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3"/>
  </p:notesMasterIdLst>
  <p:handoutMasterIdLst>
    <p:handoutMasterId r:id="rId34"/>
  </p:handoutMasterIdLst>
  <p:sldIdLst>
    <p:sldId id="264" r:id="rId2"/>
    <p:sldId id="314" r:id="rId3"/>
    <p:sldId id="278" r:id="rId4"/>
    <p:sldId id="329" r:id="rId5"/>
    <p:sldId id="313" r:id="rId6"/>
    <p:sldId id="321" r:id="rId7"/>
    <p:sldId id="280" r:id="rId8"/>
    <p:sldId id="289" r:id="rId9"/>
    <p:sldId id="316" r:id="rId10"/>
    <p:sldId id="281" r:id="rId11"/>
    <p:sldId id="317" r:id="rId12"/>
    <p:sldId id="327" r:id="rId13"/>
    <p:sldId id="318" r:id="rId14"/>
    <p:sldId id="298" r:id="rId15"/>
    <p:sldId id="328" r:id="rId16"/>
    <p:sldId id="291" r:id="rId17"/>
    <p:sldId id="306" r:id="rId18"/>
    <p:sldId id="285" r:id="rId19"/>
    <p:sldId id="326" r:id="rId20"/>
    <p:sldId id="304" r:id="rId21"/>
    <p:sldId id="305" r:id="rId22"/>
    <p:sldId id="303" r:id="rId23"/>
    <p:sldId id="301" r:id="rId24"/>
    <p:sldId id="300" r:id="rId25"/>
    <p:sldId id="307" r:id="rId26"/>
    <p:sldId id="309" r:id="rId27"/>
    <p:sldId id="325" r:id="rId28"/>
    <p:sldId id="324" r:id="rId29"/>
    <p:sldId id="322" r:id="rId30"/>
    <p:sldId id="323" r:id="rId31"/>
    <p:sldId id="330" r:id="rId32"/>
  </p:sldIdLst>
  <p:sldSz cx="7315200" cy="41148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0C1"/>
    <a:srgbClr val="333333"/>
    <a:srgbClr val="000000"/>
    <a:srgbClr val="FFFFFF"/>
    <a:srgbClr val="A7B995"/>
    <a:srgbClr val="8CB4BD"/>
    <a:srgbClr val="4B8EAB"/>
    <a:srgbClr val="B3C69F"/>
    <a:srgbClr val="8BB4BD"/>
    <a:srgbClr val="B28F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7" autoAdjust="0"/>
    <p:restoredTop sz="73613" autoAdjust="0"/>
  </p:normalViewPr>
  <p:slideViewPr>
    <p:cSldViewPr snapToGrid="0" snapToObjects="1">
      <p:cViewPr varScale="1">
        <p:scale>
          <a:sx n="118" d="100"/>
          <a:sy n="118" d="100"/>
        </p:scale>
        <p:origin x="-888" y="-96"/>
      </p:cViewPr>
      <p:guideLst>
        <p:guide orient="horz" pos="1293"/>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87" d="100"/>
          <a:sy n="87" d="100"/>
        </p:scale>
        <p:origin x="-1908" y="-78"/>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24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112" charset="-128"/>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6F02BA5-4795-994B-81D0-FA94910C4C1A}" type="slidenum">
              <a:rPr lang="en-US"/>
              <a:pPr/>
              <a:t>‹#›</a:t>
            </a:fld>
            <a:endParaRPr lang="en-US"/>
          </a:p>
        </p:txBody>
      </p:sp>
    </p:spTree>
    <p:extLst>
      <p:ext uri="{BB962C8B-B14F-4D97-AF65-F5344CB8AC3E}">
        <p14:creationId xmlns:p14="http://schemas.microsoft.com/office/powerpoint/2010/main" val="221112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112" charset="-128"/>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112" charset="-128"/>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06F8D69-B00F-F44E-9B61-4DC184CA17F8}" type="slidenum">
              <a:rPr lang="en-US"/>
              <a:pPr/>
              <a:t>‹#›</a:t>
            </a:fld>
            <a:endParaRPr lang="en-US"/>
          </a:p>
        </p:txBody>
      </p:sp>
    </p:spTree>
    <p:extLst>
      <p:ext uri="{BB962C8B-B14F-4D97-AF65-F5344CB8AC3E}">
        <p14:creationId xmlns:p14="http://schemas.microsoft.com/office/powerpoint/2010/main" val="1734966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ＭＳ Ｐゴシック" pitchFamily="-108" charset="-128"/>
      </a:defRPr>
    </a:lvl1pPr>
    <a:lvl2pPr marL="365125"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2pPr>
    <a:lvl3pPr marL="730250"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3pPr>
    <a:lvl4pPr marL="1096963"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4pPr>
    <a:lvl5pPr marL="1462088" algn="l" rtl="0" eaLnBrk="0" fontAlgn="base" hangingPunct="0">
      <a:spcBef>
        <a:spcPct val="30000"/>
      </a:spcBef>
      <a:spcAft>
        <a:spcPct val="0"/>
      </a:spcAft>
      <a:defRPr sz="1000" kern="1200">
        <a:solidFill>
          <a:schemeClr val="tx1"/>
        </a:solidFill>
        <a:latin typeface="Arial" pitchFamily="-108" charset="0"/>
        <a:ea typeface="ＭＳ Ｐゴシック" pitchFamily="-108" charset="-128"/>
        <a:cs typeface="+mn-cs"/>
      </a:defRPr>
    </a:lvl5pPr>
    <a:lvl6pPr marL="1828800" algn="l" defTabSz="365760" rtl="0" eaLnBrk="1" latinLnBrk="0" hangingPunct="1">
      <a:defRPr sz="1000" kern="1200">
        <a:solidFill>
          <a:schemeClr val="tx1"/>
        </a:solidFill>
        <a:latin typeface="+mn-lt"/>
        <a:ea typeface="+mn-ea"/>
        <a:cs typeface="+mn-cs"/>
      </a:defRPr>
    </a:lvl6pPr>
    <a:lvl7pPr marL="2194560" algn="l" defTabSz="365760" rtl="0" eaLnBrk="1" latinLnBrk="0" hangingPunct="1">
      <a:defRPr sz="1000" kern="1200">
        <a:solidFill>
          <a:schemeClr val="tx1"/>
        </a:solidFill>
        <a:latin typeface="+mn-lt"/>
        <a:ea typeface="+mn-ea"/>
        <a:cs typeface="+mn-cs"/>
      </a:defRPr>
    </a:lvl7pPr>
    <a:lvl8pPr marL="2560320" algn="l" defTabSz="365760" rtl="0" eaLnBrk="1" latinLnBrk="0" hangingPunct="1">
      <a:defRPr sz="1000" kern="1200">
        <a:solidFill>
          <a:schemeClr val="tx1"/>
        </a:solidFill>
        <a:latin typeface="+mn-lt"/>
        <a:ea typeface="+mn-ea"/>
        <a:cs typeface="+mn-cs"/>
      </a:defRPr>
    </a:lvl8pPr>
    <a:lvl9pPr marL="2926080" algn="l" defTabSz="36576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6BAF3E-ACA0-BC47-9973-35E894746267}" type="slidenum">
              <a:rPr lang="en-US"/>
              <a:pPr eaLnBrk="1" hangingPunct="1"/>
              <a:t>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smtClean="0">
                <a:latin typeface="Arial" charset="0"/>
                <a:ea typeface="ＭＳ Ｐゴシック" charset="0"/>
                <a:cs typeface="ＭＳ Ｐゴシック" charset="0"/>
              </a:rPr>
              <a:t>Thank you and Good</a:t>
            </a:r>
            <a:r>
              <a:rPr lang="en-US" baseline="0" dirty="0" smtClean="0">
                <a:latin typeface="Arial" charset="0"/>
                <a:ea typeface="ＭＳ Ｐゴシック" charset="0"/>
                <a:cs typeface="ＭＳ Ｐゴシック" charset="0"/>
              </a:rPr>
              <a:t> morning everyone! </a:t>
            </a:r>
          </a:p>
          <a:p>
            <a:endParaRPr lang="en-US" baseline="0" dirty="0" smtClean="0">
              <a:latin typeface="Arial" charset="0"/>
              <a:ea typeface="ＭＳ Ｐゴシック" charset="0"/>
              <a:cs typeface="ＭＳ Ｐゴシック" charset="0"/>
            </a:endParaRPr>
          </a:p>
          <a:p>
            <a:r>
              <a:rPr lang="en-US" baseline="0" dirty="0" smtClean="0">
                <a:latin typeface="Arial" charset="0"/>
                <a:ea typeface="ＭＳ Ｐゴシック" charset="0"/>
                <a:cs typeface="ＭＳ Ｐゴシック" charset="0"/>
              </a:rPr>
              <a:t>Today, we are going to introduce </a:t>
            </a:r>
            <a:r>
              <a:rPr lang="en-US" baseline="0" dirty="0" err="1" smtClean="0">
                <a:latin typeface="Arial" charset="0"/>
                <a:ea typeface="ＭＳ Ｐゴシック" charset="0"/>
                <a:cs typeface="ＭＳ Ｐゴシック" charset="0"/>
              </a:rPr>
              <a:t>GlobFit</a:t>
            </a:r>
            <a:r>
              <a:rPr lang="en-US" baseline="0" dirty="0" smtClean="0">
                <a:latin typeface="Arial" charset="0"/>
                <a:ea typeface="ＭＳ Ｐゴシック" charset="0"/>
                <a:cs typeface="ＭＳ Ｐゴシック" charset="0"/>
              </a:rPr>
              <a:t> – a framework that allows simultaneous recovery of primitive parts and their mutual relations.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10</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Given a noisy and incomplete point</a:t>
            </a:r>
            <a:r>
              <a:rPr lang="en-US" baseline="0" dirty="0" smtClean="0">
                <a:latin typeface="Arial" charset="0"/>
                <a:ea typeface="ＭＳ Ｐゴシック" charset="0"/>
                <a:cs typeface="ＭＳ Ｐゴシック" charset="0"/>
              </a:rPr>
              <a:t> set, a set of initial locally fitted primitives are extracted by RANSAC.</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Then we discover the global relations by checking the regularities between all pairs of primitives.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Due to the scanning imperfection, precise relations between primitives are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subdued: those “exact” relations in origin object may appear as “near” relations. So </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the algorithm first learns the “near” relations in the primitives, then try to recover the “exact” relations of the origin object.</a:t>
            </a:r>
          </a:p>
          <a:p>
            <a:pPr eaLnBrk="1" hangingPunct="1"/>
            <a:endPar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endParaRPr>
          </a:p>
          <a:p>
            <a:pPr eaLnBrk="1" hangingPunct="1"/>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For each kind of relation, we have an implicit function </a:t>
            </a:r>
            <a:r>
              <a:rPr lang="en-US" sz="1000" b="0" i="0" kern="1200" baseline="0" dirty="0" err="1" smtClean="0">
                <a:solidFill>
                  <a:schemeClr val="tx1"/>
                </a:solidFill>
                <a:effectLst/>
                <a:latin typeface="Arial" pitchFamily="-108" charset="0"/>
                <a:ea typeface="ＭＳ Ｐゴシック" pitchFamily="-108" charset="-128"/>
                <a:cs typeface="ＭＳ Ｐゴシック" pitchFamily="-108" charset="-128"/>
              </a:rPr>
              <a:t>gc</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 to measure how well the relation holds, if the </a:t>
            </a:r>
            <a:r>
              <a:rPr lang="en-US" sz="1000" b="0" i="0" kern="1200" baseline="0" dirty="0" err="1" smtClean="0">
                <a:solidFill>
                  <a:schemeClr val="tx1"/>
                </a:solidFill>
                <a:effectLst/>
                <a:latin typeface="Arial" pitchFamily="-108" charset="0"/>
                <a:ea typeface="ＭＳ Ｐゴシック" pitchFamily="-108" charset="-128"/>
                <a:cs typeface="ＭＳ Ｐゴシック" pitchFamily="-108" charset="-128"/>
              </a:rPr>
              <a:t>gc</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 approximates to 0 under a threshold, we consider the primitives have a near relation. Here the red and yellow cylinders are considered to be near parallel.</a:t>
            </a:r>
          </a:p>
          <a:p>
            <a:pPr eaLnBrk="1" hangingPunct="1"/>
            <a:endPar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When </a:t>
            </a:r>
            <a:r>
              <a:rPr lang="en-US" sz="1000" b="0" i="0" kern="1200" baseline="0" dirty="0" err="1" smtClean="0">
                <a:solidFill>
                  <a:schemeClr val="tx1"/>
                </a:solidFill>
                <a:effectLst/>
                <a:latin typeface="Arial" pitchFamily="-108" charset="0"/>
                <a:ea typeface="ＭＳ Ｐゴシック" pitchFamily="-108" charset="-128"/>
                <a:cs typeface="ＭＳ Ｐゴシック" pitchFamily="-108" charset="-128"/>
              </a:rPr>
              <a:t>gc</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 exactly equals to 0, the relation is exactly satisfied, thus we can obtain exact relations by constraining </a:t>
            </a:r>
            <a:r>
              <a:rPr lang="en-US" sz="1000" b="0" i="0" kern="1200" baseline="0" dirty="0" err="1" smtClean="0">
                <a:solidFill>
                  <a:schemeClr val="tx1"/>
                </a:solidFill>
                <a:effectLst/>
                <a:latin typeface="Arial" pitchFamily="-108" charset="0"/>
                <a:ea typeface="ＭＳ Ｐゴシック" pitchFamily="-108" charset="-128"/>
                <a:cs typeface="ＭＳ Ｐゴシック" pitchFamily="-108" charset="-128"/>
              </a:rPr>
              <a:t>gc</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 to 0. Here the yellow and purple cylinders are exactly parallel.</a:t>
            </a:r>
          </a:p>
          <a:p>
            <a:pPr eaLnBrk="1" hangingPunct="1"/>
            <a:endPar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endParaRPr>
          </a:p>
          <a:p>
            <a:pPr eaLnBrk="1" hangingPunct="1"/>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Global relations such as orthogonal, coplanar, coaxial and so on are discovered in the same way.</a:t>
            </a:r>
          </a:p>
          <a:p>
            <a:pPr eaLnBrk="1" hangingPunct="1"/>
            <a:endPar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endParaRPr>
          </a:p>
          <a:p>
            <a:pPr eaLnBrk="1" hangingPunct="1"/>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However, there can be n^2 candidate relations for n primitives since the relations are across primitives both neighboring and distant, and there can be correct relations as well as false ones, which makes it very challenging to discover.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11</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The local primitive fitting only takes</a:t>
            </a:r>
            <a:r>
              <a:rPr lang="en-US" baseline="0" dirty="0" smtClean="0">
                <a:latin typeface="Arial" charset="0"/>
                <a:ea typeface="ＭＳ Ｐゴシック" charset="0"/>
                <a:cs typeface="ＭＳ Ｐゴシック" charset="0"/>
              </a:rPr>
              <a:t> account of data fitting error, thus the result only respects to the points.</a:t>
            </a:r>
          </a:p>
          <a:p>
            <a:pPr eaLnBrk="1" hangingPunct="1"/>
            <a:endParaRPr lang="en-US" baseline="0" dirty="0" smtClean="0">
              <a:latin typeface="Arial" charset="0"/>
              <a:ea typeface="ＭＳ Ｐゴシック" charset="0"/>
              <a:cs typeface="ＭＳ Ｐゴシック" charset="0"/>
            </a:endParaRPr>
          </a:p>
          <a:p>
            <a:r>
              <a:rPr lang="en-US" baseline="0" dirty="0" smtClean="0">
                <a:latin typeface="Arial" charset="0"/>
                <a:ea typeface="ＭＳ Ｐゴシック" charset="0"/>
                <a:cs typeface="ＭＳ Ｐゴシック" charset="0"/>
              </a:rPr>
              <a:t>In our consistent primitive fitting, the global relation priors are employed. The data fitting error is minimized such that all </a:t>
            </a:r>
            <a:r>
              <a:rPr lang="en-US" baseline="0" dirty="0" err="1" smtClean="0">
                <a:latin typeface="Arial" charset="0"/>
                <a:ea typeface="ＭＳ Ｐゴシック" charset="0"/>
                <a:cs typeface="ＭＳ Ｐゴシック" charset="0"/>
              </a:rPr>
              <a:t>gc</a:t>
            </a:r>
            <a:r>
              <a:rPr lang="en-US" baseline="0" dirty="0" smtClean="0">
                <a:latin typeface="Arial" charset="0"/>
                <a:ea typeface="ＭＳ Ｐゴシック" charset="0"/>
                <a:cs typeface="ＭＳ Ｐゴシック" charset="0"/>
              </a:rPr>
              <a:t> equal to 0, so the results respect to the points and the relations are exactly satisfied.</a:t>
            </a:r>
          </a:p>
          <a:p>
            <a:endParaRPr lang="en-US" baseline="0" dirty="0" smtClean="0">
              <a:latin typeface="Arial" charset="0"/>
              <a:ea typeface="ＭＳ Ｐゴシック" charset="0"/>
              <a:cs typeface="ＭＳ Ｐゴシック" charset="0"/>
            </a:endParaRPr>
          </a:p>
          <a:p>
            <a:r>
              <a:rPr lang="en-US" baseline="0" dirty="0" smtClean="0">
                <a:latin typeface="Arial" charset="0"/>
                <a:ea typeface="ＭＳ Ｐゴシック" charset="0"/>
                <a:cs typeface="ＭＳ Ｐゴシック" charset="0"/>
              </a:rPr>
              <a:t>And since the groups are connected through the global relations, all primitives are optimized together to achieve overall optimal.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This is a non-linear optimization problem, and we solve it with a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trust region method based on interior point nonlinear programming.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Note that there is always a balance between data and relations – sometimes, for example, when the data is very poor, we fit more to relations.</a:t>
            </a:r>
            <a:endParaRPr lang="en-US" dirty="0" smtClean="0">
              <a:latin typeface="Arial" charset="0"/>
              <a:ea typeface="ＭＳ Ｐゴシック" charset="0"/>
              <a:cs typeface="ＭＳ Ｐゴシック" charset="0"/>
            </a:endParaRPr>
          </a:p>
          <a:p>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12</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Here I summarize the process</a:t>
            </a:r>
            <a:r>
              <a:rPr lang="en-US" baseline="0" dirty="0" smtClean="0">
                <a:latin typeface="Arial" charset="0"/>
                <a:ea typeface="ＭＳ Ｐゴシック" charset="0"/>
                <a:cs typeface="ＭＳ Ｐゴシック" charset="0"/>
              </a:rPr>
              <a:t> a bit.</a:t>
            </a:r>
          </a:p>
          <a:p>
            <a:pPr eaLnBrk="1" hangingPunct="1"/>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Start from point cloud, initial primitives along with their global relation are </a:t>
            </a:r>
            <a:r>
              <a:rPr lang="en-US" dirty="0" smtClean="0"/>
              <a:t>learned</a:t>
            </a:r>
            <a:r>
              <a:rPr lang="en-US" baseline="0" dirty="0" smtClean="0"/>
              <a:t>, but not fed </a:t>
            </a:r>
            <a:r>
              <a:rPr lang="en-US" baseline="0" dirty="0" err="1" smtClean="0"/>
              <a:t>apriori</a:t>
            </a:r>
            <a:r>
              <a:rPr lang="en-US" baseline="0" dirty="0" smtClean="0"/>
              <a:t>. </a:t>
            </a:r>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Then the primitives are aligned and the relations are turned from “near” to “exact”, since our </a:t>
            </a:r>
            <a:r>
              <a:rPr lang="en-US" baseline="0" dirty="0" err="1" smtClean="0">
                <a:latin typeface="Arial" charset="0"/>
                <a:ea typeface="ＭＳ Ｐゴシック" charset="0"/>
                <a:cs typeface="ＭＳ Ｐゴシック" charset="0"/>
              </a:rPr>
              <a:t>GlobFit</a:t>
            </a:r>
            <a:r>
              <a:rPr lang="en-US" baseline="0" dirty="0" smtClean="0">
                <a:latin typeface="Arial" charset="0"/>
                <a:ea typeface="ＭＳ Ｐゴシック" charset="0"/>
                <a:cs typeface="ＭＳ Ｐゴシック" charset="0"/>
              </a:rPr>
              <a:t> couples the local and global aspects and consistently fits primitive respecting to both the points and the global relation priors.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13</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t>Various global</a:t>
            </a:r>
            <a:r>
              <a:rPr lang="en-US" baseline="0" dirty="0" smtClean="0"/>
              <a:t> relations are considered in our system, among which s</a:t>
            </a:r>
            <a:r>
              <a:rPr lang="en-US" dirty="0" smtClean="0"/>
              <a:t>ome are easier or more stable than others.</a:t>
            </a:r>
            <a:r>
              <a:rPr lang="en-US" baseline="0" dirty="0" smtClean="0"/>
              <a:t> So we order them to 3 categories, then we learn and conform to them progressively.</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Also note that some relations involve 2 primitives while others involve 4 primitives.</a:t>
            </a:r>
            <a:endParaRPr lang="en-US"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14</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ea typeface="ＭＳ Ｐゴシック" charset="0"/>
                <a:cs typeface="ＭＳ Ｐゴシック" charset="0"/>
              </a:rPr>
              <a:t>Here is the full pipeline</a:t>
            </a:r>
            <a:r>
              <a:rPr lang="en-US" baseline="0" dirty="0" smtClean="0">
                <a:latin typeface="Arial" charset="0"/>
                <a:ea typeface="ＭＳ Ｐゴシック" charset="0"/>
                <a:cs typeface="ＭＳ Ｐゴシック" charset="0"/>
              </a:rPr>
              <a:t> of our system.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charset="0"/>
                <a:ea typeface="ＭＳ Ｐゴシック" charset="0"/>
                <a:cs typeface="ＭＳ Ｐゴシック" charset="0"/>
              </a:rPr>
              <a:t>Start from a noisy and incomplete point</a:t>
            </a:r>
            <a:r>
              <a:rPr lang="en-US" baseline="0" dirty="0" smtClean="0">
                <a:latin typeface="Arial" charset="0"/>
                <a:ea typeface="ＭＳ Ｐゴシック" charset="0"/>
                <a:cs typeface="ＭＳ Ｐゴシック" charset="0"/>
              </a:rPr>
              <a:t> set, RANSAC is applied to get a set of initial locally fitted primitives.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In the orientation alignment stage, parallel, orthogonal and equal angle are learned and conformed to, as the 3 orientations shown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Then comes placement alignment stage, coaxial and coplanar relations are learned and conformed to, as the two of the coplanar groups shown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Finally, the equality alignment stage, equal radius, equal angle and equal length are learned and conformed to, as equal length shown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perform global alignments one after another, while always accounting for the underlying data, and respecting relations already conformed to in the previous stages. Note that there can be redundancies and conflicts in the relations discovered in each stage, reduction is applied to resolve such problems.</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Once the primitives are aligned, the points to primitives mapping is updated, then we have better chance to detect those smaller primitives being overwhelmed by the bigger ones in previous RANSAC stage, as shown here, the red plane is detected, so it’s not converged.</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And the new plane is added and another round of global alignments is applied.</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When no more new primitives can be detected, the algorithm converges and the final result is visualized with the fitted planes clipped by neighboring ones.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15</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However, the collected constraints set is not ideal for the non-linear solver.</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First, it consists of redundancies. For example, A is parallel to both E and F, which implies E and F are parallel, thus the constraint to enforce E and F to be parallel is redundant. These redundancies should be removed to improve the efficiency.</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Second, but more importantly, some constraints are incompatible with others, making it impossible to get all the relations simultaneously satisfied. For example, here the six orthogonal relations can not exist together. Such conflicts should be removed to prevent the </a:t>
            </a:r>
            <a:r>
              <a:rPr lang="en-US" sz="1000" b="1" i="0" kern="1200" dirty="0" smtClean="0">
                <a:solidFill>
                  <a:schemeClr val="tx1"/>
                </a:solidFill>
                <a:effectLst/>
                <a:latin typeface="Arial" pitchFamily="-108" charset="0"/>
                <a:ea typeface="ＭＳ Ｐゴシック" pitchFamily="-108" charset="-128"/>
                <a:cs typeface="ＭＳ Ｐゴシック" pitchFamily="-108" charset="-128"/>
              </a:rPr>
              <a:t>rotten apple spoiling the barrel</a:t>
            </a:r>
            <a:r>
              <a:rPr lang="en-US" sz="1000" b="0" i="0" kern="1200" dirty="0" smtClean="0">
                <a:solidFill>
                  <a:schemeClr val="tx1"/>
                </a:solidFill>
                <a:effectLst/>
                <a:latin typeface="Arial" pitchFamily="-108" charset="0"/>
                <a:ea typeface="ＭＳ Ｐゴシック" pitchFamily="-108" charset="-128"/>
                <a:cs typeface="ＭＳ Ｐゴシック" pitchFamily="-108" charset="-128"/>
              </a:rPr>
              <a:t>.</a:t>
            </a:r>
          </a:p>
          <a:p>
            <a:endParaRPr lang="en-US" sz="1000" b="0" i="0" u="none" strike="noStrike" kern="1200" baseline="0" dirty="0" smtClean="0">
              <a:solidFill>
                <a:schemeClr val="tx1"/>
              </a:solidFill>
              <a:effectLst/>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 maximal subset of relations without any redundancies and conflicts is ideal for the solver, but it’s NP hard to extract such subset in general cases.</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Here, since we have geometry properties in this special case, an iterative approximation is used to progressively extract such a conflict-free subset.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16</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Full detail about this procedure can be referred to the paper, here I just give a very simple case for illustrating the idea.</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First, the constraints are sorted.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Then start from constraints with highest score, each constraint is checked if it can be implied by previous ones, or if it conflicts with previous ones, in which cases, the current constraint is removed.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Here A and E are parallel, so same normal parameters can be used for both E and A to reduce the number of variables to be optimized, which is called node collapse.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 B orthogonal, neither redundant nor conflict with previous ones, so it’s kept.</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B C orthogonal, kept as well.</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 F parallel, node collapsed.</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 C orthogonal, kept.</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Here comes that E and F are parallel, which is redundant, and removed.</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C D orthogonal, kept.</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 D orthogonal, kept as well.</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At this stage, as we concluded in the paper, if two loops share an edge, here ABC and ACD share AC,  then primitive B and D must be parallel.</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So B D orthogonal is conflict with previous ones, and removed.</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However, for relations involving with four primitives, similar reduction process can not fully remove conflicts, so we also use posteriori check to drop remaining conflicts.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17</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Non-local relations help a lot.</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 our framework, the optimization proceeds from a coarse to fine scale. In the first iteration, we get the bigger primitives and align them, update points to primitives mapping. Then in the second iteration, the small cylinders are detected, which are missed in the first pass </a:t>
            </a:r>
            <a:r>
              <a:rPr lang="en-US" sz="1000" b="0" i="0" kern="1200" dirty="0" smtClean="0">
                <a:solidFill>
                  <a:schemeClr val="tx1"/>
                </a:solidFill>
                <a:effectLst/>
                <a:latin typeface="Arial" pitchFamily="-108" charset="0"/>
                <a:ea typeface="ＭＳ Ｐゴシック" pitchFamily="-108" charset="-128"/>
                <a:cs typeface="ＭＳ Ｐゴシック" pitchFamily="-108" charset="-128"/>
              </a:rPr>
              <a:t>due to ambiguous points took away by the dominant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surrounding </a:t>
            </a:r>
            <a:r>
              <a:rPr lang="en-US" sz="1000" b="0" i="0" kern="1200" dirty="0" smtClean="0">
                <a:solidFill>
                  <a:schemeClr val="tx1"/>
                </a:solidFill>
                <a:effectLst/>
                <a:latin typeface="Arial" pitchFamily="-108" charset="0"/>
                <a:ea typeface="ＭＳ Ｐゴシック" pitchFamily="-108" charset="-128"/>
                <a:cs typeface="ＭＳ Ｐゴシック" pitchFamily="-108" charset="-128"/>
              </a:rPr>
              <a:t>planes.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a:t>
            </a:r>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s we go to finer scales, where the data is poorer,  we are implicitly giving more weights to the relations. Note, this can be context sensitive, depends on how much weighting we want to assign to relations/data.</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18</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Here we</a:t>
            </a:r>
            <a:r>
              <a:rPr lang="en-US" baseline="0" dirty="0" smtClean="0">
                <a:latin typeface="Arial" charset="0"/>
                <a:ea typeface="ＭＳ Ｐゴシック" charset="0"/>
                <a:cs typeface="ＭＳ Ｐゴシック" charset="0"/>
              </a:rPr>
              <a:t> show a comparison with least square solution.</a:t>
            </a:r>
          </a:p>
          <a:p>
            <a:pPr eaLnBrk="1" hangingPunct="1"/>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Start from the input scan with biased noise, outliers and missing regions, we get the initial RANSAC primitives. The black lines denote the ground truth, as you can see the initial RANSAC primitives are far from ground truth.</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Then least square is applied to solve the data fitting error minimization problem without global constraints, which brings the primitives closer to the ground truth, but it can not reach, especially when there are conflicts.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In our result, since the relations are conflict-free, the result agrees to the data, and fully satisfies to the relations, thus get best approximation to the ground truth.</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Equally important that we recover the relations that can now be used for editing (</a:t>
            </a:r>
            <a:r>
              <a:rPr lang="en-US" baseline="0" dirty="0" err="1" smtClean="0">
                <a:latin typeface="Arial" charset="0"/>
                <a:ea typeface="ＭＳ Ｐゴシック" charset="0"/>
                <a:cs typeface="ＭＳ Ｐゴシック" charset="0"/>
              </a:rPr>
              <a:t>iWires</a:t>
            </a:r>
            <a:r>
              <a:rPr lang="en-US" baseline="0" dirty="0" smtClean="0">
                <a:latin typeface="Arial" charset="0"/>
                <a:ea typeface="ＭＳ Ｐゴシック" charset="0"/>
                <a:cs typeface="ＭＳ Ｐゴシック" charset="0"/>
              </a:rPr>
              <a:t>), searching (Fisher), model building, etc.</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To test the stability of our method, we applied it on polyhedrons across varying amount of noise.</a:t>
            </a:r>
          </a:p>
          <a:p>
            <a:endParaRPr lang="en-US" sz="1000" b="0" i="0" u="none" strike="noStrike" kern="1200" baseline="0" dirty="0" smtClean="0">
              <a:solidFill>
                <a:schemeClr val="tx1"/>
              </a:solidFill>
              <a:latin typeface="Arial" pitchFamily="-108" charset="0"/>
              <a:ea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rPr>
              <a:t>In octahedron, there are 8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different normal directions in ground truth, the number of different normal can be correctly recovered by RANSAC are listed as red numbers, while blue for </a:t>
            </a:r>
            <a:r>
              <a:rPr lang="en-US" sz="10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GlobFit</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t>
            </a:r>
          </a:p>
          <a:p>
            <a:endParaRPr lang="en-US" sz="1000" b="0" i="0" u="none" strike="noStrike" kern="1200" baseline="0" dirty="0" smtClean="0">
              <a:solidFill>
                <a:schemeClr val="tx1"/>
              </a:solidFill>
              <a:latin typeface="Arial" pitchFamily="-108" charset="0"/>
              <a:ea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rPr>
              <a:t>Also the number of different length. Under large amount of noise, our method converges to correct number</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but with converged value different from the ground truth.</a:t>
            </a:r>
          </a:p>
          <a:p>
            <a:endParaRPr lang="en-US" sz="1000" b="0" i="0" u="none" strike="noStrike" kern="1200" baseline="0" dirty="0" smtClean="0">
              <a:solidFill>
                <a:schemeClr val="tx1"/>
              </a:solidFill>
              <a:latin typeface="Arial" pitchFamily="-108" charset="0"/>
              <a:ea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rPr>
              <a:t>Here are the same test for dodecahedron and icosahedron.</a:t>
            </a:r>
          </a:p>
          <a:p>
            <a:endParaRPr lang="en-US" sz="1000" b="0" i="0" u="none" strike="noStrike" kern="1200" baseline="0" dirty="0" smtClean="0">
              <a:solidFill>
                <a:schemeClr val="tx1"/>
              </a:solidFill>
              <a:latin typeface="Arial" pitchFamily="-108" charset="0"/>
              <a:ea typeface="ＭＳ Ｐゴシック" pitchFamily="-108" charset="-128"/>
            </a:endParaRPr>
          </a:p>
          <a:p>
            <a:r>
              <a:rPr lang="en-US" dirty="0" smtClean="0"/>
              <a:t>As you can see here,</a:t>
            </a:r>
            <a:r>
              <a:rPr lang="en-US" baseline="0" dirty="0" smtClean="0"/>
              <a:t> our method is very robust against noise.</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19</a:t>
            </a:fld>
            <a:endParaRPr lang="en-US"/>
          </a:p>
        </p:txBody>
      </p:sp>
    </p:spTree>
    <p:extLst>
      <p:ext uri="{BB962C8B-B14F-4D97-AF65-F5344CB8AC3E}">
        <p14:creationId xmlns:p14="http://schemas.microsoft.com/office/powerpoint/2010/main" val="55388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Surface reconstruction has a long history in computer graphics and in reverse engineering.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Our goal is  bit different. We perform reconstruction as well as shape/scene understanding – topics, traditionally considered separately. </a:t>
            </a: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There is a renewed interest given the growing popularity of 3D acquisition hardware …. We observe a trend towards faster acquisition but poor data quality; In such a setting priors become important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learn priors from the data .. Simultaneously …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observe that scenes are often dominated by man-made objects. Such objects have large number of relations across its parts.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There are inherent ambiguity in which relations are correct and which spurious; Like in life, we want to commit to the correct ones.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Interesting balance between data and confidence in relations;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20</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Here is a result of a clutch model,</a:t>
            </a:r>
            <a:r>
              <a:rPr lang="en-US" baseline="0" dirty="0" smtClean="0">
                <a:latin typeface="Arial" charset="0"/>
                <a:ea typeface="ＭＳ Ｐゴシック" charset="0"/>
                <a:cs typeface="ＭＳ Ｐゴシック" charset="0"/>
              </a:rPr>
              <a:t> which is about as small as your mobile phone, and borrowed from a KAUST garage.</a:t>
            </a: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We</a:t>
            </a:r>
            <a:r>
              <a:rPr lang="en-US" baseline="0" dirty="0" smtClean="0">
                <a:latin typeface="Arial" charset="0"/>
                <a:ea typeface="ＭＳ Ｐゴシック" charset="0"/>
                <a:cs typeface="ＭＳ Ｐゴシック" charset="0"/>
              </a:rPr>
              <a:t> scanned the model as it is and got the data, which is pretty messy. Then we learn the orientation relations and reduce it.</a:t>
            </a:r>
          </a:p>
          <a:p>
            <a:pPr eaLnBrk="1" hangingPunct="1"/>
            <a:endParaRPr lang="en-US" baseline="0" dirty="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As you can see here, the reduced orientation graph is much smaller than the initial one.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Finally, </a:t>
            </a:r>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v</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arious global relations are recovered as well as the global aligned geometry. Note the richness of relations recovered even from such a small object.</a:t>
            </a:r>
          </a:p>
          <a:p>
            <a:pPr eaLnBrk="1" hangingPunct="1"/>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pPr eaLnBrk="1" hangingPunct="1"/>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However, the cylinder on the upper part is not closed due to missing data, caused by</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 </a:t>
            </a:r>
            <a:r>
              <a:rPr lang="en-US" sz="1000" b="0" i="0" kern="1200" dirty="0" smtClean="0">
                <a:solidFill>
                  <a:schemeClr val="tx1"/>
                </a:solidFill>
                <a:effectLst/>
                <a:latin typeface="Arial" pitchFamily="-108" charset="0"/>
                <a:ea typeface="ＭＳ Ｐゴシック" pitchFamily="-108" charset="-128"/>
                <a:cs typeface="ＭＳ Ｐゴシック" pitchFamily="-108" charset="-128"/>
              </a:rPr>
              <a:t>highlight property of the material.</a:t>
            </a:r>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21</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Here is another</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result.</a:t>
            </a:r>
            <a:r>
              <a:rPr lang="en-US" baseline="0" dirty="0">
                <a:latin typeface="Arial" charset="0"/>
                <a:ea typeface="ＭＳ Ｐゴシック" charset="0"/>
                <a:cs typeface="ＭＳ Ｐゴシック" charset="0"/>
              </a:rPr>
              <a:t> </a:t>
            </a:r>
            <a:r>
              <a:rPr lang="en-US" baseline="0" dirty="0" smtClean="0">
                <a:latin typeface="Arial" charset="0"/>
                <a:ea typeface="ＭＳ Ｐゴシック" charset="0"/>
                <a:cs typeface="ＭＳ Ｐゴシック" charset="0"/>
              </a:rPr>
              <a:t>The input scan is relatively good, so the misalignments in the initial RANSAC primitives is not obvious from this small picture.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However, if we look at the length histogram, we can clearly see that </a:t>
            </a:r>
            <a:r>
              <a:rPr lang="en-US" baseline="0" dirty="0" err="1" smtClean="0">
                <a:latin typeface="Arial" charset="0"/>
                <a:ea typeface="ＭＳ Ｐゴシック" charset="0"/>
                <a:cs typeface="ＭＳ Ｐゴシック" charset="0"/>
              </a:rPr>
              <a:t>GlobFit</a:t>
            </a:r>
            <a:r>
              <a:rPr lang="en-US" baseline="0" dirty="0" smtClean="0">
                <a:latin typeface="Arial" charset="0"/>
                <a:ea typeface="ＭＳ Ｐゴシック" charset="0"/>
                <a:cs typeface="ＭＳ Ｐゴシック" charset="0"/>
              </a:rPr>
              <a:t> cleans those misalignments caused by scan imperfection and brings primitives to discrete positions with lower complexity.</a:t>
            </a:r>
          </a:p>
          <a:p>
            <a:pPr eaLnBrk="1" hangingPunct="1"/>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22</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Here is a</a:t>
            </a:r>
            <a:r>
              <a:rPr lang="en-US" baseline="0" dirty="0" smtClean="0">
                <a:latin typeface="Arial" charset="0"/>
                <a:ea typeface="ＭＳ Ｐゴシック" charset="0"/>
                <a:cs typeface="ＭＳ Ｐゴシック" charset="0"/>
              </a:rPr>
              <a:t> result on your i-Mac packing box.</a:t>
            </a:r>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Starting from a noisy scan, we get the RANSAC primitives, learn the orientation relations, reduce it, and produce the final model.</a:t>
            </a:r>
          </a:p>
          <a:p>
            <a:endParaRPr lang="en-US" sz="1000" b="0" i="0" u="none" strike="noStrike" kern="1200" baseline="0" dirty="0" smtClean="0">
              <a:solidFill>
                <a:schemeClr val="tx1"/>
              </a:solidFill>
              <a:latin typeface="Arial" charset="0"/>
              <a:ea typeface="ＭＳ Ｐゴシック" charset="0"/>
              <a:cs typeface="ＭＳ Ｐゴシック" pitchFamily="-108" charset="-128"/>
            </a:endParaRPr>
          </a:p>
          <a:p>
            <a:r>
              <a:rPr lang="en-US" sz="1000" b="0" i="0" u="none" strike="noStrike" kern="1200" baseline="0" dirty="0" smtClean="0">
                <a:solidFill>
                  <a:schemeClr val="tx1"/>
                </a:solidFill>
                <a:latin typeface="Arial" charset="0"/>
                <a:ea typeface="ＭＳ Ｐゴシック" charset="0"/>
                <a:cs typeface="ＭＳ Ｐゴシック" pitchFamily="-108" charset="-128"/>
              </a:rPr>
              <a:t>And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the extracted lengths and angles were validated against the physical object.</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When the data is poor, we fit more to the relations so the highlighted length here respects to the equal length relations.</a:t>
            </a:r>
            <a:endParaRPr lang="en-US" dirty="0" smtClean="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23</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found that global relations can be employed to remove ambiguity </a:t>
            </a:r>
            <a:r>
              <a:rPr lang="en-US" sz="10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arosed</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in ICP registration.</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Input A and B in this example are difficult to align simply using local registration. We first apply </a:t>
            </a:r>
            <a:r>
              <a:rPr lang="en-US" sz="10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GlobFit</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individually to yield aligned models A and B. Local registration leaves ambiguity due to rotational slippage. We remove this ambiguity using global constraints.</a:t>
            </a:r>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However, bootstrapping is still a problem if the starting scans cover only very small part of the models.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24</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aseline="0" dirty="0" smtClean="0">
                <a:latin typeface="Arial" charset="0"/>
                <a:ea typeface="ＭＳ Ｐゴシック" charset="0"/>
                <a:cs typeface="ＭＳ Ｐゴシック" charset="0"/>
              </a:rPr>
              <a:t>With increasing noise, eventually </a:t>
            </a:r>
            <a:r>
              <a:rPr lang="en-US" baseline="0" dirty="0" err="1" smtClean="0">
                <a:latin typeface="Arial" charset="0"/>
                <a:ea typeface="ＭＳ Ｐゴシック" charset="0"/>
                <a:cs typeface="ＭＳ Ｐゴシック" charset="0"/>
              </a:rPr>
              <a:t>GlobFit</a:t>
            </a:r>
            <a:r>
              <a:rPr lang="en-US" baseline="0" dirty="0" smtClean="0">
                <a:latin typeface="Arial" charset="0"/>
                <a:ea typeface="ＭＳ Ｐゴシック" charset="0"/>
                <a:cs typeface="ＭＳ Ｐゴシック" charset="0"/>
              </a:rPr>
              <a:t> fails to correct for errors.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It is only natural that wrongly inferred relations will lead to wrong reconstructions.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Please note that there is a balance between data quality and what level of detail that can be reliably recovered. </a:t>
            </a:r>
          </a:p>
          <a:p>
            <a:pPr eaLnBrk="1" hangingPunct="1"/>
            <a:endParaRPr lang="en-US" baseline="0" dirty="0" smtClean="0">
              <a:latin typeface="Arial" charset="0"/>
              <a:ea typeface="ＭＳ Ｐゴシック" charset="0"/>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For certain types of relations,  4 primitives are involved in a single relation. This can potentially lead to O(m4) relations for </a:t>
            </a:r>
            <a:r>
              <a:rPr lang="en-US" sz="1000" b="0" i="0" u="none" strike="noStrike" kern="1200" baseline="0" smtClean="0">
                <a:solidFill>
                  <a:schemeClr val="tx1"/>
                </a:solidFill>
                <a:latin typeface="Arial" pitchFamily="-108" charset="0"/>
                <a:ea typeface="ＭＳ Ｐゴシック" pitchFamily="-108" charset="-128"/>
                <a:cs typeface="ＭＳ Ｐゴシック" pitchFamily="-108" charset="-128"/>
              </a:rPr>
              <a:t>m primitives, resulting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 significant computation times.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present reconstructions with explicit encoding of detecte</a:t>
            </a:r>
            <a:r>
              <a:rPr lang="en-US" baseline="0" dirty="0" smtClean="0"/>
              <a:t>d relations: ready for a system like </a:t>
            </a:r>
            <a:r>
              <a:rPr lang="en-US" baseline="0" dirty="0" err="1" smtClean="0"/>
              <a:t>iWires</a:t>
            </a:r>
            <a:r>
              <a:rPr lang="en-US" baseline="0" dirty="0" smtClean="0"/>
              <a:t> – intuitive editing</a:t>
            </a:r>
          </a:p>
        </p:txBody>
      </p:sp>
      <p:sp>
        <p:nvSpPr>
          <p:cNvPr id="4" name="Slide Number Placeholder 3"/>
          <p:cNvSpPr>
            <a:spLocks noGrp="1"/>
          </p:cNvSpPr>
          <p:nvPr>
            <p:ph type="sldNum" sz="quarter" idx="10"/>
          </p:nvPr>
        </p:nvSpPr>
        <p:spPr/>
        <p:txBody>
          <a:bodyPr/>
          <a:lstStyle/>
          <a:p>
            <a:fld id="{706F8D69-B00F-F44E-9B61-4DC184CA17F8}" type="slidenum">
              <a:rPr lang="en-US" smtClean="0"/>
              <a:pPr/>
              <a:t>25</a:t>
            </a:fld>
            <a:endParaRPr lang="en-US"/>
          </a:p>
        </p:txBody>
      </p:sp>
    </p:spTree>
    <p:extLst>
      <p:ext uri="{BB962C8B-B14F-4D97-AF65-F5344CB8AC3E}">
        <p14:creationId xmlns:p14="http://schemas.microsoft.com/office/powerpoint/2010/main" val="1063019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finally, many t</a:t>
            </a:r>
            <a:r>
              <a:rPr lang="en-US" dirty="0" smtClean="0"/>
              <a:t>hanks to people who provided code,</a:t>
            </a:r>
            <a:r>
              <a:rPr lang="en-US" baseline="0" dirty="0" smtClean="0"/>
              <a:t> comments, helped with initial experiments, and proof read the paper.</a:t>
            </a:r>
          </a:p>
          <a:p>
            <a:endParaRPr lang="en-US" baseline="0" dirty="0" smtClean="0"/>
          </a:p>
          <a:p>
            <a:r>
              <a:rPr lang="en-US" baseline="0" dirty="0" smtClean="0"/>
              <a:t>Also thanks to our many funding agencies.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26</a:t>
            </a:fld>
            <a:endParaRPr lang="en-US"/>
          </a:p>
        </p:txBody>
      </p:sp>
    </p:spTree>
    <p:extLst>
      <p:ext uri="{BB962C8B-B14F-4D97-AF65-F5344CB8AC3E}">
        <p14:creationId xmlns:p14="http://schemas.microsoft.com/office/powerpoint/2010/main" val="373004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code and data</a:t>
            </a:r>
            <a:r>
              <a:rPr lang="en-US" baseline="0" dirty="0" smtClean="0"/>
              <a:t> freely available for research.</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That’s all! Thank you all for coming to this talk!</a:t>
            </a:r>
          </a:p>
        </p:txBody>
      </p:sp>
      <p:sp>
        <p:nvSpPr>
          <p:cNvPr id="4" name="Slide Number Placeholder 3"/>
          <p:cNvSpPr>
            <a:spLocks noGrp="1"/>
          </p:cNvSpPr>
          <p:nvPr>
            <p:ph type="sldNum" sz="quarter" idx="10"/>
          </p:nvPr>
        </p:nvSpPr>
        <p:spPr/>
        <p:txBody>
          <a:bodyPr/>
          <a:lstStyle/>
          <a:p>
            <a:fld id="{706F8D69-B00F-F44E-9B61-4DC184CA17F8}" type="slidenum">
              <a:rPr lang="en-US" smtClean="0"/>
              <a:pPr/>
              <a:t>27</a:t>
            </a:fld>
            <a:endParaRPr lang="en-US"/>
          </a:p>
        </p:txBody>
      </p:sp>
    </p:spTree>
    <p:extLst>
      <p:ext uri="{BB962C8B-B14F-4D97-AF65-F5344CB8AC3E}">
        <p14:creationId xmlns:p14="http://schemas.microsoft.com/office/powerpoint/2010/main" val="3728899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29</a:t>
            </a:fld>
            <a:endParaRPr lang="en-US"/>
          </a:p>
        </p:txBody>
      </p:sp>
    </p:spTree>
    <p:extLst>
      <p:ext uri="{BB962C8B-B14F-4D97-AF65-F5344CB8AC3E}">
        <p14:creationId xmlns:p14="http://schemas.microsoft.com/office/powerpoint/2010/main" val="3602739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30</a:t>
            </a:fld>
            <a:endParaRPr lang="en-US"/>
          </a:p>
        </p:txBody>
      </p:sp>
    </p:spTree>
    <p:extLst>
      <p:ext uri="{BB962C8B-B14F-4D97-AF65-F5344CB8AC3E}">
        <p14:creationId xmlns:p14="http://schemas.microsoft.com/office/powerpoint/2010/main" val="370403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3</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Surface Reconstruction from point cloud is a difficult and ill-posed problem.</a:t>
            </a:r>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Traditionally smooth surfaces are preferred.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4</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Classical topic in reverse engineering.</a:t>
            </a: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1) Talk</a:t>
            </a:r>
            <a:r>
              <a:rPr lang="en-US" baseline="0" dirty="0" smtClean="0">
                <a:latin typeface="Arial" charset="0"/>
                <a:ea typeface="ＭＳ Ｐゴシック" charset="0"/>
                <a:cs typeface="ＭＳ Ｐゴシック" charset="0"/>
              </a:rPr>
              <a:t> about gal et al., refer to other methods in the session, etc. 2) talk about regularity detection and </a:t>
            </a:r>
            <a:r>
              <a:rPr lang="en-US" baseline="0" dirty="0" err="1" smtClean="0">
                <a:latin typeface="Arial" charset="0"/>
                <a:ea typeface="ＭＳ Ｐゴシック" charset="0"/>
                <a:cs typeface="ＭＳ Ｐゴシック" charset="0"/>
              </a:rPr>
              <a:t>symmetrization</a:t>
            </a:r>
            <a:r>
              <a:rPr lang="en-US" baseline="0" dirty="0" smtClean="0">
                <a:latin typeface="Arial" charset="0"/>
                <a:ea typeface="ＭＳ Ｐゴシック" charset="0"/>
                <a:cs typeface="ＭＳ Ｐゴシック" charset="0"/>
              </a:rPr>
              <a:t>, 3) early works in vision and reverse engineering</a:t>
            </a:r>
            <a:endParaRPr lang="en-US" dirty="0" smtClean="0">
              <a:latin typeface="Arial" charset="0"/>
              <a:ea typeface="ＭＳ Ｐゴシック" charset="0"/>
              <a:cs typeface="ＭＳ Ｐゴシック" charset="0"/>
            </a:endParaRPr>
          </a:p>
          <a:p>
            <a:pPr eaLnBrk="1" hangingPunct="1"/>
            <a:endParaRPr lang="en-US" dirty="0" smtClean="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Surface Reconstruction from point cloud is a difficult and ill-posed problem, which</a:t>
            </a:r>
            <a:r>
              <a:rPr lang="en-US" baseline="0" dirty="0" smtClean="0">
                <a:latin typeface="Arial" charset="0"/>
                <a:ea typeface="ＭＳ Ｐゴシック" charset="0"/>
                <a:cs typeface="ＭＳ Ｐゴシック" charset="0"/>
              </a:rPr>
              <a:t> has long history in computer graphics.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Smoothness prior is widely used to regularize the solution by favoring smooth reconstructions.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Alternate strategies have been proposed to recover sharp features.</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Surface reconstruction involving local fitting of primitive structures has long been the standard in reverse engineering and also in the graphics community.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However, all of them only make use of local priors. In contrast, we take a global approach which accounts for the inter-primitive relations, both local and global.</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5</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Beyond surface reconstruction, we have primitives and their global mutual relations reconstructed. The reconstructed structural insights can be directly feed to </a:t>
            </a:r>
            <a:r>
              <a:rPr lang="en-US" baseline="0" dirty="0" smtClean="0"/>
              <a:t>intuitive </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editing systems such as </a:t>
            </a:r>
            <a:r>
              <a:rPr lang="en-US" sz="10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iWires</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and can be to build semantic searching systems.</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Or searching, as in Fischer paper. </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Regularity is not by chance, but relates to manufacturing .. Etc.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Mechanical parts mostly consist of simple primitives arranged together while adhering to precise global inter-part relations that naturally arise from design and fabrication considerations.</a:t>
            </a:r>
          </a:p>
          <a:p>
            <a:endParaRPr lang="en-US" sz="1000" b="0" i="0" u="none" strike="noStrike" kern="1200" baseline="0" dirty="0" smtClean="0">
              <a:solidFill>
                <a:schemeClr val="tx1"/>
              </a:solidFill>
              <a:latin typeface="Arial" pitchFamily="-108" charset="0"/>
              <a:ea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Thus, seemingly complex man-made objects may have low information content consisting of primitive parts conforming to global relations.</a:t>
            </a:r>
          </a:p>
        </p:txBody>
      </p:sp>
      <p:sp>
        <p:nvSpPr>
          <p:cNvPr id="4" name="Slide Number Placeholder 3"/>
          <p:cNvSpPr>
            <a:spLocks noGrp="1"/>
          </p:cNvSpPr>
          <p:nvPr>
            <p:ph type="sldNum" sz="quarter" idx="10"/>
          </p:nvPr>
        </p:nvSpPr>
        <p:spPr/>
        <p:txBody>
          <a:bodyPr/>
          <a:lstStyle/>
          <a:p>
            <a:fld id="{706F8D69-B00F-F44E-9B61-4DC184CA17F8}" type="slidenum">
              <a:rPr lang="en-US" smtClean="0"/>
              <a:pPr/>
              <a:t>6</a:t>
            </a:fld>
            <a:endParaRPr lang="en-US"/>
          </a:p>
        </p:txBody>
      </p:sp>
    </p:spTree>
    <p:extLst>
      <p:ext uri="{BB962C8B-B14F-4D97-AF65-F5344CB8AC3E}">
        <p14:creationId xmlns:p14="http://schemas.microsoft.com/office/powerpoint/2010/main" val="324641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7</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Such relations not only manifest as parallel faces, orthogonal faces and coplanar faces, but also as precise equality of attributes such as length and angle across primitives, both neighboring and distant.</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 noisy, possibly incomplete, scanned data, such relations, which are critical to the functionality of the original objects, are easily subdued and lost. Precise recovery of such relations remains challenging for low fidelity scans.</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We found that the primitives and their global mutual relations can be used as priors to cover the shortage of scan imperfection and guide the reconstruction process, thus we proposed a method that simultaneously recovers a set of locally fitted primitives along with their global mutual relations from point cloud.</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000" b="0" i="0" u="none" strike="noStrike" kern="1200" baseline="0" dirty="0" err="1" smtClean="0">
                <a:solidFill>
                  <a:schemeClr val="tx1"/>
                </a:solidFill>
                <a:latin typeface="Arial" pitchFamily="-108" charset="0"/>
                <a:ea typeface="ＭＳ Ｐゴシック" pitchFamily="-108" charset="-128"/>
                <a:cs typeface="ＭＳ Ｐゴシック" pitchFamily="-108" charset="-128"/>
              </a:rPr>
              <a:t>Yangyan</a:t>
            </a:r>
            <a:r>
              <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will introduce more details on the algorithm.</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8</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Thanks,</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Niloy</a:t>
            </a:r>
            <a:r>
              <a:rPr lang="en-US" baseline="0" dirty="0" smtClean="0">
                <a:latin typeface="Arial" charset="0"/>
                <a:ea typeface="ＭＳ Ｐゴシック" charset="0"/>
                <a:cs typeface="ＭＳ Ｐゴシック" charset="0"/>
              </a:rPr>
              <a:t>!</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0" i="0" kern="1200" dirty="0" smtClean="0">
                <a:solidFill>
                  <a:schemeClr val="tx1"/>
                </a:solidFill>
                <a:effectLst/>
                <a:latin typeface="Arial" pitchFamily="-108" charset="0"/>
                <a:ea typeface="ＭＳ Ｐゴシック" pitchFamily="-108" charset="-128"/>
                <a:cs typeface="ＭＳ Ｐゴシック" pitchFamily="-108" charset="-128"/>
              </a:rPr>
              <a:t>Since most of the man-made objects are</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 composed of simple primitives, for example, </a:t>
            </a:r>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plane, cylinder, cone and sphere, </a:t>
            </a:r>
            <a:r>
              <a:rPr lang="en-US" sz="1000" b="0" i="0" kern="1200" baseline="0" dirty="0" smtClean="0">
                <a:solidFill>
                  <a:schemeClr val="tx1"/>
                </a:solidFill>
                <a:effectLst/>
                <a:latin typeface="Arial" pitchFamily="-108" charset="0"/>
                <a:ea typeface="ＭＳ Ｐゴシック" pitchFamily="-108" charset="-128"/>
                <a:cs typeface="ＭＳ Ｐゴシック" pitchFamily="-108" charset="-128"/>
              </a:rPr>
              <a:t>the objects can be reconstructed through recovering of such primitives. </a:t>
            </a:r>
            <a:endParaRPr lang="en-US" sz="1000" b="0" i="0" kern="1200" dirty="0" smtClean="0">
              <a:solidFill>
                <a:schemeClr val="tx1"/>
              </a:solidFill>
              <a:effectLst/>
              <a:latin typeface="Arial" pitchFamily="-108" charset="0"/>
              <a:ea typeface="ＭＳ Ｐゴシック" pitchFamily="-108" charset="-128"/>
              <a:cs typeface="ＭＳ Ｐゴシック" pitchFamily="-108" charset="-128"/>
            </a:endParaRP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The primitives are extracted from point cloud and each kind represented by corresponding parameters as shown below.</a:t>
            </a:r>
          </a:p>
          <a:p>
            <a:endParaRPr lang="en-US" sz="1000" b="0" i="0" u="none" strike="noStrike" kern="1200" baseline="0" dirty="0" smtClean="0">
              <a:solidFill>
                <a:schemeClr val="tx1"/>
              </a:solidFill>
              <a:latin typeface="Arial" pitchFamily="-108" charset="0"/>
              <a:ea typeface="ＭＳ Ｐゴシック" pitchFamily="-108" charset="-128"/>
              <a:cs typeface="ＭＳ Ｐゴシック" charset="0"/>
            </a:endParaRPr>
          </a:p>
          <a:p>
            <a:r>
              <a:rPr lang="en-US" sz="1000" b="0" i="0" u="none" strike="noStrike" kern="1200" baseline="0" dirty="0" smtClean="0">
                <a:solidFill>
                  <a:schemeClr val="tx1"/>
                </a:solidFill>
                <a:latin typeface="Arial" pitchFamily="-108" charset="0"/>
                <a:ea typeface="ＭＳ Ｐゴシック" pitchFamily="-108" charset="-128"/>
                <a:cs typeface="ＭＳ Ｐゴシック" charset="0"/>
              </a:rPr>
              <a:t>Then the parameters are optimized to get better fitting of the primitives.</a:t>
            </a:r>
            <a:endParaRPr lang="en-US" dirty="0" smtClean="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50D3A5F-32DE-9E48-96C4-590B54ADDA67}" type="slidenum">
              <a:rPr lang="en-US"/>
              <a:pPr eaLnBrk="1" hangingPunct="1"/>
              <a:t>9</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Arial" charset="0"/>
                <a:ea typeface="ＭＳ Ｐゴシック" charset="0"/>
                <a:cs typeface="ＭＳ Ｐゴシック" charset="0"/>
              </a:rPr>
              <a:t>In state-of</a:t>
            </a:r>
            <a:r>
              <a:rPr lang="en-US" baseline="0" dirty="0" smtClean="0">
                <a:latin typeface="Arial" charset="0"/>
                <a:ea typeface="ＭＳ Ｐゴシック" charset="0"/>
                <a:cs typeface="ＭＳ Ｐゴシック" charset="0"/>
              </a:rPr>
              <a:t>-the-art reconstruction approaches, local primitive fitting is applied.</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point cloud consists of thousands to millions of points, each denoted as p with weight </a:t>
            </a:r>
            <a:r>
              <a:rPr lang="en-US" baseline="0" dirty="0" err="1" smtClean="0">
                <a:latin typeface="Arial" charset="0"/>
                <a:ea typeface="ＭＳ Ｐゴシック" charset="0"/>
                <a:cs typeface="ＭＳ Ｐゴシック" charset="0"/>
              </a:rPr>
              <a:t>wp</a:t>
            </a:r>
            <a:r>
              <a:rPr lang="en-US" baseline="0" dirty="0" smtClean="0">
                <a:latin typeface="Arial" charset="0"/>
                <a:ea typeface="ＭＳ Ｐゴシック" charset="0"/>
                <a:cs typeface="ＭＳ Ｐゴシック" charset="0"/>
              </a:rPr>
              <a:t>.</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Then the point cloud is partitioned to tens of point groups Pi, each has an associated primitive Xi.</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Based on the groups and primitives, the data fitting error of group is defined as the sum of weighted distances from point to the primitive.</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The data fitting error is minimized to make the primitives align best to the points. </a:t>
            </a:r>
          </a:p>
          <a:p>
            <a:pPr eaLnBrk="1" hangingPunct="1"/>
            <a:endParaRPr lang="en-US" baseline="0" dirty="0" smtClean="0">
              <a:latin typeface="Arial" charset="0"/>
              <a:ea typeface="ＭＳ Ｐゴシック" charset="0"/>
              <a:cs typeface="ＭＳ Ｐゴシック" charset="0"/>
            </a:endParaRPr>
          </a:p>
          <a:p>
            <a:pPr eaLnBrk="1" hangingPunct="1"/>
            <a:r>
              <a:rPr lang="en-US" baseline="0" dirty="0" smtClean="0">
                <a:latin typeface="Arial" charset="0"/>
                <a:ea typeface="ＭＳ Ｐゴシック" charset="0"/>
                <a:cs typeface="ＭＳ Ｐゴシック" charset="0"/>
              </a:rPr>
              <a:t>Note that, since the groups are separated, the fitting is local: the best fitting of each group is determined by the data of each group only. Groups with higher data support generate good results, while groups with lower data support produce poor results. For example, groups of smaller elements usually suffer more from biased samples or interfere from neighboring parts, and have relatively larger noise, which lead to poor results.</a:t>
            </a:r>
            <a:endParaRPr lang="en-US" dirty="0" smtClean="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294642" y="838200"/>
            <a:ext cx="6746015" cy="946683"/>
          </a:xfrm>
        </p:spPr>
        <p:txBody>
          <a:bodyPr/>
          <a:lstStyle>
            <a:lvl1pPr algn="ctr">
              <a:defRPr sz="3200">
                <a:solidFill>
                  <a:schemeClr val="bg2"/>
                </a:solidFill>
                <a:effectLst/>
              </a:defRPr>
            </a:lvl1pPr>
          </a:lstStyle>
          <a:p>
            <a:r>
              <a:rPr lang="en-US" dirty="0"/>
              <a:t>Click to edit Master title style</a:t>
            </a:r>
          </a:p>
        </p:txBody>
      </p:sp>
      <p:sp>
        <p:nvSpPr>
          <p:cNvPr id="44035" name="Rectangle 3"/>
          <p:cNvSpPr>
            <a:spLocks noGrp="1" noChangeArrowheads="1"/>
          </p:cNvSpPr>
          <p:nvPr>
            <p:ph type="subTitle" idx="1"/>
          </p:nvPr>
        </p:nvSpPr>
        <p:spPr>
          <a:xfrm>
            <a:off x="297181" y="1981200"/>
            <a:ext cx="6744970" cy="1680211"/>
          </a:xfrm>
        </p:spPr>
        <p:txBody>
          <a:bodyPr/>
          <a:lstStyle>
            <a:lvl1pPr marL="0" indent="0" algn="ctr">
              <a:buFontTx/>
              <a:buNone/>
              <a:defRPr>
                <a:solidFill>
                  <a:schemeClr val="tx1"/>
                </a:solidFill>
                <a:effectLst/>
              </a:defRPr>
            </a:lvl1pPr>
          </a:lstStyle>
          <a:p>
            <a:r>
              <a:rPr lang="en-US" dirty="0"/>
              <a:t>Click to edit Master subtitle style</a:t>
            </a:r>
          </a:p>
        </p:txBody>
      </p:sp>
    </p:spTree>
    <p:extLst>
      <p:ext uri="{BB962C8B-B14F-4D97-AF65-F5344CB8AC3E}">
        <p14:creationId xmlns:p14="http://schemas.microsoft.com/office/powerpoint/2010/main" val="3950658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S11_LogoHor.png"/>
          <p:cNvPicPr>
            <a:picLocks noChangeAspect="1"/>
          </p:cNvPicPr>
          <p:nvPr/>
        </p:nvPicPr>
        <p:blipFill rotWithShape="1">
          <a:blip r:embed="rId2">
            <a:extLst>
              <a:ext uri="{28A0092B-C50C-407E-A947-70E740481C1C}">
                <a14:useLocalDpi xmlns:a14="http://schemas.microsoft.com/office/drawing/2010/main" val="0"/>
              </a:ext>
            </a:extLst>
          </a:blip>
          <a:srcRect t="79630" r="54197"/>
          <a:stretch/>
        </p:blipFill>
        <p:spPr>
          <a:xfrm>
            <a:off x="5949271" y="101575"/>
            <a:ext cx="1190112" cy="370506"/>
          </a:xfrm>
          <a:prstGeom prst="rect">
            <a:avLst/>
          </a:prstGeom>
        </p:spPr>
      </p:pic>
      <p:sp>
        <p:nvSpPr>
          <p:cNvPr id="2" name="Title 1"/>
          <p:cNvSpPr>
            <a:spLocks noGrp="1"/>
          </p:cNvSpPr>
          <p:nvPr userDrawn="1">
            <p:ph type="title"/>
          </p:nvPr>
        </p:nvSpPr>
        <p:spPr>
          <a:xfrm>
            <a:off x="152400" y="0"/>
            <a:ext cx="6721475" cy="579438"/>
          </a:xfr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userDrawn="1">
            <p:ph idx="1"/>
          </p:nvPr>
        </p:nvSpPr>
        <p:spPr>
          <a:xfrm>
            <a:off x="244475" y="762000"/>
            <a:ext cx="6731000" cy="3216275"/>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594732" y="579438"/>
            <a:ext cx="6125737" cy="0"/>
          </a:xfrm>
          <a:prstGeom prst="line">
            <a:avLst/>
          </a:prstGeom>
          <a:ln w="19050">
            <a:solidFill>
              <a:srgbClr val="B7B0C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433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7" name="Picture 6" descr="S11_LogoHor.png"/>
          <p:cNvPicPr>
            <a:picLocks noChangeAspect="1"/>
          </p:cNvPicPr>
          <p:nvPr/>
        </p:nvPicPr>
        <p:blipFill rotWithShape="1">
          <a:blip r:embed="rId2">
            <a:extLst>
              <a:ext uri="{28A0092B-C50C-407E-A947-70E740481C1C}">
                <a14:useLocalDpi xmlns:a14="http://schemas.microsoft.com/office/drawing/2010/main" val="0"/>
              </a:ext>
            </a:extLst>
          </a:blip>
          <a:srcRect t="79630" r="54197"/>
          <a:stretch/>
        </p:blipFill>
        <p:spPr>
          <a:xfrm>
            <a:off x="5638800" y="40256"/>
            <a:ext cx="1584039" cy="493144"/>
          </a:xfrm>
          <a:prstGeom prst="rect">
            <a:avLst/>
          </a:prstGeom>
        </p:spPr>
      </p:pic>
      <p:sp>
        <p:nvSpPr>
          <p:cNvPr id="2" name="Title 1"/>
          <p:cNvSpPr>
            <a:spLocks noGrp="1"/>
          </p:cNvSpPr>
          <p:nvPr userDrawn="1">
            <p:ph type="title"/>
          </p:nvPr>
        </p:nvSpPr>
        <p:spPr>
          <a:xfrm>
            <a:off x="152400" y="0"/>
            <a:ext cx="6722110" cy="579120"/>
          </a:xfrm>
        </p:spPr>
        <p:txBody>
          <a:bodyPr/>
          <a:lstStyle>
            <a:lvl1pPr>
              <a:defRPr>
                <a:effectLst/>
              </a:defRPr>
            </a:lvl1pPr>
          </a:lstStyle>
          <a:p>
            <a:r>
              <a:rPr lang="en-US" dirty="0" smtClean="0"/>
              <a:t>Click to edit Master title style</a:t>
            </a:r>
            <a:endParaRPr lang="en-US" dirty="0"/>
          </a:p>
        </p:txBody>
      </p:sp>
      <p:sp>
        <p:nvSpPr>
          <p:cNvPr id="3" name="Text Placeholder 2"/>
          <p:cNvSpPr>
            <a:spLocks noGrp="1"/>
          </p:cNvSpPr>
          <p:nvPr userDrawn="1">
            <p:ph type="body" sz="half" idx="1"/>
          </p:nvPr>
        </p:nvSpPr>
        <p:spPr>
          <a:xfrm>
            <a:off x="243841" y="762000"/>
            <a:ext cx="3304540" cy="321564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userDrawn="1">
            <p:ph sz="half" idx="2"/>
          </p:nvPr>
        </p:nvSpPr>
        <p:spPr>
          <a:xfrm>
            <a:off x="3670301" y="762000"/>
            <a:ext cx="3305810" cy="3215640"/>
          </a:xfrm>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53698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44475" y="106362"/>
            <a:ext cx="6721475" cy="579438"/>
          </a:xfrm>
          <a:prstGeom prst="rect">
            <a:avLst/>
          </a:prstGeom>
          <a:noFill/>
          <a:ln w="9525">
            <a:noFill/>
            <a:miter lim="800000"/>
            <a:headEnd/>
            <a:tailEnd/>
          </a:ln>
          <a:effectLst/>
        </p:spPr>
        <p:txBody>
          <a:bodyPr vert="horz" wrap="square" lIns="73152" tIns="36576" rIns="73152" bIns="36576"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244475" y="914400"/>
            <a:ext cx="6731000" cy="30638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txStyles>
    <p:titleStyle>
      <a:lvl1pPr algn="l" rtl="0" eaLnBrk="0" fontAlgn="base" hangingPunct="0">
        <a:spcBef>
          <a:spcPct val="0"/>
        </a:spcBef>
        <a:spcAft>
          <a:spcPct val="0"/>
        </a:spcAft>
        <a:defRPr sz="3000" b="1">
          <a:solidFill>
            <a:srgbClr val="000000"/>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000" b="1">
          <a:solidFill>
            <a:srgbClr val="363636"/>
          </a:solidFill>
          <a:latin typeface="Arial" pitchFamily="-108" charset="0"/>
          <a:ea typeface="ＭＳ Ｐゴシック" pitchFamily="-108" charset="-128"/>
          <a:cs typeface="ＭＳ Ｐゴシック" pitchFamily="-108" charset="-128"/>
        </a:defRPr>
      </a:lvl5pPr>
      <a:lvl6pPr marL="365760" algn="l" rtl="0" fontAlgn="base">
        <a:spcBef>
          <a:spcPct val="0"/>
        </a:spcBef>
        <a:spcAft>
          <a:spcPct val="0"/>
        </a:spcAft>
        <a:defRPr sz="3000" b="1">
          <a:solidFill>
            <a:schemeClr val="tx2"/>
          </a:solidFill>
          <a:latin typeface="Arial" pitchFamily="-108" charset="0"/>
        </a:defRPr>
      </a:lvl6pPr>
      <a:lvl7pPr marL="731520" algn="l" rtl="0" fontAlgn="base">
        <a:spcBef>
          <a:spcPct val="0"/>
        </a:spcBef>
        <a:spcAft>
          <a:spcPct val="0"/>
        </a:spcAft>
        <a:defRPr sz="3000" b="1">
          <a:solidFill>
            <a:schemeClr val="tx2"/>
          </a:solidFill>
          <a:latin typeface="Arial" pitchFamily="-108" charset="0"/>
        </a:defRPr>
      </a:lvl7pPr>
      <a:lvl8pPr marL="1097280" algn="l" rtl="0" fontAlgn="base">
        <a:spcBef>
          <a:spcPct val="0"/>
        </a:spcBef>
        <a:spcAft>
          <a:spcPct val="0"/>
        </a:spcAft>
        <a:defRPr sz="3000" b="1">
          <a:solidFill>
            <a:schemeClr val="tx2"/>
          </a:solidFill>
          <a:latin typeface="Arial" pitchFamily="-108" charset="0"/>
        </a:defRPr>
      </a:lvl8pPr>
      <a:lvl9pPr marL="1463040" algn="l" rtl="0" fontAlgn="base">
        <a:spcBef>
          <a:spcPct val="0"/>
        </a:spcBef>
        <a:spcAft>
          <a:spcPct val="0"/>
        </a:spcAft>
        <a:defRPr sz="3000" b="1">
          <a:solidFill>
            <a:schemeClr val="tx2"/>
          </a:solidFill>
          <a:latin typeface="Arial" pitchFamily="-108" charset="0"/>
        </a:defRPr>
      </a:lvl9pPr>
    </p:titleStyle>
    <p:body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p:bodyStyle>
    <p:otherStyle>
      <a:defPPr>
        <a:defRPr lang="en-US"/>
      </a:defPPr>
      <a:lvl1pPr marL="0" algn="l" defTabSz="365760" rtl="0" eaLnBrk="1" latinLnBrk="0" hangingPunct="1">
        <a:defRPr sz="1400" kern="1200">
          <a:solidFill>
            <a:schemeClr val="tx1"/>
          </a:solidFill>
          <a:latin typeface="+mn-lt"/>
          <a:ea typeface="+mn-ea"/>
          <a:cs typeface="+mn-cs"/>
        </a:defRPr>
      </a:lvl1pPr>
      <a:lvl2pPr marL="365760" algn="l" defTabSz="365760" rtl="0" eaLnBrk="1" latinLnBrk="0" hangingPunct="1">
        <a:defRPr sz="1400" kern="1200">
          <a:solidFill>
            <a:schemeClr val="tx1"/>
          </a:solidFill>
          <a:latin typeface="+mn-lt"/>
          <a:ea typeface="+mn-ea"/>
          <a:cs typeface="+mn-cs"/>
        </a:defRPr>
      </a:lvl2pPr>
      <a:lvl3pPr marL="731520" algn="l" defTabSz="365760" rtl="0" eaLnBrk="1" latinLnBrk="0" hangingPunct="1">
        <a:defRPr sz="1400" kern="1200">
          <a:solidFill>
            <a:schemeClr val="tx1"/>
          </a:solidFill>
          <a:latin typeface="+mn-lt"/>
          <a:ea typeface="+mn-ea"/>
          <a:cs typeface="+mn-cs"/>
        </a:defRPr>
      </a:lvl3pPr>
      <a:lvl4pPr marL="1097280" algn="l" defTabSz="365760" rtl="0" eaLnBrk="1" latinLnBrk="0" hangingPunct="1">
        <a:defRPr sz="1400" kern="1200">
          <a:solidFill>
            <a:schemeClr val="tx1"/>
          </a:solidFill>
          <a:latin typeface="+mn-lt"/>
          <a:ea typeface="+mn-ea"/>
          <a:cs typeface="+mn-cs"/>
        </a:defRPr>
      </a:lvl4pPr>
      <a:lvl5pPr marL="1463040" algn="l" defTabSz="365760" rtl="0" eaLnBrk="1" latinLnBrk="0" hangingPunct="1">
        <a:defRPr sz="1400" kern="1200">
          <a:solidFill>
            <a:schemeClr val="tx1"/>
          </a:solidFill>
          <a:latin typeface="+mn-lt"/>
          <a:ea typeface="+mn-ea"/>
          <a:cs typeface="+mn-cs"/>
        </a:defRPr>
      </a:lvl5pPr>
      <a:lvl6pPr marL="1828800" algn="l" defTabSz="365760" rtl="0" eaLnBrk="1" latinLnBrk="0" hangingPunct="1">
        <a:defRPr sz="1400" kern="1200">
          <a:solidFill>
            <a:schemeClr val="tx1"/>
          </a:solidFill>
          <a:latin typeface="+mn-lt"/>
          <a:ea typeface="+mn-ea"/>
          <a:cs typeface="+mn-cs"/>
        </a:defRPr>
      </a:lvl6pPr>
      <a:lvl7pPr marL="2194560" algn="l" defTabSz="365760" rtl="0" eaLnBrk="1" latinLnBrk="0" hangingPunct="1">
        <a:defRPr sz="1400" kern="1200">
          <a:solidFill>
            <a:schemeClr val="tx1"/>
          </a:solidFill>
          <a:latin typeface="+mn-lt"/>
          <a:ea typeface="+mn-ea"/>
          <a:cs typeface="+mn-cs"/>
        </a:defRPr>
      </a:lvl7pPr>
      <a:lvl8pPr marL="2560320" algn="l" defTabSz="365760" rtl="0" eaLnBrk="1" latinLnBrk="0" hangingPunct="1">
        <a:defRPr sz="1400" kern="1200">
          <a:solidFill>
            <a:schemeClr val="tx1"/>
          </a:solidFill>
          <a:latin typeface="+mn-lt"/>
          <a:ea typeface="+mn-ea"/>
          <a:cs typeface="+mn-cs"/>
        </a:defRPr>
      </a:lvl8pPr>
      <a:lvl9pPr marL="2926080" algn="l" defTabSz="36576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1.png"/><Relationship Id="rId5" Type="http://schemas.openxmlformats.org/officeDocument/2006/relationships/image" Target="../media/image23.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23.png"/><Relationship Id="rId7" Type="http://schemas.openxmlformats.org/officeDocument/2006/relationships/image" Target="../media/image360.pn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0.png"/><Relationship Id="rId11" Type="http://schemas.openxmlformats.org/officeDocument/2006/relationships/image" Target="../media/image38.png"/><Relationship Id="rId5" Type="http://schemas.openxmlformats.org/officeDocument/2006/relationships/image" Target="../media/image340.png"/><Relationship Id="rId10" Type="http://schemas.openxmlformats.org/officeDocument/2006/relationships/image" Target="../media/image29.png"/><Relationship Id="rId4" Type="http://schemas.openxmlformats.org/officeDocument/2006/relationships/image" Target="../media/image330.png"/><Relationship Id="rId9" Type="http://schemas.openxmlformats.org/officeDocument/2006/relationships/image" Target="../media/image22.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3.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44.png"/><Relationship Id="rId15" Type="http://schemas.openxmlformats.org/officeDocument/2006/relationships/image" Target="../media/image61.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26" Type="http://schemas.openxmlformats.org/officeDocument/2006/relationships/image" Target="../media/image88.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25"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5" Type="http://schemas.openxmlformats.org/officeDocument/2006/relationships/image" Target="../media/image67.png"/><Relationship Id="rId23" Type="http://schemas.openxmlformats.org/officeDocument/2006/relationships/image" Target="../media/image85.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22"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700.png"/><Relationship Id="rId26" Type="http://schemas.openxmlformats.org/officeDocument/2006/relationships/image" Target="../media/image88.png"/><Relationship Id="rId3" Type="http://schemas.openxmlformats.org/officeDocument/2006/relationships/image" Target="../media/image74.png"/><Relationship Id="rId21" Type="http://schemas.openxmlformats.org/officeDocument/2006/relationships/image" Target="../media/image83.png"/><Relationship Id="rId34" Type="http://schemas.openxmlformats.org/officeDocument/2006/relationships/image" Target="../media/image90.png"/><Relationship Id="rId7" Type="http://schemas.openxmlformats.org/officeDocument/2006/relationships/image" Target="../media/image76.png"/><Relationship Id="rId25" Type="http://schemas.openxmlformats.org/officeDocument/2006/relationships/image" Target="../media/image87.png"/><Relationship Id="rId33" Type="http://schemas.openxmlformats.org/officeDocument/2006/relationships/image" Target="../media/image89.png"/><Relationship Id="rId2" Type="http://schemas.openxmlformats.org/officeDocument/2006/relationships/notesSlide" Target="../notesSlides/notesSlide16.xml"/><Relationship Id="rId29"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80.png"/><Relationship Id="rId11" Type="http://schemas.openxmlformats.org/officeDocument/2006/relationships/image" Target="../media/image730.png"/><Relationship Id="rId24" Type="http://schemas.openxmlformats.org/officeDocument/2006/relationships/image" Target="../media/image86.png"/><Relationship Id="rId32" Type="http://schemas.openxmlformats.org/officeDocument/2006/relationships/image" Target="../media/image82.png"/><Relationship Id="rId5" Type="http://schemas.openxmlformats.org/officeDocument/2006/relationships/image" Target="../media/image670.png"/><Relationship Id="rId23" Type="http://schemas.openxmlformats.org/officeDocument/2006/relationships/image" Target="../media/image85.png"/><Relationship Id="rId28" Type="http://schemas.openxmlformats.org/officeDocument/2006/relationships/image" Target="../media/image78.png"/><Relationship Id="rId10" Type="http://schemas.openxmlformats.org/officeDocument/2006/relationships/image" Target="../media/image720.png"/><Relationship Id="rId31"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710.png"/><Relationship Id="rId22" Type="http://schemas.openxmlformats.org/officeDocument/2006/relationships/image" Target="../media/image84.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80.png"/><Relationship Id="rId7"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G"/></Relationships>
</file>

<file path=ppt/slides/_rels/slide2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24.xml"/><Relationship Id="rId16" Type="http://schemas.openxmlformats.org/officeDocument/2006/relationships/image" Target="../media/image146.png"/><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49.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2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8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0.png"/><Relationship Id="rId4" Type="http://schemas.openxmlformats.org/officeDocument/2006/relationships/image" Target="../media/image22.png"/><Relationship Id="rId9" Type="http://schemas.openxmlformats.org/officeDocument/2006/relationships/image" Target="../media/image3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44908" y="2293138"/>
            <a:ext cx="6912340" cy="68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000" dirty="0" err="1" smtClean="0">
                <a:solidFill>
                  <a:srgbClr val="000000"/>
                </a:solidFill>
                <a:latin typeface="Arial Bold" charset="0"/>
              </a:rPr>
              <a:t>GlobFit</a:t>
            </a:r>
            <a:r>
              <a:rPr lang="en-US" sz="2000" dirty="0" smtClean="0">
                <a:solidFill>
                  <a:srgbClr val="000000"/>
                </a:solidFill>
                <a:latin typeface="Arial Bold" charset="0"/>
              </a:rPr>
              <a:t>: Consistently Fitting Primitives by </a:t>
            </a:r>
            <a:br>
              <a:rPr lang="en-US" sz="2000" dirty="0" smtClean="0">
                <a:solidFill>
                  <a:srgbClr val="000000"/>
                </a:solidFill>
                <a:latin typeface="Arial Bold" charset="0"/>
              </a:rPr>
            </a:br>
            <a:r>
              <a:rPr lang="en-US" sz="2000" dirty="0" smtClean="0">
                <a:solidFill>
                  <a:srgbClr val="000000"/>
                </a:solidFill>
                <a:latin typeface="Arial Bold" charset="0"/>
              </a:rPr>
              <a:t>Discovering Global Relations</a:t>
            </a:r>
            <a:endParaRPr lang="en-US" sz="2000" dirty="0">
              <a:solidFill>
                <a:srgbClr val="000000"/>
              </a:solidFill>
              <a:latin typeface="Arial Bold" charset="0"/>
            </a:endParaRP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t="20679"/>
          <a:stretch/>
        </p:blipFill>
        <p:spPr>
          <a:xfrm>
            <a:off x="360541" y="205489"/>
            <a:ext cx="3221604" cy="1916553"/>
          </a:xfrm>
          <a:prstGeom prst="rect">
            <a:avLst/>
          </a:prstGeom>
          <a:effectLst>
            <a:outerShdw blurRad="50800" dist="38100" dir="2700000" algn="tl" rotWithShape="0">
              <a:prstClr val="black">
                <a:alpha val="40000"/>
              </a:prstClr>
            </a:outerShdw>
          </a:effectLst>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582" y="-68479"/>
            <a:ext cx="3285986" cy="2464490"/>
          </a:xfrm>
          <a:prstGeom prst="rect">
            <a:avLst/>
          </a:prstGeom>
        </p:spPr>
      </p:pic>
      <p:grpSp>
        <p:nvGrpSpPr>
          <p:cNvPr id="11" name="Group 10"/>
          <p:cNvGrpSpPr/>
          <p:nvPr/>
        </p:nvGrpSpPr>
        <p:grpSpPr>
          <a:xfrm>
            <a:off x="61862" y="3155307"/>
            <a:ext cx="7191477" cy="973110"/>
            <a:chOff x="61862" y="3110337"/>
            <a:chExt cx="7191477" cy="973110"/>
          </a:xfrm>
        </p:grpSpPr>
        <p:grpSp>
          <p:nvGrpSpPr>
            <p:cNvPr id="7" name="Group 6"/>
            <p:cNvGrpSpPr/>
            <p:nvPr/>
          </p:nvGrpSpPr>
          <p:grpSpPr>
            <a:xfrm>
              <a:off x="3808599" y="3115427"/>
              <a:ext cx="842514" cy="873597"/>
              <a:chOff x="803083" y="3389733"/>
              <a:chExt cx="842514" cy="873597"/>
            </a:xfrm>
          </p:grpSpPr>
          <p:sp>
            <p:nvSpPr>
              <p:cNvPr id="3075" name="Text Box 10"/>
              <p:cNvSpPr txBox="1">
                <a:spLocks noChangeArrowheads="1"/>
              </p:cNvSpPr>
              <p:nvPr/>
            </p:nvSpPr>
            <p:spPr bwMode="auto">
              <a:xfrm>
                <a:off x="803083" y="3389733"/>
                <a:ext cx="842514"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0"/>
                  </a:spcBef>
                </a:pPr>
                <a:r>
                  <a:rPr lang="en-US" sz="1500" dirty="0" smtClean="0">
                    <a:solidFill>
                      <a:srgbClr val="000000"/>
                    </a:solidFill>
                  </a:rPr>
                  <a:t>A. </a:t>
                </a:r>
                <a:r>
                  <a:rPr lang="en-US" sz="1500" dirty="0" err="1" smtClean="0">
                    <a:solidFill>
                      <a:srgbClr val="000000"/>
                    </a:solidFill>
                  </a:rPr>
                  <a:t>Sharf</a:t>
                </a:r>
                <a:endParaRPr lang="en-US" sz="1500" dirty="0" smtClean="0">
                  <a:solidFill>
                    <a:srgbClr val="000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443" y="3689975"/>
                <a:ext cx="477795" cy="573355"/>
              </a:xfrm>
              <a:prstGeom prst="rect">
                <a:avLst/>
              </a:prstGeom>
            </p:spPr>
          </p:pic>
        </p:grpSp>
        <p:grpSp>
          <p:nvGrpSpPr>
            <p:cNvPr id="2" name="Group 1"/>
            <p:cNvGrpSpPr/>
            <p:nvPr/>
          </p:nvGrpSpPr>
          <p:grpSpPr>
            <a:xfrm>
              <a:off x="61862" y="3117223"/>
              <a:ext cx="1265129" cy="930207"/>
              <a:chOff x="640087" y="2534712"/>
              <a:chExt cx="1265129" cy="930207"/>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766" y="2765098"/>
                <a:ext cx="667769" cy="699821"/>
              </a:xfrm>
              <a:prstGeom prst="rect">
                <a:avLst/>
              </a:prstGeom>
            </p:spPr>
          </p:pic>
          <p:sp>
            <p:nvSpPr>
              <p:cNvPr id="27" name="Text Box 10"/>
              <p:cNvSpPr txBox="1">
                <a:spLocks noChangeArrowheads="1"/>
              </p:cNvSpPr>
              <p:nvPr/>
            </p:nvSpPr>
            <p:spPr bwMode="auto">
              <a:xfrm>
                <a:off x="640087" y="2534712"/>
                <a:ext cx="126512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0"/>
                  </a:spcBef>
                </a:pPr>
                <a:r>
                  <a:rPr lang="en-US" sz="1500" b="1" i="1" dirty="0" err="1" smtClean="0">
                    <a:solidFill>
                      <a:srgbClr val="000000"/>
                    </a:solidFill>
                  </a:rPr>
                  <a:t>Yangyan</a:t>
                </a:r>
                <a:r>
                  <a:rPr lang="en-US" sz="1500" b="1" i="1" dirty="0" smtClean="0">
                    <a:solidFill>
                      <a:srgbClr val="000000"/>
                    </a:solidFill>
                  </a:rPr>
                  <a:t> Li</a:t>
                </a:r>
                <a:endParaRPr lang="en-US" sz="1500" i="1" dirty="0" smtClean="0">
                  <a:solidFill>
                    <a:srgbClr val="000000"/>
                  </a:solidFill>
                </a:endParaRPr>
              </a:p>
            </p:txBody>
          </p:sp>
        </p:grpSp>
        <p:grpSp>
          <p:nvGrpSpPr>
            <p:cNvPr id="5" name="Group 4"/>
            <p:cNvGrpSpPr/>
            <p:nvPr/>
          </p:nvGrpSpPr>
          <p:grpSpPr>
            <a:xfrm>
              <a:off x="1388853" y="3121356"/>
              <a:ext cx="832982" cy="844516"/>
              <a:chOff x="3036117" y="2538061"/>
              <a:chExt cx="832982" cy="844516"/>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8873" y="2842401"/>
                <a:ext cx="527471" cy="540176"/>
              </a:xfrm>
              <a:prstGeom prst="rect">
                <a:avLst/>
              </a:prstGeom>
            </p:spPr>
          </p:pic>
          <p:sp>
            <p:nvSpPr>
              <p:cNvPr id="28" name="Text Box 10"/>
              <p:cNvSpPr txBox="1">
                <a:spLocks noChangeArrowheads="1"/>
              </p:cNvSpPr>
              <p:nvPr/>
            </p:nvSpPr>
            <p:spPr bwMode="auto">
              <a:xfrm>
                <a:off x="3036117" y="2538061"/>
                <a:ext cx="83298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0"/>
                  </a:spcBef>
                </a:pPr>
                <a:r>
                  <a:rPr lang="en-US" sz="1500" dirty="0" smtClean="0">
                    <a:solidFill>
                      <a:srgbClr val="000000"/>
                    </a:solidFill>
                  </a:rPr>
                  <a:t>X. Wu</a:t>
                </a:r>
              </a:p>
            </p:txBody>
          </p:sp>
        </p:grpSp>
        <p:grpSp>
          <p:nvGrpSpPr>
            <p:cNvPr id="12" name="Group 11"/>
            <p:cNvGrpSpPr/>
            <p:nvPr/>
          </p:nvGrpSpPr>
          <p:grpSpPr>
            <a:xfrm>
              <a:off x="2283697" y="3126182"/>
              <a:ext cx="1463040" cy="882710"/>
              <a:chOff x="5108969" y="2493416"/>
              <a:chExt cx="1463040" cy="882710"/>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6939" y="2784543"/>
                <a:ext cx="591583" cy="591583"/>
              </a:xfrm>
              <a:prstGeom prst="rect">
                <a:avLst/>
              </a:prstGeom>
            </p:spPr>
          </p:pic>
          <p:sp>
            <p:nvSpPr>
              <p:cNvPr id="29" name="Text Box 10"/>
              <p:cNvSpPr txBox="1">
                <a:spLocks noChangeArrowheads="1"/>
              </p:cNvSpPr>
              <p:nvPr/>
            </p:nvSpPr>
            <p:spPr bwMode="auto">
              <a:xfrm>
                <a:off x="5108969" y="2493416"/>
                <a:ext cx="1463040"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0"/>
                  </a:spcBef>
                </a:pPr>
                <a:r>
                  <a:rPr lang="en-US" sz="1500" dirty="0" smtClean="0">
                    <a:solidFill>
                      <a:srgbClr val="000000"/>
                    </a:solidFill>
                  </a:rPr>
                  <a:t>Y. </a:t>
                </a:r>
                <a:r>
                  <a:rPr lang="en-US" sz="1500" dirty="0" err="1" smtClean="0">
                    <a:solidFill>
                      <a:srgbClr val="000000"/>
                    </a:solidFill>
                  </a:rPr>
                  <a:t>Chrysanthou</a:t>
                </a:r>
                <a:endParaRPr lang="en-US" sz="1500" dirty="0" smtClean="0">
                  <a:solidFill>
                    <a:srgbClr val="000000"/>
                  </a:solidFill>
                </a:endParaRPr>
              </a:p>
            </p:txBody>
          </p:sp>
        </p:grpSp>
        <p:grpSp>
          <p:nvGrpSpPr>
            <p:cNvPr id="8" name="Group 7"/>
            <p:cNvGrpSpPr/>
            <p:nvPr/>
          </p:nvGrpSpPr>
          <p:grpSpPr>
            <a:xfrm>
              <a:off x="4712975" y="3110337"/>
              <a:ext cx="1277823" cy="911519"/>
              <a:chOff x="2803234" y="3389733"/>
              <a:chExt cx="1277823" cy="911519"/>
            </a:xfrm>
          </p:grpSpPr>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5181" y="3652052"/>
                <a:ext cx="633929" cy="649200"/>
              </a:xfrm>
              <a:prstGeom prst="rect">
                <a:avLst/>
              </a:prstGeom>
            </p:spPr>
          </p:pic>
          <p:sp>
            <p:nvSpPr>
              <p:cNvPr id="30" name="Text Box 10"/>
              <p:cNvSpPr txBox="1">
                <a:spLocks noChangeArrowheads="1"/>
              </p:cNvSpPr>
              <p:nvPr/>
            </p:nvSpPr>
            <p:spPr bwMode="auto">
              <a:xfrm>
                <a:off x="2803234" y="3389733"/>
                <a:ext cx="12778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0"/>
                  </a:spcBef>
                </a:pPr>
                <a:r>
                  <a:rPr lang="en-US" sz="1500" dirty="0" smtClean="0">
                    <a:solidFill>
                      <a:srgbClr val="000000"/>
                    </a:solidFill>
                  </a:rPr>
                  <a:t>D. Cohen-Or</a:t>
                </a:r>
              </a:p>
            </p:txBody>
          </p:sp>
        </p:grpSp>
        <p:grpSp>
          <p:nvGrpSpPr>
            <p:cNvPr id="6" name="Group 5"/>
            <p:cNvGrpSpPr/>
            <p:nvPr/>
          </p:nvGrpSpPr>
          <p:grpSpPr>
            <a:xfrm>
              <a:off x="6052660" y="3114157"/>
              <a:ext cx="1200679" cy="969290"/>
              <a:chOff x="6017084" y="3114157"/>
              <a:chExt cx="1200679" cy="969290"/>
            </a:xfrm>
          </p:grpSpPr>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3494" y="3358538"/>
                <a:ext cx="707859" cy="724909"/>
              </a:xfrm>
              <a:prstGeom prst="rect">
                <a:avLst/>
              </a:prstGeom>
            </p:spPr>
          </p:pic>
          <p:sp>
            <p:nvSpPr>
              <p:cNvPr id="33" name="Text Box 10"/>
              <p:cNvSpPr txBox="1">
                <a:spLocks noChangeArrowheads="1"/>
              </p:cNvSpPr>
              <p:nvPr/>
            </p:nvSpPr>
            <p:spPr bwMode="auto">
              <a:xfrm>
                <a:off x="6017084" y="3114157"/>
                <a:ext cx="120067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52" tIns="36576" rIns="73152" bIns="3657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ts val="0"/>
                  </a:spcBef>
                </a:pPr>
                <a:r>
                  <a:rPr lang="en-US" sz="1500" b="1" i="1" dirty="0" smtClean="0">
                    <a:solidFill>
                      <a:srgbClr val="000000"/>
                    </a:solidFill>
                  </a:rPr>
                  <a:t>Niloy Mitra</a:t>
                </a:r>
                <a:endParaRPr lang="en-US" sz="1500" i="1" dirty="0" smtClean="0">
                  <a:solidFill>
                    <a:srgbClr val="000000"/>
                  </a:solidFill>
                </a:endParaRPr>
              </a:p>
            </p:txBody>
          </p:sp>
        </p:gr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Discover Global Relations</a:t>
            </a:r>
            <a:endParaRPr lang="en-US" dirty="0"/>
          </a:p>
        </p:txBody>
      </p:sp>
      <p:pic>
        <p:nvPicPr>
          <p:cNvPr id="1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134275"/>
            <a:ext cx="2286000" cy="1967746"/>
          </a:xfrm>
        </p:spPr>
      </p:pic>
      <p:grpSp>
        <p:nvGrpSpPr>
          <p:cNvPr id="6" name="Group 5"/>
          <p:cNvGrpSpPr/>
          <p:nvPr/>
        </p:nvGrpSpPr>
        <p:grpSpPr>
          <a:xfrm>
            <a:off x="-30680" y="1113219"/>
            <a:ext cx="2628584" cy="2709494"/>
            <a:chOff x="-56508" y="1017806"/>
            <a:chExt cx="2628584" cy="270949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8" y="1017806"/>
              <a:ext cx="2597905" cy="1948429"/>
            </a:xfrm>
            <a:prstGeom prst="rect">
              <a:avLst/>
            </a:prstGeom>
          </p:spPr>
        </p:pic>
        <p:sp>
          <p:nvSpPr>
            <p:cNvPr id="5" name="TextBox 4"/>
            <p:cNvSpPr txBox="1"/>
            <p:nvPr/>
          </p:nvSpPr>
          <p:spPr>
            <a:xfrm>
              <a:off x="-25828" y="3357968"/>
              <a:ext cx="2597904" cy="369332"/>
            </a:xfrm>
            <a:prstGeom prst="rect">
              <a:avLst/>
            </a:prstGeom>
            <a:noFill/>
          </p:spPr>
          <p:txBody>
            <a:bodyPr wrap="square" rtlCol="0">
              <a:spAutoFit/>
            </a:bodyPr>
            <a:lstStyle/>
            <a:p>
              <a:pPr algn="ctr"/>
              <a:r>
                <a:rPr lang="en-US" b="1" dirty="0" smtClean="0">
                  <a:solidFill>
                    <a:srgbClr val="000000"/>
                  </a:solidFill>
                </a:rPr>
                <a:t>Point Cloud</a:t>
              </a:r>
              <a:endParaRPr lang="en-US" b="1" dirty="0">
                <a:solidFill>
                  <a:srgbClr val="000000"/>
                </a:solidFill>
              </a:endParaRPr>
            </a:p>
          </p:txBody>
        </p:sp>
      </p:grpSp>
      <p:grpSp>
        <p:nvGrpSpPr>
          <p:cNvPr id="7" name="Group 6"/>
          <p:cNvGrpSpPr/>
          <p:nvPr/>
        </p:nvGrpSpPr>
        <p:grpSpPr>
          <a:xfrm>
            <a:off x="2947485" y="1096789"/>
            <a:ext cx="2607574" cy="2722767"/>
            <a:chOff x="4038600" y="1023371"/>
            <a:chExt cx="2607574" cy="2722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023371"/>
              <a:ext cx="2597905" cy="1948429"/>
            </a:xfrm>
            <a:prstGeom prst="rect">
              <a:avLst/>
            </a:prstGeom>
          </p:spPr>
        </p:pic>
        <p:sp>
          <p:nvSpPr>
            <p:cNvPr id="15" name="TextBox 14"/>
            <p:cNvSpPr txBox="1"/>
            <p:nvPr/>
          </p:nvSpPr>
          <p:spPr>
            <a:xfrm>
              <a:off x="4044261" y="3376806"/>
              <a:ext cx="2601913" cy="369332"/>
            </a:xfrm>
            <a:prstGeom prst="rect">
              <a:avLst/>
            </a:prstGeom>
            <a:noFill/>
          </p:spPr>
          <p:txBody>
            <a:bodyPr wrap="square" rtlCol="0">
              <a:spAutoFit/>
            </a:bodyPr>
            <a:lstStyle/>
            <a:p>
              <a:pPr algn="ctr"/>
              <a:r>
                <a:rPr lang="en-US" b="1" dirty="0" smtClean="0">
                  <a:solidFill>
                    <a:srgbClr val="000000"/>
                  </a:solidFill>
                </a:rPr>
                <a:t>Initial Primitives</a:t>
              </a:r>
              <a:endParaRPr lang="en-US" b="1" dirty="0">
                <a:solidFill>
                  <a:srgbClr val="000000"/>
                </a:solidFill>
              </a:endParaRPr>
            </a:p>
          </p:txBody>
        </p:sp>
      </p:grpSp>
      <p:grpSp>
        <p:nvGrpSpPr>
          <p:cNvPr id="8" name="Group 7"/>
          <p:cNvGrpSpPr/>
          <p:nvPr/>
        </p:nvGrpSpPr>
        <p:grpSpPr>
          <a:xfrm>
            <a:off x="5013434" y="1173399"/>
            <a:ext cx="478068" cy="570992"/>
            <a:chOff x="5013434" y="1084387"/>
            <a:chExt cx="478068" cy="570992"/>
          </a:xfrm>
        </p:grpSpPr>
        <p:cxnSp>
          <p:nvCxnSpPr>
            <p:cNvPr id="16" name="Straight Connector 15"/>
            <p:cNvCxnSpPr/>
            <p:nvPr/>
          </p:nvCxnSpPr>
          <p:spPr>
            <a:xfrm flipV="1">
              <a:off x="5013434" y="1084387"/>
              <a:ext cx="478068" cy="28549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110719" y="1084387"/>
              <a:ext cx="380783" cy="570992"/>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5563572" y="1169985"/>
            <a:ext cx="719027" cy="246221"/>
          </a:xfrm>
          <a:prstGeom prst="rect">
            <a:avLst/>
          </a:prstGeom>
          <a:noFill/>
        </p:spPr>
        <p:txBody>
          <a:bodyPr wrap="square" lIns="0" tIns="0" rIns="0" bIns="0" rtlCol="0">
            <a:spAutoFit/>
          </a:bodyPr>
          <a:lstStyle/>
          <a:p>
            <a:r>
              <a:rPr lang="en-US" sz="1600" dirty="0">
                <a:solidFill>
                  <a:srgbClr val="000000"/>
                </a:solidFill>
              </a:rPr>
              <a:t>p</a:t>
            </a:r>
            <a:r>
              <a:rPr lang="en-US" sz="1600" dirty="0" smtClean="0">
                <a:solidFill>
                  <a:srgbClr val="000000"/>
                </a:solidFill>
              </a:rPr>
              <a:t>arallel</a:t>
            </a:r>
            <a:endParaRPr lang="en-US" dirty="0">
              <a:solidFill>
                <a:srgbClr val="000000"/>
              </a:solidFill>
            </a:endParaRPr>
          </a:p>
        </p:txBody>
      </p:sp>
      <p:sp>
        <p:nvSpPr>
          <p:cNvPr id="14" name="Right Arrow 13"/>
          <p:cNvSpPr/>
          <p:nvPr/>
        </p:nvSpPr>
        <p:spPr>
          <a:xfrm>
            <a:off x="2438400" y="1810934"/>
            <a:ext cx="1029493" cy="704022"/>
          </a:xfrm>
          <a:prstGeom prst="rightArrow">
            <a:avLst/>
          </a:prstGeom>
          <a:solidFill>
            <a:schemeClr val="accent6">
              <a:lumMod val="40000"/>
              <a:lumOff val="60000"/>
            </a:schemeClr>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0" tIns="0" rIns="0" bIns="0" rtlCol="0" anchor="ctr"/>
          <a:lstStyle/>
          <a:p>
            <a:pPr algn="ctr"/>
            <a:r>
              <a:rPr lang="en-US" sz="1600" b="1" dirty="0" smtClean="0">
                <a:solidFill>
                  <a:srgbClr val="000000"/>
                </a:solidFill>
              </a:rPr>
              <a:t> RANSAC</a:t>
            </a:r>
            <a:endParaRPr lang="en-US" sz="1600" b="1" dirty="0">
              <a:solidFill>
                <a:srgbClr val="000000"/>
              </a:solidFill>
            </a:endParaRPr>
          </a:p>
        </p:txBody>
      </p:sp>
      <p:grpSp>
        <p:nvGrpSpPr>
          <p:cNvPr id="2" name="Group 1"/>
          <p:cNvGrpSpPr/>
          <p:nvPr/>
        </p:nvGrpSpPr>
        <p:grpSpPr>
          <a:xfrm>
            <a:off x="3586654" y="1113219"/>
            <a:ext cx="457203" cy="489286"/>
            <a:chOff x="3586654" y="1024207"/>
            <a:chExt cx="457203" cy="489286"/>
          </a:xfrm>
        </p:grpSpPr>
        <p:cxnSp>
          <p:nvCxnSpPr>
            <p:cNvPr id="36" name="Straight Connector 35"/>
            <p:cNvCxnSpPr/>
            <p:nvPr/>
          </p:nvCxnSpPr>
          <p:spPr>
            <a:xfrm flipH="1" flipV="1">
              <a:off x="3886037" y="1024207"/>
              <a:ext cx="157820" cy="48928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586654" y="1024207"/>
              <a:ext cx="299383" cy="42198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3304553" y="882214"/>
            <a:ext cx="1142188" cy="246221"/>
          </a:xfrm>
          <a:prstGeom prst="rect">
            <a:avLst/>
          </a:prstGeom>
          <a:noFill/>
        </p:spPr>
        <p:txBody>
          <a:bodyPr wrap="square" lIns="0" tIns="0" rIns="0" bIns="0" rtlCol="0">
            <a:spAutoFit/>
          </a:bodyPr>
          <a:lstStyle/>
          <a:p>
            <a:pPr algn="ctr"/>
            <a:r>
              <a:rPr lang="en-US" sz="1600" dirty="0">
                <a:solidFill>
                  <a:srgbClr val="000000"/>
                </a:solidFill>
              </a:rPr>
              <a:t>n</a:t>
            </a:r>
            <a:r>
              <a:rPr lang="en-US" sz="1600" dirty="0" smtClean="0">
                <a:solidFill>
                  <a:srgbClr val="000000"/>
                </a:solidFill>
              </a:rPr>
              <a:t>ear parallel</a:t>
            </a:r>
            <a:endParaRPr lang="en-US" sz="1600" dirty="0">
              <a:solidFill>
                <a:srgbClr val="000000"/>
              </a:solidFill>
            </a:endParaRPr>
          </a:p>
        </p:txBody>
      </p:sp>
      <p:grpSp>
        <p:nvGrpSpPr>
          <p:cNvPr id="9" name="Group 8"/>
          <p:cNvGrpSpPr/>
          <p:nvPr/>
        </p:nvGrpSpPr>
        <p:grpSpPr>
          <a:xfrm>
            <a:off x="4212307" y="1402108"/>
            <a:ext cx="1123492" cy="932898"/>
            <a:chOff x="4212307" y="1313096"/>
            <a:chExt cx="1123492" cy="932898"/>
          </a:xfrm>
        </p:grpSpPr>
        <p:cxnSp>
          <p:nvCxnSpPr>
            <p:cNvPr id="46" name="Straight Connector 45"/>
            <p:cNvCxnSpPr/>
            <p:nvPr/>
          </p:nvCxnSpPr>
          <p:spPr>
            <a:xfrm>
              <a:off x="4212307" y="1313096"/>
              <a:ext cx="1123492" cy="401684"/>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301111" y="1721922"/>
              <a:ext cx="34688" cy="524072"/>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5431464" y="1791170"/>
            <a:ext cx="1282488" cy="276999"/>
          </a:xfrm>
          <a:prstGeom prst="rect">
            <a:avLst/>
          </a:prstGeom>
          <a:noFill/>
        </p:spPr>
        <p:txBody>
          <a:bodyPr wrap="square" lIns="0" tIns="0" rIns="0" bIns="0" rtlCol="0">
            <a:spAutoFit/>
          </a:bodyPr>
          <a:lstStyle/>
          <a:p>
            <a:r>
              <a:rPr lang="en-US" sz="1600" dirty="0">
                <a:solidFill>
                  <a:srgbClr val="000000"/>
                </a:solidFill>
              </a:rPr>
              <a:t>n</a:t>
            </a:r>
            <a:r>
              <a:rPr lang="en-US" sz="1600" dirty="0" smtClean="0">
                <a:solidFill>
                  <a:srgbClr val="000000"/>
                </a:solidFill>
              </a:rPr>
              <a:t>ear</a:t>
            </a:r>
            <a:r>
              <a:rPr lang="en-US" dirty="0" smtClean="0">
                <a:solidFill>
                  <a:srgbClr val="000000"/>
                </a:solidFill>
              </a:rPr>
              <a:t> </a:t>
            </a:r>
            <a:r>
              <a:rPr lang="en-US" sz="1600" dirty="0" smtClean="0">
                <a:solidFill>
                  <a:srgbClr val="000000"/>
                </a:solidFill>
              </a:rPr>
              <a:t>coplanar</a:t>
            </a:r>
            <a:endParaRPr lang="en-US" dirty="0">
              <a:solidFill>
                <a:srgbClr val="000000"/>
              </a:solidFill>
            </a:endParaRPr>
          </a:p>
        </p:txBody>
      </p:sp>
      <p:grpSp>
        <p:nvGrpSpPr>
          <p:cNvPr id="10" name="Group 9"/>
          <p:cNvGrpSpPr/>
          <p:nvPr/>
        </p:nvGrpSpPr>
        <p:grpSpPr>
          <a:xfrm>
            <a:off x="3933373" y="2071003"/>
            <a:ext cx="926726" cy="719770"/>
            <a:chOff x="3933373" y="1981991"/>
            <a:chExt cx="926726" cy="719770"/>
          </a:xfrm>
        </p:grpSpPr>
        <p:cxnSp>
          <p:nvCxnSpPr>
            <p:cNvPr id="60" name="Straight Connector 59"/>
            <p:cNvCxnSpPr/>
            <p:nvPr/>
          </p:nvCxnSpPr>
          <p:spPr>
            <a:xfrm>
              <a:off x="3933373" y="2340738"/>
              <a:ext cx="926726" cy="361023"/>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324325" y="1981991"/>
              <a:ext cx="535774" cy="71977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4938275" y="2825411"/>
            <a:ext cx="1454226" cy="246221"/>
          </a:xfrm>
          <a:prstGeom prst="rect">
            <a:avLst/>
          </a:prstGeom>
          <a:noFill/>
        </p:spPr>
        <p:txBody>
          <a:bodyPr wrap="square" lIns="0" tIns="0" rIns="0" bIns="0" rtlCol="0">
            <a:spAutoFit/>
          </a:bodyPr>
          <a:lstStyle/>
          <a:p>
            <a:r>
              <a:rPr lang="en-US" sz="1600" dirty="0">
                <a:solidFill>
                  <a:srgbClr val="000000"/>
                </a:solidFill>
              </a:rPr>
              <a:t>n</a:t>
            </a:r>
            <a:r>
              <a:rPr lang="en-US" sz="1600" dirty="0" smtClean="0">
                <a:solidFill>
                  <a:srgbClr val="000000"/>
                </a:solidFill>
              </a:rPr>
              <a:t>ear orthogonal</a:t>
            </a:r>
            <a:endParaRPr lang="en-US" sz="1600" dirty="0">
              <a:solidFill>
                <a:srgbClr val="000000"/>
              </a:solidFill>
            </a:endParaRPr>
          </a:p>
        </p:txBody>
      </p:sp>
      <p:grpSp>
        <p:nvGrpSpPr>
          <p:cNvPr id="11" name="Group 10"/>
          <p:cNvGrpSpPr/>
          <p:nvPr/>
        </p:nvGrpSpPr>
        <p:grpSpPr>
          <a:xfrm>
            <a:off x="3489456" y="2482768"/>
            <a:ext cx="475491" cy="462096"/>
            <a:chOff x="3489456" y="2393756"/>
            <a:chExt cx="475491" cy="462096"/>
          </a:xfrm>
        </p:grpSpPr>
        <p:cxnSp>
          <p:nvCxnSpPr>
            <p:cNvPr id="70" name="Straight Connector 69"/>
            <p:cNvCxnSpPr/>
            <p:nvPr/>
          </p:nvCxnSpPr>
          <p:spPr>
            <a:xfrm flipH="1" flipV="1">
              <a:off x="3886037" y="2393756"/>
              <a:ext cx="78910" cy="46209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489456" y="2616946"/>
              <a:ext cx="475491" cy="23890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3304553" y="3208381"/>
            <a:ext cx="1142188" cy="246221"/>
          </a:xfrm>
          <a:prstGeom prst="rect">
            <a:avLst/>
          </a:prstGeom>
          <a:noFill/>
        </p:spPr>
        <p:txBody>
          <a:bodyPr wrap="square" lIns="0" tIns="0" rIns="0" bIns="0" rtlCol="0">
            <a:spAutoFit/>
          </a:bodyPr>
          <a:lstStyle/>
          <a:p>
            <a:pPr algn="ctr"/>
            <a:r>
              <a:rPr lang="en-US" sz="1600" dirty="0">
                <a:solidFill>
                  <a:srgbClr val="000000"/>
                </a:solidFill>
              </a:rPr>
              <a:t>n</a:t>
            </a:r>
            <a:r>
              <a:rPr lang="en-US" sz="1600" dirty="0" smtClean="0">
                <a:solidFill>
                  <a:srgbClr val="000000"/>
                </a:solidFill>
              </a:rPr>
              <a:t>ear coaxial</a:t>
            </a:r>
            <a:endParaRPr lang="en-US" sz="1600" dirty="0">
              <a:solidFill>
                <a:srgbClr val="000000"/>
              </a:solidFill>
            </a:endParaRPr>
          </a:p>
        </p:txBody>
      </p:sp>
      <p:sp>
        <p:nvSpPr>
          <p:cNvPr id="78" name="TextBox 77"/>
          <p:cNvSpPr txBox="1"/>
          <p:nvPr/>
        </p:nvSpPr>
        <p:spPr>
          <a:xfrm>
            <a:off x="5491502" y="2196507"/>
            <a:ext cx="828928" cy="276999"/>
          </a:xfrm>
          <a:prstGeom prst="rect">
            <a:avLst/>
          </a:prstGeom>
          <a:noFill/>
        </p:spPr>
        <p:txBody>
          <a:bodyPr wrap="square" lIns="0" tIns="0" rIns="0" bIns="0" rtlCol="0">
            <a:spAutoFit/>
          </a:bodyPr>
          <a:lstStyle/>
          <a:p>
            <a:r>
              <a:rPr lang="en-US" dirty="0" smtClean="0">
                <a:solidFill>
                  <a:srgbClr val="000000"/>
                </a:solidFill>
              </a:rPr>
              <a:t>near …</a:t>
            </a:r>
            <a:endParaRPr lang="en-US" dirty="0">
              <a:solidFill>
                <a:srgbClr val="000000"/>
              </a:solidFill>
            </a:endParaRPr>
          </a:p>
        </p:txBody>
      </p:sp>
      <mc:AlternateContent xmlns:mc="http://schemas.openxmlformats.org/markup-compatibility/2006" xmlns:a14="http://schemas.microsoft.com/office/drawing/2010/main">
        <mc:Choice Requires="a14">
          <p:sp>
            <p:nvSpPr>
              <p:cNvPr id="39" name="圆角矩形 48"/>
              <p:cNvSpPr/>
              <p:nvPr/>
            </p:nvSpPr>
            <p:spPr>
              <a:xfrm>
                <a:off x="5491502" y="928256"/>
                <a:ext cx="1582194" cy="230957"/>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𝒋</m:t>
                          </m:r>
                        </m:sub>
                      </m:sSub>
                      <m:r>
                        <a:rPr lang="en-US" sz="1600" b="1" i="1" smtClean="0">
                          <a:solidFill>
                            <a:srgbClr val="000000"/>
                          </a:solidFill>
                          <a:latin typeface="Cambria Math"/>
                          <a:ea typeface="ＭＳ Ｐゴシック" pitchFamily="-112" charset="-128"/>
                        </a:rPr>
                        <m:t>=</m:t>
                      </m:r>
                      <m:r>
                        <a:rPr lang="en-US" sz="1600" b="1" i="1" smtClean="0">
                          <a:solidFill>
                            <a:srgbClr val="000000"/>
                          </a:solidFill>
                          <a:latin typeface="Cambria Math"/>
                          <a:ea typeface="ＭＳ Ｐゴシック" pitchFamily="-112" charset="-128"/>
                        </a:rPr>
                        <m:t>𝟎</m:t>
                      </m:r>
                    </m:oMath>
                  </m:oMathPara>
                </a14:m>
                <a:endParaRPr lang="en-US" sz="1600" b="1" dirty="0">
                  <a:solidFill>
                    <a:srgbClr val="000000"/>
                  </a:solidFill>
                  <a:latin typeface="Cambria Math"/>
                  <a:ea typeface="ＭＳ Ｐゴシック" pitchFamily="-112" charset="-128"/>
                </a:endParaRPr>
              </a:p>
            </p:txBody>
          </p:sp>
        </mc:Choice>
        <mc:Fallback xmlns="">
          <p:sp>
            <p:nvSpPr>
              <p:cNvPr id="39" name="圆角矩形 48"/>
              <p:cNvSpPr>
                <a:spLocks noRot="1" noChangeAspect="1" noMove="1" noResize="1" noEditPoints="1" noAdjustHandles="1" noChangeArrowheads="1" noChangeShapeType="1" noTextEdit="1"/>
              </p:cNvSpPr>
              <p:nvPr/>
            </p:nvSpPr>
            <p:spPr>
              <a:xfrm>
                <a:off x="5491502" y="928256"/>
                <a:ext cx="1582194" cy="230957"/>
              </a:xfrm>
              <a:prstGeom prst="roundRect">
                <a:avLst/>
              </a:prstGeom>
              <a:blipFill rotWithShape="1">
                <a:blip r:embed="rId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圆角矩形 48"/>
              <p:cNvSpPr/>
              <p:nvPr/>
            </p:nvSpPr>
            <p:spPr>
              <a:xfrm>
                <a:off x="3118608" y="684610"/>
                <a:ext cx="1582194" cy="222088"/>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𝒋</m:t>
                          </m:r>
                        </m:sub>
                      </m:sSub>
                      <m:r>
                        <a:rPr lang="en-US" sz="1600" b="1" i="1">
                          <a:solidFill>
                            <a:srgbClr val="000000"/>
                          </a:solidFill>
                          <a:latin typeface="Cambria Math"/>
                          <a:ea typeface="ＭＳ Ｐゴシック" pitchFamily="-112" charset="-128"/>
                        </a:rPr>
                        <m:t>≈</m:t>
                      </m:r>
                      <m:r>
                        <a:rPr lang="en-US" sz="1600" b="1" i="1" smtClean="0">
                          <a:solidFill>
                            <a:srgbClr val="000000"/>
                          </a:solidFill>
                          <a:latin typeface="Cambria Math"/>
                          <a:ea typeface="ＭＳ Ｐゴシック" pitchFamily="-112" charset="-128"/>
                        </a:rPr>
                        <m:t>𝟎</m:t>
                      </m:r>
                    </m:oMath>
                  </m:oMathPara>
                </a14:m>
                <a:endParaRPr lang="en-US" sz="1600" b="1" dirty="0">
                  <a:solidFill>
                    <a:srgbClr val="000000"/>
                  </a:solidFill>
                  <a:latin typeface="Cambria Math"/>
                  <a:ea typeface="ＭＳ Ｐゴシック" pitchFamily="-112" charset="-128"/>
                </a:endParaRPr>
              </a:p>
            </p:txBody>
          </p:sp>
        </mc:Choice>
        <mc:Fallback xmlns="">
          <p:sp>
            <p:nvSpPr>
              <p:cNvPr id="63" name="圆角矩形 48"/>
              <p:cNvSpPr>
                <a:spLocks noRot="1" noChangeAspect="1" noMove="1" noResize="1" noEditPoints="1" noAdjustHandles="1" noChangeArrowheads="1" noChangeShapeType="1" noTextEdit="1"/>
              </p:cNvSpPr>
              <p:nvPr/>
            </p:nvSpPr>
            <p:spPr>
              <a:xfrm>
                <a:off x="3118608" y="684610"/>
                <a:ext cx="1582194" cy="222088"/>
              </a:xfrm>
              <a:prstGeom prst="roundRect">
                <a:avLst/>
              </a:prstGeom>
              <a:blipFill rotWithShape="1">
                <a:blip r:embed="rId7"/>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圆角矩形 48"/>
              <p:cNvSpPr/>
              <p:nvPr/>
            </p:nvSpPr>
            <p:spPr>
              <a:xfrm>
                <a:off x="5362570" y="1602504"/>
                <a:ext cx="1854141" cy="243043"/>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200" b="1" i="1">
                              <a:solidFill>
                                <a:srgbClr val="000000"/>
                              </a:solidFill>
                              <a:latin typeface="Cambria Math"/>
                              <a:ea typeface="ＭＳ Ｐゴシック" charset="0"/>
                            </a:rPr>
                          </m:ctrlPr>
                        </m:sSubPr>
                        <m:e>
                          <m:r>
                            <a:rPr lang="en-US" altLang="zh-CN" sz="1200" b="1" i="1">
                              <a:solidFill>
                                <a:srgbClr val="000000"/>
                              </a:solidFill>
                              <a:latin typeface="Cambria Math"/>
                              <a:ea typeface="ＭＳ Ｐゴシック" charset="0"/>
                            </a:rPr>
                            <m:t>𝒈</m:t>
                          </m:r>
                        </m:e>
                        <m:sub>
                          <m:r>
                            <a:rPr lang="en-US" altLang="zh-CN" sz="1200" b="1" i="1">
                              <a:solidFill>
                                <a:srgbClr val="000000"/>
                              </a:solidFill>
                              <a:latin typeface="Cambria Math"/>
                              <a:ea typeface="ＭＳ Ｐゴシック" charset="0"/>
                            </a:rPr>
                            <m:t>𝒄</m:t>
                          </m:r>
                        </m:sub>
                      </m:sSub>
                      <m:r>
                        <a:rPr lang="en-US" altLang="zh-CN" sz="1200" b="1">
                          <a:solidFill>
                            <a:srgbClr val="000000"/>
                          </a:solidFill>
                          <a:latin typeface="Cambria Math"/>
                          <a:ea typeface="ＭＳ Ｐゴシック" charset="0"/>
                        </a:rPr>
                        <m:t>≔</m:t>
                      </m:r>
                      <m:r>
                        <a:rPr lang="en-US" altLang="zh-CN" sz="1200" b="1" i="1">
                          <a:solidFill>
                            <a:srgbClr val="000000"/>
                          </a:solidFill>
                          <a:latin typeface="Cambria Math"/>
                          <a:ea typeface="ＭＳ Ｐゴシック" charset="0"/>
                        </a:rPr>
                        <m:t> </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𝒅</m:t>
                          </m:r>
                        </m:e>
                        <m:sub>
                          <m:r>
                            <a:rPr lang="en-US" sz="1200" b="1" i="1">
                              <a:solidFill>
                                <a:srgbClr val="000000"/>
                              </a:solidFill>
                              <a:latin typeface="Cambria Math"/>
                              <a:ea typeface="ＭＳ Ｐゴシック" charset="0"/>
                            </a:rPr>
                            <m:t>𝒊</m:t>
                          </m:r>
                        </m:sub>
                      </m:sSub>
                      <m:r>
                        <a:rPr lang="en-US" sz="1200" b="1" i="1">
                          <a:solidFill>
                            <a:srgbClr val="000000"/>
                          </a:solidFill>
                          <a:latin typeface="Cambria Math"/>
                          <a:ea typeface="Cambria Math"/>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𝒏</m:t>
                          </m:r>
                        </m:e>
                        <m:sub>
                          <m:r>
                            <a:rPr lang="en-US" sz="1200" b="1" i="1">
                              <a:solidFill>
                                <a:srgbClr val="000000"/>
                              </a:solidFill>
                              <a:latin typeface="Cambria Math"/>
                              <a:ea typeface="ＭＳ Ｐゴシック" charset="0"/>
                            </a:rPr>
                            <m:t>𝒊</m:t>
                          </m:r>
                        </m:sub>
                      </m:sSub>
                      <m:r>
                        <a:rPr lang="en-US" sz="1200" b="1" i="1">
                          <a:solidFill>
                            <a:srgbClr val="000000"/>
                          </a:solidFill>
                          <a:latin typeface="Cambria Math"/>
                          <a:ea typeface="ＭＳ Ｐゴシック" charset="0"/>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𝒅</m:t>
                          </m:r>
                        </m:e>
                        <m:sub>
                          <m:r>
                            <a:rPr lang="en-US" sz="1200" b="1" i="1">
                              <a:solidFill>
                                <a:srgbClr val="000000"/>
                              </a:solidFill>
                              <a:latin typeface="Cambria Math"/>
                              <a:ea typeface="ＭＳ Ｐゴシック" charset="0"/>
                            </a:rPr>
                            <m:t>𝒋</m:t>
                          </m:r>
                        </m:sub>
                      </m:sSub>
                      <m:r>
                        <a:rPr lang="en-US" sz="1200" b="1" i="1">
                          <a:solidFill>
                            <a:srgbClr val="000000"/>
                          </a:solidFill>
                          <a:latin typeface="Cambria Math"/>
                          <a:ea typeface="Cambria Math"/>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𝒏</m:t>
                          </m:r>
                        </m:e>
                        <m:sub>
                          <m:r>
                            <a:rPr lang="en-US" sz="1200" b="1" i="1">
                              <a:solidFill>
                                <a:srgbClr val="000000"/>
                              </a:solidFill>
                              <a:latin typeface="Cambria Math"/>
                              <a:ea typeface="ＭＳ Ｐゴシック" charset="0"/>
                            </a:rPr>
                            <m:t>𝒋</m:t>
                          </m:r>
                        </m:sub>
                      </m:sSub>
                      <m:r>
                        <a:rPr lang="en-US" sz="1200" b="1" i="1">
                          <a:solidFill>
                            <a:srgbClr val="000000"/>
                          </a:solidFill>
                          <a:latin typeface="Cambria Math"/>
                          <a:ea typeface="ＭＳ Ｐゴシック" charset="0"/>
                        </a:rPr>
                        <m:t>≈</m:t>
                      </m:r>
                      <m:r>
                        <a:rPr lang="en-US" sz="1200" b="1" i="1">
                          <a:solidFill>
                            <a:srgbClr val="000000"/>
                          </a:solidFill>
                          <a:latin typeface="Cambria Math"/>
                          <a:ea typeface="ＭＳ Ｐゴシック" charset="0"/>
                        </a:rPr>
                        <m:t>𝟎</m:t>
                      </m:r>
                    </m:oMath>
                  </m:oMathPara>
                </a14:m>
                <a:endParaRPr lang="en-US" sz="1400" b="1" dirty="0">
                  <a:solidFill>
                    <a:srgbClr val="000000"/>
                  </a:solidFill>
                  <a:latin typeface="Arial" charset="0"/>
                  <a:ea typeface="ＭＳ Ｐゴシック" charset="0"/>
                  <a:cs typeface="ＭＳ Ｐゴシック" charset="0"/>
                </a:endParaRPr>
              </a:p>
            </p:txBody>
          </p:sp>
        </mc:Choice>
        <mc:Fallback xmlns="">
          <p:sp>
            <p:nvSpPr>
              <p:cNvPr id="64" name="圆角矩形 48"/>
              <p:cNvSpPr>
                <a:spLocks noRot="1" noChangeAspect="1" noMove="1" noResize="1" noEditPoints="1" noAdjustHandles="1" noChangeArrowheads="1" noChangeShapeType="1" noTextEdit="1"/>
              </p:cNvSpPr>
              <p:nvPr/>
            </p:nvSpPr>
            <p:spPr>
              <a:xfrm>
                <a:off x="5362570" y="1602504"/>
                <a:ext cx="1854141" cy="243043"/>
              </a:xfrm>
              <a:prstGeom prst="roundRect">
                <a:avLst/>
              </a:prstGeom>
              <a:blipFill rotWithShape="1">
                <a:blip r:embed="rId8"/>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圆角矩形 48"/>
              <p:cNvSpPr/>
              <p:nvPr/>
            </p:nvSpPr>
            <p:spPr>
              <a:xfrm>
                <a:off x="4888170" y="2614357"/>
                <a:ext cx="1504330" cy="207397"/>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i="1">
                          <a:solidFill>
                            <a:srgbClr val="000000"/>
                          </a:solidFill>
                          <a:latin typeface="Cambria Math"/>
                          <a:ea typeface="Cambria Math"/>
                        </a:rPr>
                        <m:t>∙</m:t>
                      </m:r>
                      <m:sSub>
                        <m:sSubPr>
                          <m:ctrlPr>
                            <a:rPr lang="en-US" sz="1600" b="1" i="1">
                              <a:solidFill>
                                <a:srgbClr val="000000"/>
                              </a:solidFill>
                              <a:latin typeface="Cambria Math"/>
                              <a:ea typeface="ＭＳ Ｐゴシック" charset="0"/>
                            </a:rPr>
                          </m:ctrlPr>
                        </m:sSubPr>
                        <m:e>
                          <m:r>
                            <a:rPr lang="en-US" sz="1600" b="1" i="1">
                              <a:solidFill>
                                <a:srgbClr val="000000"/>
                              </a:solidFill>
                              <a:latin typeface="Cambria Math"/>
                              <a:ea typeface="ＭＳ Ｐゴシック" charset="0"/>
                            </a:rPr>
                            <m:t>𝒏</m:t>
                          </m:r>
                        </m:e>
                        <m:sub>
                          <m:r>
                            <a:rPr lang="en-US" sz="1600" b="1" i="1">
                              <a:solidFill>
                                <a:srgbClr val="000000"/>
                              </a:solidFill>
                              <a:latin typeface="Cambria Math"/>
                              <a:ea typeface="ＭＳ Ｐゴシック" charset="0"/>
                            </a:rPr>
                            <m:t>𝒋</m:t>
                          </m:r>
                        </m:sub>
                      </m:sSub>
                      <m:r>
                        <a:rPr lang="en-US" sz="1600" b="1" i="1">
                          <a:solidFill>
                            <a:srgbClr val="000000"/>
                          </a:solidFill>
                          <a:latin typeface="Cambria Math"/>
                          <a:ea typeface="ＭＳ Ｐゴシック" charset="0"/>
                        </a:rPr>
                        <m:t>≈</m:t>
                      </m:r>
                      <m:r>
                        <a:rPr lang="en-US" sz="1600" b="1" i="1">
                          <a:solidFill>
                            <a:srgbClr val="000000"/>
                          </a:solidFill>
                          <a:latin typeface="Cambria Math"/>
                          <a:ea typeface="ＭＳ Ｐゴシック" charset="0"/>
                        </a:rPr>
                        <m:t>𝟎</m:t>
                      </m:r>
                    </m:oMath>
                  </m:oMathPara>
                </a14:m>
                <a:endParaRPr lang="en-US" sz="1600" b="1" dirty="0">
                  <a:solidFill>
                    <a:srgbClr val="000000"/>
                  </a:solidFill>
                  <a:latin typeface="Arial" charset="0"/>
                  <a:ea typeface="ＭＳ Ｐゴシック" charset="0"/>
                  <a:cs typeface="ＭＳ Ｐゴシック" charset="0"/>
                </a:endParaRPr>
              </a:p>
            </p:txBody>
          </p:sp>
        </mc:Choice>
        <mc:Fallback xmlns="">
          <p:sp>
            <p:nvSpPr>
              <p:cNvPr id="73" name="圆角矩形 48"/>
              <p:cNvSpPr>
                <a:spLocks noRot="1" noChangeAspect="1" noMove="1" noResize="1" noEditPoints="1" noAdjustHandles="1" noChangeArrowheads="1" noChangeShapeType="1" noTextEdit="1"/>
              </p:cNvSpPr>
              <p:nvPr/>
            </p:nvSpPr>
            <p:spPr>
              <a:xfrm>
                <a:off x="4888170" y="2614357"/>
                <a:ext cx="1504330" cy="207397"/>
              </a:xfrm>
              <a:prstGeom prst="roundRect">
                <a:avLst/>
              </a:prstGeom>
              <a:blipFill rotWithShape="1">
                <a:blip r:embed="rId9"/>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圆角矩形 48"/>
              <p:cNvSpPr/>
              <p:nvPr/>
            </p:nvSpPr>
            <p:spPr>
              <a:xfrm>
                <a:off x="2838737" y="2991015"/>
                <a:ext cx="2021362" cy="217366"/>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eaLnBrk="1" hangingPunct="1">
                  <a:spcBef>
                    <a:spcPts val="200"/>
                  </a:spcBef>
                  <a:spcAft>
                    <a:spcPts val="200"/>
                  </a:spcAft>
                  <a:buClr>
                    <a:schemeClr val="accent6"/>
                  </a:buClr>
                </a:pPr>
                <a14:m>
                  <m:oMathPara xmlns:m="http://schemas.openxmlformats.org/officeDocument/2006/math">
                    <m:oMathParaPr>
                      <m:jc m:val="centerGroup"/>
                    </m:oMathParaPr>
                    <m:oMath xmlns:m="http://schemas.openxmlformats.org/officeDocument/2006/math">
                      <m:sSup>
                        <m:sSupPr>
                          <m:ctrlPr>
                            <a:rPr lang="en-US" sz="1100" b="1" i="1">
                              <a:solidFill>
                                <a:srgbClr val="000000"/>
                              </a:solidFill>
                              <a:latin typeface="Cambria Math"/>
                              <a:ea typeface="ＭＳ Ｐゴシック" charset="0"/>
                            </a:rPr>
                          </m:ctrlPr>
                        </m:sSupPr>
                        <m:e>
                          <m:sSub>
                            <m:sSubPr>
                              <m:ctrlPr>
                                <a:rPr lang="en-US" altLang="zh-CN" sz="1100" b="1" i="1">
                                  <a:solidFill>
                                    <a:srgbClr val="000000"/>
                                  </a:solidFill>
                                  <a:latin typeface="Cambria Math"/>
                                  <a:ea typeface="ＭＳ Ｐゴシック" charset="0"/>
                                </a:rPr>
                              </m:ctrlPr>
                            </m:sSubPr>
                            <m:e>
                              <m:r>
                                <a:rPr lang="en-US" altLang="zh-CN" sz="1100" b="1" i="1">
                                  <a:solidFill>
                                    <a:srgbClr val="000000"/>
                                  </a:solidFill>
                                  <a:latin typeface="Cambria Math"/>
                                  <a:ea typeface="ＭＳ Ｐゴシック" charset="0"/>
                                </a:rPr>
                                <m:t>𝒈</m:t>
                              </m:r>
                            </m:e>
                            <m:sub>
                              <m:r>
                                <a:rPr lang="en-US" altLang="zh-CN" sz="1100" b="1" i="1">
                                  <a:solidFill>
                                    <a:srgbClr val="000000"/>
                                  </a:solidFill>
                                  <a:latin typeface="Cambria Math"/>
                                  <a:ea typeface="ＭＳ Ｐゴシック" charset="0"/>
                                </a:rPr>
                                <m:t>𝒄</m:t>
                              </m:r>
                            </m:sub>
                          </m:sSub>
                          <m:r>
                            <a:rPr lang="en-US" altLang="zh-CN" sz="1100" b="1">
                              <a:solidFill>
                                <a:srgbClr val="000000"/>
                              </a:solidFill>
                              <a:latin typeface="Cambria Math"/>
                              <a:ea typeface="ＭＳ Ｐゴシック" charset="0"/>
                            </a:rPr>
                            <m:t>≔</m:t>
                          </m:r>
                          <m:r>
                            <a:rPr lang="en-US" sz="1100" b="1" i="1">
                              <a:solidFill>
                                <a:srgbClr val="000000"/>
                              </a:solidFill>
                              <a:latin typeface="Cambria Math"/>
                              <a:ea typeface="ＭＳ Ｐゴシック" charset="0"/>
                            </a:rPr>
                            <m:t>(</m:t>
                          </m:r>
                          <m:sSub>
                            <m:sSubPr>
                              <m:ctrlPr>
                                <a:rPr lang="en-US" sz="1100" b="1" i="1">
                                  <a:solidFill>
                                    <a:srgbClr val="000000"/>
                                  </a:solidFill>
                                  <a:latin typeface="Cambria Math"/>
                                  <a:ea typeface="ＭＳ Ｐゴシック" charset="0"/>
                                </a:rPr>
                              </m:ctrlPr>
                            </m:sSubPr>
                            <m:e>
                              <m:acc>
                                <m:accPr>
                                  <m:chr m:val="⃑"/>
                                  <m:ctrlPr>
                                    <a:rPr lang="en-US" sz="1100" b="1" i="1">
                                      <a:solidFill>
                                        <a:srgbClr val="000000"/>
                                      </a:solidFill>
                                      <a:latin typeface="Cambria Math"/>
                                      <a:ea typeface="ＭＳ Ｐゴシック" charset="0"/>
                                    </a:rPr>
                                  </m:ctrlPr>
                                </m:accPr>
                                <m:e>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𝒊</m:t>
                                      </m:r>
                                    </m:sub>
                                  </m:sSub>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𝒋</m:t>
                                      </m:r>
                                    </m:sub>
                                  </m:sSub>
                                </m:e>
                              </m:acc>
                              <m:r>
                                <a:rPr lang="en-US" sz="1100" b="1" i="1">
                                  <a:solidFill>
                                    <a:srgbClr val="000000"/>
                                  </a:solidFill>
                                  <a:latin typeface="Cambria Math"/>
                                  <a:ea typeface="ＭＳ Ｐゴシック" charset="0"/>
                                </a:rPr>
                                <m:t>∙</m:t>
                              </m:r>
                              <m:r>
                                <a:rPr lang="en-US" sz="1100" b="1" i="1">
                                  <a:solidFill>
                                    <a:srgbClr val="000000"/>
                                  </a:solidFill>
                                  <a:latin typeface="Cambria Math"/>
                                  <a:ea typeface="ＭＳ Ｐゴシック" charset="0"/>
                                </a:rPr>
                                <m:t>𝒏</m:t>
                              </m:r>
                            </m:e>
                            <m:sub>
                              <m:r>
                                <a:rPr lang="en-US" sz="1100" b="1" i="1">
                                  <a:solidFill>
                                    <a:srgbClr val="000000"/>
                                  </a:solidFill>
                                  <a:latin typeface="Cambria Math"/>
                                  <a:ea typeface="ＭＳ Ｐゴシック" charset="0"/>
                                </a:rPr>
                                <m:t>𝒊</m:t>
                              </m:r>
                            </m:sub>
                          </m:sSub>
                          <m:r>
                            <a:rPr lang="en-US" sz="1100" b="1" i="1">
                              <a:solidFill>
                                <a:srgbClr val="000000"/>
                              </a:solidFill>
                              <a:latin typeface="Cambria Math"/>
                              <a:ea typeface="ＭＳ Ｐゴシック" charset="0"/>
                            </a:rPr>
                            <m:t>)</m:t>
                          </m:r>
                        </m:e>
                        <m:sup>
                          <m:r>
                            <a:rPr lang="en-US" sz="1100" b="1" i="1">
                              <a:solidFill>
                                <a:srgbClr val="000000"/>
                              </a:solidFill>
                              <a:latin typeface="Cambria Math"/>
                              <a:ea typeface="ＭＳ Ｐゴシック" charset="0"/>
                            </a:rPr>
                            <m:t>𝟐</m:t>
                          </m:r>
                        </m:sup>
                      </m:sSup>
                      <m:r>
                        <a:rPr lang="en-US" sz="1100" b="1" i="1">
                          <a:solidFill>
                            <a:srgbClr val="000000"/>
                          </a:solidFill>
                          <a:latin typeface="Cambria Math"/>
                          <a:ea typeface="ＭＳ Ｐゴシック" charset="0"/>
                        </a:rPr>
                        <m:t>−</m:t>
                      </m:r>
                      <m:sSup>
                        <m:sSupPr>
                          <m:ctrlPr>
                            <a:rPr lang="en-US" sz="1100" b="1" i="1">
                              <a:solidFill>
                                <a:srgbClr val="000000"/>
                              </a:solidFill>
                              <a:latin typeface="Cambria Math"/>
                              <a:ea typeface="ＭＳ Ｐゴシック" charset="0"/>
                            </a:rPr>
                          </m:ctrlPr>
                        </m:sSupPr>
                        <m:e>
                          <m:d>
                            <m:dPr>
                              <m:begChr m:val="‖"/>
                              <m:endChr m:val="‖"/>
                              <m:ctrlPr>
                                <a:rPr lang="en-US" sz="1100" b="1" i="1">
                                  <a:solidFill>
                                    <a:srgbClr val="000000"/>
                                  </a:solidFill>
                                  <a:latin typeface="Cambria Math"/>
                                  <a:ea typeface="ＭＳ Ｐゴシック" charset="0"/>
                                </a:rPr>
                              </m:ctrlPr>
                            </m:dPr>
                            <m:e>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𝒊</m:t>
                                  </m:r>
                                </m:sub>
                              </m:sSub>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𝒋</m:t>
                                  </m:r>
                                </m:sub>
                              </m:sSub>
                            </m:e>
                          </m:d>
                        </m:e>
                        <m:sup>
                          <m:r>
                            <a:rPr lang="en-US" sz="1100" b="1" i="1">
                              <a:solidFill>
                                <a:srgbClr val="000000"/>
                              </a:solidFill>
                              <a:latin typeface="Cambria Math"/>
                              <a:ea typeface="ＭＳ Ｐゴシック" charset="0"/>
                            </a:rPr>
                            <m:t>𝟐</m:t>
                          </m:r>
                        </m:sup>
                      </m:sSup>
                      <m:r>
                        <a:rPr lang="en-US" sz="1100" b="1" i="1">
                          <a:solidFill>
                            <a:srgbClr val="000000"/>
                          </a:solidFill>
                          <a:latin typeface="Cambria Math"/>
                          <a:ea typeface="ＭＳ Ｐゴシック" charset="0"/>
                        </a:rPr>
                        <m:t>≈</m:t>
                      </m:r>
                      <m:r>
                        <a:rPr lang="en-US" sz="1100" b="1" i="1">
                          <a:solidFill>
                            <a:srgbClr val="000000"/>
                          </a:solidFill>
                          <a:latin typeface="Cambria Math"/>
                          <a:ea typeface="ＭＳ Ｐゴシック" charset="0"/>
                        </a:rPr>
                        <m:t>𝟎</m:t>
                      </m:r>
                    </m:oMath>
                  </m:oMathPara>
                </a14:m>
                <a:endParaRPr lang="en-US" sz="1100" b="1" dirty="0">
                  <a:solidFill>
                    <a:srgbClr val="000000"/>
                  </a:solidFill>
                  <a:latin typeface="Arial" charset="0"/>
                  <a:ea typeface="ＭＳ Ｐゴシック" charset="0"/>
                  <a:cs typeface="ＭＳ Ｐゴシック" charset="0"/>
                </a:endParaRPr>
              </a:p>
            </p:txBody>
          </p:sp>
        </mc:Choice>
        <mc:Fallback xmlns="">
          <p:sp>
            <p:nvSpPr>
              <p:cNvPr id="74" name="圆角矩形 48"/>
              <p:cNvSpPr>
                <a:spLocks noRot="1" noChangeAspect="1" noMove="1" noResize="1" noEditPoints="1" noAdjustHandles="1" noChangeArrowheads="1" noChangeShapeType="1" noTextEdit="1"/>
              </p:cNvSpPr>
              <p:nvPr/>
            </p:nvSpPr>
            <p:spPr>
              <a:xfrm>
                <a:off x="2838737" y="2991015"/>
                <a:ext cx="2021362" cy="217366"/>
              </a:xfrm>
              <a:prstGeom prst="roundRect">
                <a:avLst/>
              </a:prstGeom>
              <a:blipFill rotWithShape="1">
                <a:blip r:embed="rId10"/>
                <a:stretch>
                  <a:fillRect/>
                </a:stretch>
              </a:blipFill>
              <a:ln>
                <a:solidFill>
                  <a:schemeClr val="accent6">
                    <a:lumMod val="40000"/>
                    <a:lumOff val="6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0742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38" grpId="0"/>
      <p:bldP spid="48" grpId="0"/>
      <p:bldP spid="62" grpId="0"/>
      <p:bldP spid="72" grpId="0"/>
      <p:bldP spid="78" grpId="0"/>
      <p:bldP spid="39" grpId="0" animBg="1"/>
      <p:bldP spid="63" grpId="0" animBg="1"/>
      <p:bldP spid="64"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Rectangle 3"/>
              <p:cNvSpPr txBox="1">
                <a:spLocks noChangeArrowheads="1"/>
              </p:cNvSpPr>
              <p:nvPr/>
            </p:nvSpPr>
            <p:spPr bwMode="auto">
              <a:xfrm>
                <a:off x="3467100" y="892575"/>
                <a:ext cx="3695700" cy="2288400"/>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eaLnBrk="1" hangingPunct="1">
                  <a:spcBef>
                    <a:spcPts val="200"/>
                  </a:spcBef>
                  <a:spcAft>
                    <a:spcPts val="200"/>
                  </a:spcAft>
                  <a:buFontTx/>
                  <a:buNone/>
                  <a:defRPr/>
                </a:pPr>
                <a:r>
                  <a:rPr lang="en-US" sz="2800" dirty="0" smtClean="0">
                    <a:solidFill>
                      <a:srgbClr val="000000"/>
                    </a:solidFill>
                    <a:effectLst/>
                    <a:ea typeface="ＭＳ Ｐゴシック" pitchFamily="-112" charset="-128"/>
                  </a:rPr>
                  <a:t>Fit primitives to points:</a:t>
                </a:r>
              </a:p>
              <a:p>
                <a:pPr marL="0" indent="0" eaLnBrk="1" hangingPunct="1">
                  <a:spcBef>
                    <a:spcPts val="200"/>
                  </a:spcBef>
                  <a:spcAft>
                    <a:spcPts val="200"/>
                  </a:spcAft>
                  <a:buFontTx/>
                  <a:buNone/>
                  <a:defRPr/>
                </a:pPr>
                <a:r>
                  <a:rPr lang="en-US" sz="2800" dirty="0" smtClean="0">
                    <a:solidFill>
                      <a:srgbClr val="000000"/>
                    </a:solidFill>
                    <a:effectLst/>
                    <a:ea typeface="ＭＳ Ｐゴシック" pitchFamily="-112" charset="-128"/>
                  </a:rPr>
                  <a:t>		</a:t>
                </a:r>
              </a:p>
              <a:p>
                <a:pPr marL="0" indent="0" eaLnBrk="1" hangingPunct="1">
                  <a:spcBef>
                    <a:spcPts val="200"/>
                  </a:spcBef>
                  <a:spcAft>
                    <a:spcPts val="200"/>
                  </a:spcAft>
                  <a:buFontTx/>
                  <a:buNone/>
                  <a:defRPr/>
                </a:pPr>
                <a14:m>
                  <m:oMathPara xmlns:m="http://schemas.openxmlformats.org/officeDocument/2006/math">
                    <m:oMathParaPr>
                      <m:jc m:val="centerGroup"/>
                    </m:oMathParaPr>
                    <m:oMath xmlns:m="http://schemas.openxmlformats.org/officeDocument/2006/math">
                      <m:func>
                        <m:funcPr>
                          <m:ctrlPr>
                            <a:rPr lang="en-US" sz="2400" i="1" smtClean="0">
                              <a:solidFill>
                                <a:srgbClr val="000000"/>
                              </a:solidFill>
                              <a:effectLst/>
                              <a:latin typeface="Cambria Math"/>
                              <a:ea typeface="ＭＳ Ｐゴシック" pitchFamily="-112" charset="-128"/>
                            </a:rPr>
                          </m:ctrlPr>
                        </m:funcPr>
                        <m:fName>
                          <m:limLow>
                            <m:limLowPr>
                              <m:ctrlPr>
                                <a:rPr lang="en-US" sz="2400" i="1">
                                  <a:solidFill>
                                    <a:srgbClr val="000000"/>
                                  </a:solidFill>
                                  <a:effectLst/>
                                  <a:latin typeface="Cambria Math"/>
                                  <a:ea typeface="ＭＳ Ｐゴシック" pitchFamily="-112" charset="-128"/>
                                </a:rPr>
                              </m:ctrlPr>
                            </m:limLowPr>
                            <m:e>
                              <m:r>
                                <m:rPr>
                                  <m:sty m:val="p"/>
                                </m:rPr>
                                <a:rPr lang="en-US" sz="2400" i="1">
                                  <a:solidFill>
                                    <a:srgbClr val="000000"/>
                                  </a:solidFill>
                                  <a:effectLst/>
                                  <a:latin typeface="Cambria Math"/>
                                  <a:ea typeface="ＭＳ Ｐゴシック" pitchFamily="-112" charset="-128"/>
                                </a:rPr>
                                <m:t>min</m:t>
                              </m:r>
                            </m:e>
                            <m:lim>
                              <m:d>
                                <m:dPr>
                                  <m:begChr m:val="{"/>
                                  <m:endChr m:val="}"/>
                                  <m:ctrlPr>
                                    <a:rPr lang="en-US" sz="2400" i="1">
                                      <a:solidFill>
                                        <a:srgbClr val="000000"/>
                                      </a:solidFill>
                                      <a:effectLst/>
                                      <a:latin typeface="Cambria Math"/>
                                      <a:ea typeface="ＭＳ Ｐゴシック" pitchFamily="-112" charset="-128"/>
                                    </a:rPr>
                                  </m:ctrlPr>
                                </m:dPr>
                                <m:e>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𝑋</m:t>
                                      </m:r>
                                    </m:e>
                                    <m:sub>
                                      <m:r>
                                        <a:rPr lang="en-US" sz="2400" i="1">
                                          <a:solidFill>
                                            <a:srgbClr val="000000"/>
                                          </a:solidFill>
                                          <a:effectLst/>
                                          <a:latin typeface="Cambria Math"/>
                                          <a:ea typeface="ＭＳ Ｐゴシック" pitchFamily="-112" charset="-128"/>
                                        </a:rPr>
                                        <m:t>𝑖</m:t>
                                      </m:r>
                                    </m:sub>
                                  </m:sSub>
                                </m:e>
                              </m:d>
                            </m:lim>
                          </m:limLow>
                        </m:fName>
                        <m:e>
                          <m:nary>
                            <m:naryPr>
                              <m:chr m:val="∑"/>
                              <m:supHide m:val="on"/>
                              <m:ctrlPr>
                                <a:rPr lang="en-US" sz="2400" i="1">
                                  <a:solidFill>
                                    <a:srgbClr val="000000"/>
                                  </a:solidFill>
                                  <a:effectLst/>
                                  <a:latin typeface="Cambria Math"/>
                                  <a:ea typeface="ＭＳ Ｐゴシック" pitchFamily="-112" charset="-128"/>
                                </a:rPr>
                              </m:ctrlPr>
                            </m:naryPr>
                            <m:sub>
                              <m:r>
                                <m:rPr>
                                  <m:brk m:alnAt="7"/>
                                </m:rPr>
                                <a:rPr lang="en-US" sz="2400" i="1">
                                  <a:solidFill>
                                    <a:srgbClr val="000000"/>
                                  </a:solidFill>
                                  <a:effectLst/>
                                  <a:latin typeface="Cambria Math"/>
                                  <a:ea typeface="ＭＳ Ｐゴシック" pitchFamily="-112" charset="-128"/>
                                </a:rPr>
                                <m:t>𝑖</m:t>
                              </m:r>
                            </m:sub>
                            <m:sup/>
                            <m:e>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𝐸</m:t>
                                  </m:r>
                                </m:e>
                                <m:sub>
                                  <m:r>
                                    <a:rPr lang="en-US" sz="2400" i="1">
                                      <a:solidFill>
                                        <a:srgbClr val="000000"/>
                                      </a:solidFill>
                                      <a:effectLst/>
                                      <a:latin typeface="Cambria Math"/>
                                      <a:ea typeface="ＭＳ Ｐゴシック" pitchFamily="-112" charset="-128"/>
                                    </a:rPr>
                                    <m:t>𝑑</m:t>
                                  </m:r>
                                </m:sub>
                              </m:sSub>
                              <m:d>
                                <m:dPr>
                                  <m:ctrlPr>
                                    <a:rPr lang="en-US" sz="2400" i="1">
                                      <a:solidFill>
                                        <a:srgbClr val="000000"/>
                                      </a:solidFill>
                                      <a:effectLst/>
                                      <a:latin typeface="Cambria Math"/>
                                      <a:ea typeface="ＭＳ Ｐゴシック" pitchFamily="-112" charset="-128"/>
                                    </a:rPr>
                                  </m:ctrlPr>
                                </m:dPr>
                                <m:e>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𝑃</m:t>
                                      </m:r>
                                    </m:e>
                                    <m:sub>
                                      <m:r>
                                        <a:rPr lang="en-US" sz="2400" i="1">
                                          <a:solidFill>
                                            <a:srgbClr val="000000"/>
                                          </a:solidFill>
                                          <a:effectLst/>
                                          <a:latin typeface="Cambria Math"/>
                                          <a:ea typeface="ＭＳ Ｐゴシック" pitchFamily="-112" charset="-128"/>
                                        </a:rPr>
                                        <m:t>𝑖</m:t>
                                      </m:r>
                                    </m:sub>
                                  </m:sSub>
                                  <m:r>
                                    <a:rPr lang="en-US" sz="2400" i="1">
                                      <a:solidFill>
                                        <a:srgbClr val="000000"/>
                                      </a:solidFill>
                                      <a:effectLst/>
                                      <a:latin typeface="Cambria Math"/>
                                      <a:ea typeface="ＭＳ Ｐゴシック" pitchFamily="-112" charset="-128"/>
                                    </a:rPr>
                                    <m:t>,</m:t>
                                  </m:r>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𝑋</m:t>
                                      </m:r>
                                    </m:e>
                                    <m:sub>
                                      <m:r>
                                        <a:rPr lang="en-US" sz="2400" i="1">
                                          <a:solidFill>
                                            <a:srgbClr val="000000"/>
                                          </a:solidFill>
                                          <a:effectLst/>
                                          <a:latin typeface="Cambria Math"/>
                                          <a:ea typeface="ＭＳ Ｐゴシック" pitchFamily="-112" charset="-128"/>
                                        </a:rPr>
                                        <m:t>𝑖</m:t>
                                      </m:r>
                                    </m:sub>
                                  </m:sSub>
                                </m:e>
                              </m:d>
                            </m:e>
                          </m:nary>
                        </m:e>
                      </m:func>
                    </m:oMath>
                  </m:oMathPara>
                </a14:m>
                <a:endParaRPr lang="en-US" sz="2400" i="1" dirty="0" smtClean="0">
                  <a:solidFill>
                    <a:srgbClr val="000000"/>
                  </a:solidFill>
                  <a:effectLst/>
                  <a:latin typeface="Cambria Math"/>
                  <a:ea typeface="ＭＳ Ｐゴシック" pitchFamily="-112" charset="-128"/>
                </a:endParaRPr>
              </a:p>
            </p:txBody>
          </p:sp>
        </mc:Choice>
        <mc:Fallback xmlns="">
          <p:sp>
            <p:nvSpPr>
              <p:cNvPr id="21" name="Rectangle 3"/>
              <p:cNvSpPr txBox="1">
                <a:spLocks noRot="1" noChangeAspect="1" noMove="1" noResize="1" noEditPoints="1" noAdjustHandles="1" noChangeArrowheads="1" noChangeShapeType="1" noTextEdit="1"/>
              </p:cNvSpPr>
              <p:nvPr/>
            </p:nvSpPr>
            <p:spPr bwMode="auto">
              <a:xfrm>
                <a:off x="3467100" y="892575"/>
                <a:ext cx="3695700" cy="2288400"/>
              </a:xfrm>
              <a:prstGeom prst="rect">
                <a:avLst/>
              </a:prstGeom>
              <a:blipFill rotWithShape="1">
                <a:blip r:embed="rId3"/>
                <a:stretch>
                  <a:fillRect l="-3960" t="-2660" r="-3300"/>
                </a:stretch>
              </a:blipFill>
              <a:ln w="9525">
                <a:noFill/>
                <a:miter lim="800000"/>
                <a:headEnd/>
                <a:tailEnd/>
              </a:ln>
              <a:effectLst/>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0600"/>
            <a:ext cx="3581400" cy="26860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0600"/>
            <a:ext cx="3581400" cy="2686050"/>
          </a:xfrm>
          <a:prstGeom prst="rect">
            <a:avLst/>
          </a:prstGeom>
        </p:spPr>
      </p:pic>
      <mc:AlternateContent xmlns:mc="http://schemas.openxmlformats.org/markup-compatibility/2006" xmlns:a14="http://schemas.microsoft.com/office/drawing/2010/main">
        <mc:Choice Requires="a14">
          <p:sp>
            <p:nvSpPr>
              <p:cNvPr id="19" name="Rectangle 3"/>
              <p:cNvSpPr txBox="1">
                <a:spLocks noChangeArrowheads="1"/>
              </p:cNvSpPr>
              <p:nvPr/>
            </p:nvSpPr>
            <p:spPr bwMode="auto">
              <a:xfrm>
                <a:off x="3467100" y="892574"/>
                <a:ext cx="3695700" cy="2784075"/>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outerShdw blurRad="50800" dist="38100" dir="2700000">
                        <a:srgbClr val="000000">
                          <a:alpha val="43000"/>
                        </a:srgbClr>
                      </a:outerShdw>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outerShdw blurRad="50800" dist="38100" dir="2700000">
                        <a:srgbClr val="000000">
                          <a:alpha val="43000"/>
                        </a:srgbClr>
                      </a:outerShdw>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outerShdw blurRad="50800" dist="38100" dir="2700000">
                        <a:srgbClr val="000000">
                          <a:alpha val="43000"/>
                        </a:srgbClr>
                      </a:outerShdw>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outerShdw blurRad="50800" dist="38100" dir="2700000">
                        <a:srgbClr val="000000">
                          <a:alpha val="43000"/>
                        </a:srgbClr>
                      </a:outerShdw>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0" indent="0" eaLnBrk="1" hangingPunct="1">
                  <a:spcBef>
                    <a:spcPts val="200"/>
                  </a:spcBef>
                  <a:spcAft>
                    <a:spcPts val="200"/>
                  </a:spcAft>
                  <a:buFontTx/>
                  <a:buNone/>
                  <a:defRPr/>
                </a:pPr>
                <a:r>
                  <a:rPr lang="en-US" sz="2800" dirty="0" smtClean="0">
                    <a:solidFill>
                      <a:srgbClr val="000000"/>
                    </a:solidFill>
                    <a:effectLst/>
                    <a:ea typeface="ＭＳ Ｐゴシック" pitchFamily="-112" charset="-128"/>
                  </a:rPr>
                  <a:t>Fit primitives to points</a:t>
                </a:r>
              </a:p>
              <a:p>
                <a:pPr marL="0" indent="0" eaLnBrk="1" hangingPunct="1">
                  <a:spcBef>
                    <a:spcPts val="200"/>
                  </a:spcBef>
                  <a:spcAft>
                    <a:spcPts val="200"/>
                  </a:spcAft>
                  <a:buFontTx/>
                  <a:buNone/>
                  <a:defRPr/>
                </a:pPr>
                <a:r>
                  <a:rPr lang="en-US" sz="2800" dirty="0" smtClean="0">
                    <a:solidFill>
                      <a:srgbClr val="000000"/>
                    </a:solidFill>
                    <a:effectLst/>
                    <a:ea typeface="ＭＳ Ｐゴシック" pitchFamily="-112" charset="-128"/>
                  </a:rPr>
                  <a:t> and relations:</a:t>
                </a:r>
              </a:p>
              <a:p>
                <a:pPr marL="0" indent="0" eaLnBrk="1" hangingPunct="1">
                  <a:spcBef>
                    <a:spcPts val="200"/>
                  </a:spcBef>
                  <a:spcAft>
                    <a:spcPts val="200"/>
                  </a:spcAft>
                  <a:buFontTx/>
                  <a:buNone/>
                  <a:defRPr/>
                </a:pPr>
                <a14:m>
                  <m:oMathPara xmlns:m="http://schemas.openxmlformats.org/officeDocument/2006/math">
                    <m:oMathParaPr>
                      <m:jc m:val="centerGroup"/>
                    </m:oMathParaPr>
                    <m:oMath xmlns:m="http://schemas.openxmlformats.org/officeDocument/2006/math">
                      <m:func>
                        <m:funcPr>
                          <m:ctrlPr>
                            <a:rPr lang="en-US" sz="2400" i="1" smtClean="0">
                              <a:solidFill>
                                <a:srgbClr val="000000"/>
                              </a:solidFill>
                              <a:effectLst/>
                              <a:latin typeface="Cambria Math"/>
                              <a:ea typeface="ＭＳ Ｐゴシック" pitchFamily="-112" charset="-128"/>
                            </a:rPr>
                          </m:ctrlPr>
                        </m:funcPr>
                        <m:fName>
                          <m:limLow>
                            <m:limLowPr>
                              <m:ctrlPr>
                                <a:rPr lang="en-US" sz="2400" i="1">
                                  <a:solidFill>
                                    <a:srgbClr val="000000"/>
                                  </a:solidFill>
                                  <a:effectLst/>
                                  <a:latin typeface="Cambria Math"/>
                                  <a:ea typeface="ＭＳ Ｐゴシック" pitchFamily="-112" charset="-128"/>
                                </a:rPr>
                              </m:ctrlPr>
                            </m:limLowPr>
                            <m:e>
                              <m:r>
                                <m:rPr>
                                  <m:sty m:val="p"/>
                                </m:rPr>
                                <a:rPr lang="en-US" sz="2400" i="1">
                                  <a:solidFill>
                                    <a:srgbClr val="000000"/>
                                  </a:solidFill>
                                  <a:effectLst/>
                                  <a:latin typeface="Cambria Math"/>
                                  <a:ea typeface="ＭＳ Ｐゴシック" pitchFamily="-112" charset="-128"/>
                                </a:rPr>
                                <m:t>min</m:t>
                              </m:r>
                            </m:e>
                            <m:lim>
                              <m:d>
                                <m:dPr>
                                  <m:begChr m:val="{"/>
                                  <m:endChr m:val="}"/>
                                  <m:ctrlPr>
                                    <a:rPr lang="en-US" sz="2400" i="1">
                                      <a:solidFill>
                                        <a:srgbClr val="000000"/>
                                      </a:solidFill>
                                      <a:effectLst/>
                                      <a:latin typeface="Cambria Math"/>
                                      <a:ea typeface="ＭＳ Ｐゴシック" pitchFamily="-112" charset="-128"/>
                                    </a:rPr>
                                  </m:ctrlPr>
                                </m:dPr>
                                <m:e>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𝑋</m:t>
                                      </m:r>
                                    </m:e>
                                    <m:sub>
                                      <m:r>
                                        <a:rPr lang="en-US" sz="2400" i="1">
                                          <a:solidFill>
                                            <a:srgbClr val="000000"/>
                                          </a:solidFill>
                                          <a:effectLst/>
                                          <a:latin typeface="Cambria Math"/>
                                          <a:ea typeface="ＭＳ Ｐゴシック" pitchFamily="-112" charset="-128"/>
                                        </a:rPr>
                                        <m:t>𝑖</m:t>
                                      </m:r>
                                    </m:sub>
                                  </m:sSub>
                                </m:e>
                              </m:d>
                            </m:lim>
                          </m:limLow>
                        </m:fName>
                        <m:e>
                          <m:nary>
                            <m:naryPr>
                              <m:chr m:val="∑"/>
                              <m:supHide m:val="on"/>
                              <m:ctrlPr>
                                <a:rPr lang="en-US" sz="2400" i="1">
                                  <a:solidFill>
                                    <a:srgbClr val="000000"/>
                                  </a:solidFill>
                                  <a:effectLst/>
                                  <a:latin typeface="Cambria Math"/>
                                  <a:ea typeface="ＭＳ Ｐゴシック" pitchFamily="-112" charset="-128"/>
                                </a:rPr>
                              </m:ctrlPr>
                            </m:naryPr>
                            <m:sub>
                              <m:r>
                                <m:rPr>
                                  <m:brk m:alnAt="7"/>
                                </m:rPr>
                                <a:rPr lang="en-US" sz="2400" i="1">
                                  <a:solidFill>
                                    <a:srgbClr val="000000"/>
                                  </a:solidFill>
                                  <a:effectLst/>
                                  <a:latin typeface="Cambria Math"/>
                                  <a:ea typeface="ＭＳ Ｐゴシック" pitchFamily="-112" charset="-128"/>
                                </a:rPr>
                                <m:t>𝑖</m:t>
                              </m:r>
                            </m:sub>
                            <m:sup/>
                            <m:e>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𝐸</m:t>
                                  </m:r>
                                </m:e>
                                <m:sub>
                                  <m:r>
                                    <a:rPr lang="en-US" sz="2400" i="1">
                                      <a:solidFill>
                                        <a:srgbClr val="000000"/>
                                      </a:solidFill>
                                      <a:effectLst/>
                                      <a:latin typeface="Cambria Math"/>
                                      <a:ea typeface="ＭＳ Ｐゴシック" pitchFamily="-112" charset="-128"/>
                                    </a:rPr>
                                    <m:t>𝑑</m:t>
                                  </m:r>
                                </m:sub>
                              </m:sSub>
                              <m:d>
                                <m:dPr>
                                  <m:ctrlPr>
                                    <a:rPr lang="en-US" sz="2400" i="1">
                                      <a:solidFill>
                                        <a:srgbClr val="000000"/>
                                      </a:solidFill>
                                      <a:effectLst/>
                                      <a:latin typeface="Cambria Math"/>
                                      <a:ea typeface="ＭＳ Ｐゴシック" pitchFamily="-112" charset="-128"/>
                                    </a:rPr>
                                  </m:ctrlPr>
                                </m:dPr>
                                <m:e>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𝑃</m:t>
                                      </m:r>
                                    </m:e>
                                    <m:sub>
                                      <m:r>
                                        <a:rPr lang="en-US" sz="2400" i="1">
                                          <a:solidFill>
                                            <a:srgbClr val="000000"/>
                                          </a:solidFill>
                                          <a:effectLst/>
                                          <a:latin typeface="Cambria Math"/>
                                          <a:ea typeface="ＭＳ Ｐゴシック" pitchFamily="-112" charset="-128"/>
                                        </a:rPr>
                                        <m:t>𝑖</m:t>
                                      </m:r>
                                    </m:sub>
                                  </m:sSub>
                                  <m:r>
                                    <a:rPr lang="en-US" sz="2400" i="1">
                                      <a:solidFill>
                                        <a:srgbClr val="000000"/>
                                      </a:solidFill>
                                      <a:effectLst/>
                                      <a:latin typeface="Cambria Math"/>
                                      <a:ea typeface="ＭＳ Ｐゴシック" pitchFamily="-112" charset="-128"/>
                                    </a:rPr>
                                    <m:t>,</m:t>
                                  </m:r>
                                  <m:sSub>
                                    <m:sSubPr>
                                      <m:ctrlPr>
                                        <a:rPr lang="en-US" sz="2400" i="1">
                                          <a:solidFill>
                                            <a:srgbClr val="000000"/>
                                          </a:solidFill>
                                          <a:effectLst/>
                                          <a:latin typeface="Cambria Math"/>
                                          <a:ea typeface="ＭＳ Ｐゴシック" pitchFamily="-112" charset="-128"/>
                                        </a:rPr>
                                      </m:ctrlPr>
                                    </m:sSubPr>
                                    <m:e>
                                      <m:r>
                                        <a:rPr lang="en-US" sz="2400" i="1">
                                          <a:solidFill>
                                            <a:srgbClr val="000000"/>
                                          </a:solidFill>
                                          <a:effectLst/>
                                          <a:latin typeface="Cambria Math"/>
                                          <a:ea typeface="ＭＳ Ｐゴシック" pitchFamily="-112" charset="-128"/>
                                        </a:rPr>
                                        <m:t>𝑋</m:t>
                                      </m:r>
                                    </m:e>
                                    <m:sub>
                                      <m:r>
                                        <a:rPr lang="en-US" sz="2400" i="1">
                                          <a:solidFill>
                                            <a:srgbClr val="000000"/>
                                          </a:solidFill>
                                          <a:effectLst/>
                                          <a:latin typeface="Cambria Math"/>
                                          <a:ea typeface="ＭＳ Ｐゴシック" pitchFamily="-112" charset="-128"/>
                                        </a:rPr>
                                        <m:t>𝑖</m:t>
                                      </m:r>
                                    </m:sub>
                                  </m:sSub>
                                </m:e>
                              </m:d>
                            </m:e>
                          </m:nary>
                        </m:e>
                      </m:func>
                    </m:oMath>
                  </m:oMathPara>
                </a14:m>
                <a:endParaRPr lang="en-US" sz="2400" i="1" dirty="0" smtClean="0">
                  <a:solidFill>
                    <a:srgbClr val="000000"/>
                  </a:solidFill>
                  <a:effectLst/>
                  <a:latin typeface="Cambria Math"/>
                  <a:ea typeface="ＭＳ Ｐゴシック" pitchFamily="-112" charset="-128"/>
                </a:endParaRPr>
              </a:p>
              <a:p>
                <a:pPr marL="0" indent="0" eaLnBrk="1" hangingPunct="1">
                  <a:spcBef>
                    <a:spcPts val="200"/>
                  </a:spcBef>
                  <a:spcAft>
                    <a:spcPts val="200"/>
                  </a:spcAft>
                  <a:buFontTx/>
                  <a:buNone/>
                  <a:defRPr/>
                </a:pPr>
                <a14:m>
                  <m:oMathPara xmlns:m="http://schemas.openxmlformats.org/officeDocument/2006/math">
                    <m:oMathParaPr>
                      <m:jc m:val="centerGroup"/>
                    </m:oMathParaPr>
                    <m:oMath xmlns:m="http://schemas.openxmlformats.org/officeDocument/2006/math">
                      <m:r>
                        <a:rPr lang="en-US" sz="2400" b="0" i="1" smtClean="0">
                          <a:solidFill>
                            <a:srgbClr val="000000"/>
                          </a:solidFill>
                          <a:effectLst/>
                          <a:latin typeface="Cambria Math"/>
                          <a:ea typeface="ＭＳ Ｐゴシック" pitchFamily="-112" charset="-128"/>
                        </a:rPr>
                        <m:t>𝑠𝑢𝑐h</m:t>
                      </m:r>
                      <m:r>
                        <a:rPr lang="en-US" sz="2400" b="0" i="1" smtClean="0">
                          <a:solidFill>
                            <a:srgbClr val="000000"/>
                          </a:solidFill>
                          <a:effectLst/>
                          <a:latin typeface="Cambria Math"/>
                          <a:ea typeface="ＭＳ Ｐゴシック" pitchFamily="-112" charset="-128"/>
                        </a:rPr>
                        <m:t> </m:t>
                      </m:r>
                      <m:r>
                        <a:rPr lang="en-US" sz="2400" b="0" i="1" smtClean="0">
                          <a:solidFill>
                            <a:srgbClr val="000000"/>
                          </a:solidFill>
                          <a:effectLst/>
                          <a:latin typeface="Cambria Math"/>
                          <a:ea typeface="ＭＳ Ｐゴシック" pitchFamily="-112" charset="-128"/>
                        </a:rPr>
                        <m:t>𝑡h𝑎𝑡</m:t>
                      </m:r>
                      <m:r>
                        <a:rPr lang="en-US" sz="2400" b="0" i="1" smtClean="0">
                          <a:solidFill>
                            <a:srgbClr val="000000"/>
                          </a:solidFill>
                          <a:effectLst/>
                          <a:latin typeface="Cambria Math"/>
                          <a:ea typeface="ＭＳ Ｐゴシック" pitchFamily="-112" charset="-128"/>
                        </a:rPr>
                        <m:t> </m:t>
                      </m:r>
                      <m:r>
                        <a:rPr lang="en-US" sz="2400" b="0" i="1" smtClean="0">
                          <a:solidFill>
                            <a:srgbClr val="000000"/>
                          </a:solidFill>
                          <a:effectLst/>
                          <a:latin typeface="Cambria Math"/>
                          <a:ea typeface="ＭＳ Ｐゴシック" pitchFamily="-112" charset="-128"/>
                        </a:rPr>
                        <m:t>𝑎𝑙𝑙</m:t>
                      </m:r>
                      <m:r>
                        <a:rPr lang="en-US" sz="2400" b="0" i="1" smtClean="0">
                          <a:solidFill>
                            <a:srgbClr val="000000"/>
                          </a:solidFill>
                          <a:effectLst/>
                          <a:latin typeface="Cambria Math"/>
                          <a:ea typeface="ＭＳ Ｐゴシック" pitchFamily="-112" charset="-128"/>
                        </a:rPr>
                        <m:t> </m:t>
                      </m:r>
                      <m:sSub>
                        <m:sSubPr>
                          <m:ctrlPr>
                            <a:rPr lang="en-US" sz="2400" b="0" i="1" smtClean="0">
                              <a:solidFill>
                                <a:srgbClr val="000000"/>
                              </a:solidFill>
                              <a:effectLst/>
                              <a:latin typeface="Cambria Math"/>
                              <a:ea typeface="ＭＳ Ｐゴシック" pitchFamily="-112" charset="-128"/>
                            </a:rPr>
                          </m:ctrlPr>
                        </m:sSubPr>
                        <m:e>
                          <m:r>
                            <a:rPr lang="en-US" sz="2400" b="0" i="1" smtClean="0">
                              <a:solidFill>
                                <a:srgbClr val="000000"/>
                              </a:solidFill>
                              <a:effectLst/>
                              <a:latin typeface="Cambria Math"/>
                              <a:ea typeface="ＭＳ Ｐゴシック" pitchFamily="-112" charset="-128"/>
                            </a:rPr>
                            <m:t>𝑔</m:t>
                          </m:r>
                        </m:e>
                        <m:sub>
                          <m:r>
                            <a:rPr lang="en-US" sz="2400" b="0" i="1" smtClean="0">
                              <a:solidFill>
                                <a:srgbClr val="000000"/>
                              </a:solidFill>
                              <a:effectLst/>
                              <a:latin typeface="Cambria Math"/>
                              <a:ea typeface="ＭＳ Ｐゴシック" pitchFamily="-112" charset="-128"/>
                            </a:rPr>
                            <m:t>𝑐</m:t>
                          </m:r>
                        </m:sub>
                      </m:sSub>
                      <m:r>
                        <a:rPr lang="en-US" sz="2400" b="0" i="1" smtClean="0">
                          <a:solidFill>
                            <a:srgbClr val="FF0000"/>
                          </a:solidFill>
                          <a:effectLst/>
                          <a:latin typeface="Cambria Math"/>
                          <a:ea typeface="ＭＳ Ｐゴシック" pitchFamily="-112" charset="-128"/>
                        </a:rPr>
                        <m:t>=</m:t>
                      </m:r>
                      <m:r>
                        <a:rPr lang="en-US" sz="2400" b="0" i="1" smtClean="0">
                          <a:solidFill>
                            <a:srgbClr val="000000"/>
                          </a:solidFill>
                          <a:effectLst/>
                          <a:latin typeface="Cambria Math"/>
                          <a:ea typeface="ＭＳ Ｐゴシック" pitchFamily="-112" charset="-128"/>
                        </a:rPr>
                        <m:t>0</m:t>
                      </m:r>
                    </m:oMath>
                  </m:oMathPara>
                </a14:m>
                <a:endParaRPr lang="en-US" sz="3200" dirty="0" smtClean="0">
                  <a:solidFill>
                    <a:srgbClr val="000000"/>
                  </a:solidFill>
                  <a:effectLst/>
                  <a:ea typeface="ＭＳ Ｐゴシック" pitchFamily="-112" charset="-128"/>
                </a:endParaRPr>
              </a:p>
            </p:txBody>
          </p:sp>
        </mc:Choice>
        <mc:Fallback xmlns="">
          <p:sp>
            <p:nvSpPr>
              <p:cNvPr id="19" name="Rectangle 3"/>
              <p:cNvSpPr txBox="1">
                <a:spLocks noRot="1" noChangeAspect="1" noMove="1" noResize="1" noEditPoints="1" noAdjustHandles="1" noChangeArrowheads="1" noChangeShapeType="1" noTextEdit="1"/>
              </p:cNvSpPr>
              <p:nvPr/>
            </p:nvSpPr>
            <p:spPr bwMode="auto">
              <a:xfrm>
                <a:off x="3467100" y="892574"/>
                <a:ext cx="3695700" cy="2784075"/>
              </a:xfrm>
              <a:prstGeom prst="rect">
                <a:avLst/>
              </a:prstGeom>
              <a:blipFill rotWithShape="1">
                <a:blip r:embed="rId6"/>
                <a:stretch>
                  <a:fillRect l="-3960" t="-2188" r="-660"/>
                </a:stretch>
              </a:blipFill>
              <a:ln w="9525">
                <a:noFill/>
                <a:miter lim="800000"/>
                <a:headEnd/>
                <a:tailEnd/>
              </a:ln>
              <a:effectLst/>
            </p:spPr>
            <p:txBody>
              <a:bodyPr/>
              <a:lstStyle/>
              <a:p>
                <a:r>
                  <a:rPr lang="en-US">
                    <a:noFill/>
                  </a:rPr>
                  <a:t> </a:t>
                </a:r>
              </a:p>
            </p:txBody>
          </p:sp>
        </mc:Fallback>
      </mc:AlternateContent>
      <p:sp>
        <p:nvSpPr>
          <p:cNvPr id="9" name="Title 16"/>
          <p:cNvSpPr>
            <a:spLocks noGrp="1"/>
          </p:cNvSpPr>
          <p:nvPr>
            <p:ph type="title"/>
          </p:nvPr>
        </p:nvSpPr>
        <p:spPr>
          <a:xfrm>
            <a:off x="152400" y="0"/>
            <a:ext cx="6721475" cy="579438"/>
          </a:xfrm>
        </p:spPr>
        <p:txBody>
          <a:bodyPr/>
          <a:lstStyle/>
          <a:p>
            <a:r>
              <a:rPr lang="en-US" dirty="0" smtClean="0"/>
              <a:t>Consistent Primitive Fitting</a:t>
            </a:r>
            <a:endParaRPr lang="en-US" dirty="0"/>
          </a:p>
        </p:txBody>
      </p:sp>
      <p:cxnSp>
        <p:nvCxnSpPr>
          <p:cNvPr id="10" name="Straight Connector 9"/>
          <p:cNvCxnSpPr/>
          <p:nvPr/>
        </p:nvCxnSpPr>
        <p:spPr>
          <a:xfrm>
            <a:off x="594732" y="579438"/>
            <a:ext cx="6125737" cy="0"/>
          </a:xfrm>
          <a:prstGeom prst="line">
            <a:avLst/>
          </a:prstGeom>
          <a:ln w="19050">
            <a:solidFill>
              <a:srgbClr val="B7B0C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0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2838736" y="797898"/>
            <a:ext cx="4377974" cy="3134946"/>
            <a:chOff x="2838737" y="595598"/>
            <a:chExt cx="4377974" cy="3134946"/>
          </a:xfrm>
        </p:grpSpPr>
        <p:grpSp>
          <p:nvGrpSpPr>
            <p:cNvPr id="68" name="Group 67"/>
            <p:cNvGrpSpPr/>
            <p:nvPr/>
          </p:nvGrpSpPr>
          <p:grpSpPr>
            <a:xfrm>
              <a:off x="2947485" y="1007777"/>
              <a:ext cx="2607574" cy="2722767"/>
              <a:chOff x="4038600" y="1023371"/>
              <a:chExt cx="2607574" cy="2722767"/>
            </a:xfrm>
          </p:grpSpPr>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023371"/>
                <a:ext cx="2597905" cy="1948428"/>
              </a:xfrm>
              <a:prstGeom prst="rect">
                <a:avLst/>
              </a:prstGeom>
            </p:spPr>
          </p:pic>
          <p:sp>
            <p:nvSpPr>
              <p:cNvPr id="96" name="TextBox 95"/>
              <p:cNvSpPr txBox="1"/>
              <p:nvPr/>
            </p:nvSpPr>
            <p:spPr>
              <a:xfrm>
                <a:off x="4044261" y="3376806"/>
                <a:ext cx="2601913" cy="369332"/>
              </a:xfrm>
              <a:prstGeom prst="rect">
                <a:avLst/>
              </a:prstGeom>
              <a:noFill/>
            </p:spPr>
            <p:txBody>
              <a:bodyPr wrap="square" rtlCol="0">
                <a:spAutoFit/>
              </a:bodyPr>
              <a:lstStyle/>
              <a:p>
                <a:pPr algn="ctr"/>
                <a:r>
                  <a:rPr lang="en-US" b="1" dirty="0" smtClean="0">
                    <a:solidFill>
                      <a:srgbClr val="000000"/>
                    </a:solidFill>
                  </a:rPr>
                  <a:t>Aligned Primitives</a:t>
                </a:r>
                <a:endParaRPr lang="en-US" b="1" dirty="0">
                  <a:solidFill>
                    <a:srgbClr val="000000"/>
                  </a:solidFill>
                </a:endParaRPr>
              </a:p>
            </p:txBody>
          </p:sp>
        </p:grpSp>
        <p:grpSp>
          <p:nvGrpSpPr>
            <p:cNvPr id="69" name="Group 68"/>
            <p:cNvGrpSpPr/>
            <p:nvPr/>
          </p:nvGrpSpPr>
          <p:grpSpPr>
            <a:xfrm>
              <a:off x="5013434" y="1084387"/>
              <a:ext cx="478068" cy="570992"/>
              <a:chOff x="5013434" y="1084387"/>
              <a:chExt cx="478068" cy="570992"/>
            </a:xfrm>
          </p:grpSpPr>
          <p:cxnSp>
            <p:nvCxnSpPr>
              <p:cNvPr id="93" name="Straight Connector 92"/>
              <p:cNvCxnSpPr/>
              <p:nvPr/>
            </p:nvCxnSpPr>
            <p:spPr>
              <a:xfrm flipV="1">
                <a:off x="5013434" y="1084387"/>
                <a:ext cx="478068" cy="28549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110719" y="1084387"/>
                <a:ext cx="380783" cy="570992"/>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5563571" y="1080973"/>
              <a:ext cx="1227353" cy="246221"/>
            </a:xfrm>
            <a:prstGeom prst="rect">
              <a:avLst/>
            </a:prstGeom>
            <a:noFill/>
          </p:spPr>
          <p:txBody>
            <a:bodyPr wrap="square" lIns="0" tIns="0" rIns="0" bIns="0" rtlCol="0">
              <a:spAutoFit/>
            </a:bodyPr>
            <a:lstStyle/>
            <a:p>
              <a:r>
                <a:rPr lang="en-US" sz="1600" dirty="0">
                  <a:solidFill>
                    <a:srgbClr val="000000"/>
                  </a:solidFill>
                </a:rPr>
                <a:t>e</a:t>
              </a:r>
              <a:r>
                <a:rPr lang="en-US" sz="1600" dirty="0" smtClean="0">
                  <a:solidFill>
                    <a:srgbClr val="000000"/>
                  </a:solidFill>
                </a:rPr>
                <a:t>xact parallel</a:t>
              </a:r>
              <a:endParaRPr lang="en-US" dirty="0">
                <a:solidFill>
                  <a:srgbClr val="000000"/>
                </a:solidFill>
              </a:endParaRPr>
            </a:p>
          </p:txBody>
        </p:sp>
        <p:grpSp>
          <p:nvGrpSpPr>
            <p:cNvPr id="71" name="Group 70"/>
            <p:cNvGrpSpPr/>
            <p:nvPr/>
          </p:nvGrpSpPr>
          <p:grpSpPr>
            <a:xfrm>
              <a:off x="3586654" y="1024207"/>
              <a:ext cx="457203" cy="489286"/>
              <a:chOff x="3586654" y="1024207"/>
              <a:chExt cx="457203" cy="489286"/>
            </a:xfrm>
          </p:grpSpPr>
          <p:cxnSp>
            <p:nvCxnSpPr>
              <p:cNvPr id="91" name="Straight Connector 90"/>
              <p:cNvCxnSpPr/>
              <p:nvPr/>
            </p:nvCxnSpPr>
            <p:spPr>
              <a:xfrm flipH="1" flipV="1">
                <a:off x="3886037" y="1024207"/>
                <a:ext cx="157820" cy="48928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586654" y="1024207"/>
                <a:ext cx="299383" cy="42198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3250603" y="793202"/>
              <a:ext cx="1196138" cy="246221"/>
            </a:xfrm>
            <a:prstGeom prst="rect">
              <a:avLst/>
            </a:prstGeom>
            <a:noFill/>
          </p:spPr>
          <p:txBody>
            <a:bodyPr wrap="square" lIns="0" tIns="0" rIns="0" bIns="0" rtlCol="0">
              <a:spAutoFit/>
            </a:bodyPr>
            <a:lstStyle/>
            <a:p>
              <a:pPr algn="ctr"/>
              <a:r>
                <a:rPr lang="en-US" sz="1600" dirty="0" smtClean="0">
                  <a:solidFill>
                    <a:srgbClr val="000000"/>
                  </a:solidFill>
                </a:rPr>
                <a:t>exact parallel</a:t>
              </a:r>
              <a:endParaRPr lang="en-US" sz="1600" dirty="0">
                <a:solidFill>
                  <a:srgbClr val="000000"/>
                </a:solidFill>
              </a:endParaRPr>
            </a:p>
          </p:txBody>
        </p:sp>
        <p:grpSp>
          <p:nvGrpSpPr>
            <p:cNvPr id="73" name="Group 72"/>
            <p:cNvGrpSpPr/>
            <p:nvPr/>
          </p:nvGrpSpPr>
          <p:grpSpPr>
            <a:xfrm>
              <a:off x="4212307" y="1313096"/>
              <a:ext cx="1123492" cy="932898"/>
              <a:chOff x="4212307" y="1313096"/>
              <a:chExt cx="1123492" cy="932898"/>
            </a:xfrm>
          </p:grpSpPr>
          <p:cxnSp>
            <p:nvCxnSpPr>
              <p:cNvPr id="89" name="Straight Connector 88"/>
              <p:cNvCxnSpPr/>
              <p:nvPr/>
            </p:nvCxnSpPr>
            <p:spPr>
              <a:xfrm>
                <a:off x="4212307" y="1313096"/>
                <a:ext cx="1123492" cy="401684"/>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301111" y="1721922"/>
                <a:ext cx="34688" cy="524072"/>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5431463" y="1702158"/>
              <a:ext cx="1359461" cy="246221"/>
            </a:xfrm>
            <a:prstGeom prst="rect">
              <a:avLst/>
            </a:prstGeom>
            <a:noFill/>
          </p:spPr>
          <p:txBody>
            <a:bodyPr wrap="square" lIns="0" tIns="0" rIns="0" bIns="0" rtlCol="0">
              <a:spAutoFit/>
            </a:bodyPr>
            <a:lstStyle/>
            <a:p>
              <a:r>
                <a:rPr lang="en-US" sz="1600" dirty="0" smtClean="0">
                  <a:solidFill>
                    <a:srgbClr val="000000"/>
                  </a:solidFill>
                </a:rPr>
                <a:t>exact coplanar</a:t>
              </a:r>
              <a:endParaRPr lang="en-US" dirty="0">
                <a:solidFill>
                  <a:srgbClr val="000000"/>
                </a:solidFill>
              </a:endParaRPr>
            </a:p>
          </p:txBody>
        </p:sp>
        <p:grpSp>
          <p:nvGrpSpPr>
            <p:cNvPr id="75" name="Group 74"/>
            <p:cNvGrpSpPr/>
            <p:nvPr/>
          </p:nvGrpSpPr>
          <p:grpSpPr>
            <a:xfrm>
              <a:off x="3933373" y="1981991"/>
              <a:ext cx="926726" cy="719770"/>
              <a:chOff x="3933373" y="1981991"/>
              <a:chExt cx="926726" cy="719770"/>
            </a:xfrm>
          </p:grpSpPr>
          <p:cxnSp>
            <p:nvCxnSpPr>
              <p:cNvPr id="87" name="Straight Connector 86"/>
              <p:cNvCxnSpPr/>
              <p:nvPr/>
            </p:nvCxnSpPr>
            <p:spPr>
              <a:xfrm>
                <a:off x="3933373" y="2340738"/>
                <a:ext cx="926726" cy="361023"/>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4324325" y="1981991"/>
                <a:ext cx="535774" cy="71977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4938274" y="2736399"/>
              <a:ext cx="1544043" cy="246221"/>
            </a:xfrm>
            <a:prstGeom prst="rect">
              <a:avLst/>
            </a:prstGeom>
            <a:noFill/>
          </p:spPr>
          <p:txBody>
            <a:bodyPr wrap="square" lIns="0" tIns="0" rIns="0" bIns="0" rtlCol="0">
              <a:spAutoFit/>
            </a:bodyPr>
            <a:lstStyle/>
            <a:p>
              <a:r>
                <a:rPr lang="en-US" sz="1600" dirty="0" smtClean="0">
                  <a:solidFill>
                    <a:srgbClr val="000000"/>
                  </a:solidFill>
                </a:rPr>
                <a:t>exact orthogonal</a:t>
              </a:r>
              <a:endParaRPr lang="en-US" sz="1600" dirty="0">
                <a:solidFill>
                  <a:srgbClr val="000000"/>
                </a:solidFill>
              </a:endParaRPr>
            </a:p>
          </p:txBody>
        </p:sp>
        <p:grpSp>
          <p:nvGrpSpPr>
            <p:cNvPr id="77" name="Group 76"/>
            <p:cNvGrpSpPr/>
            <p:nvPr/>
          </p:nvGrpSpPr>
          <p:grpSpPr>
            <a:xfrm>
              <a:off x="3489456" y="2393756"/>
              <a:ext cx="475491" cy="462096"/>
              <a:chOff x="3489456" y="2393756"/>
              <a:chExt cx="475491" cy="462096"/>
            </a:xfrm>
          </p:grpSpPr>
          <p:cxnSp>
            <p:nvCxnSpPr>
              <p:cNvPr id="85" name="Straight Connector 84"/>
              <p:cNvCxnSpPr/>
              <p:nvPr/>
            </p:nvCxnSpPr>
            <p:spPr>
              <a:xfrm flipH="1" flipV="1">
                <a:off x="3886037" y="2393756"/>
                <a:ext cx="78910" cy="46209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489456" y="2616946"/>
                <a:ext cx="475491" cy="23890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3304552" y="3119369"/>
              <a:ext cx="1283095" cy="246221"/>
            </a:xfrm>
            <a:prstGeom prst="rect">
              <a:avLst/>
            </a:prstGeom>
            <a:noFill/>
          </p:spPr>
          <p:txBody>
            <a:bodyPr wrap="square" lIns="0" tIns="0" rIns="0" bIns="0" rtlCol="0">
              <a:spAutoFit/>
            </a:bodyPr>
            <a:lstStyle/>
            <a:p>
              <a:pPr algn="ctr"/>
              <a:r>
                <a:rPr lang="en-US" sz="1600" dirty="0" smtClean="0">
                  <a:solidFill>
                    <a:srgbClr val="000000"/>
                  </a:solidFill>
                </a:rPr>
                <a:t>exact coaxial</a:t>
              </a:r>
              <a:endParaRPr lang="en-US" sz="1600" dirty="0">
                <a:solidFill>
                  <a:srgbClr val="000000"/>
                </a:solidFill>
              </a:endParaRPr>
            </a:p>
          </p:txBody>
        </p:sp>
        <p:sp>
          <p:nvSpPr>
            <p:cNvPr id="79" name="TextBox 78"/>
            <p:cNvSpPr txBox="1"/>
            <p:nvPr/>
          </p:nvSpPr>
          <p:spPr>
            <a:xfrm>
              <a:off x="5491502" y="2107495"/>
              <a:ext cx="901000" cy="276999"/>
            </a:xfrm>
            <a:prstGeom prst="rect">
              <a:avLst/>
            </a:prstGeom>
            <a:noFill/>
          </p:spPr>
          <p:txBody>
            <a:bodyPr wrap="square" lIns="0" tIns="0" rIns="0" bIns="0" rtlCol="0">
              <a:spAutoFit/>
            </a:bodyPr>
            <a:lstStyle/>
            <a:p>
              <a:r>
                <a:rPr lang="en-US" dirty="0" smtClean="0">
                  <a:solidFill>
                    <a:srgbClr val="000000"/>
                  </a:solidFill>
                </a:rPr>
                <a:t>exact …</a:t>
              </a:r>
              <a:endParaRPr lang="en-US" dirty="0">
                <a:solidFill>
                  <a:srgbClr val="000000"/>
                </a:solidFill>
              </a:endParaRPr>
            </a:p>
          </p:txBody>
        </p:sp>
        <mc:AlternateContent xmlns:mc="http://schemas.openxmlformats.org/markup-compatibility/2006" xmlns:a14="http://schemas.microsoft.com/office/drawing/2010/main">
          <mc:Choice Requires="a14">
            <p:sp>
              <p:nvSpPr>
                <p:cNvPr id="80" name="圆角矩形 48"/>
                <p:cNvSpPr/>
                <p:nvPr/>
              </p:nvSpPr>
              <p:spPr>
                <a:xfrm>
                  <a:off x="5491502" y="839244"/>
                  <a:ext cx="1582194" cy="230957"/>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𝒋</m:t>
                            </m:r>
                          </m:sub>
                        </m:sSub>
                        <m:r>
                          <a:rPr lang="en-US" sz="1600" b="1" i="1" smtClean="0">
                            <a:solidFill>
                              <a:srgbClr val="FF0000"/>
                            </a:solidFill>
                            <a:latin typeface="Cambria Math"/>
                            <a:ea typeface="ＭＳ Ｐゴシック" pitchFamily="-112" charset="-128"/>
                          </a:rPr>
                          <m:t>=</m:t>
                        </m:r>
                        <m:r>
                          <a:rPr lang="en-US" sz="1600" b="1" i="1" smtClean="0">
                            <a:solidFill>
                              <a:srgbClr val="000000"/>
                            </a:solidFill>
                            <a:latin typeface="Cambria Math"/>
                            <a:ea typeface="ＭＳ Ｐゴシック" pitchFamily="-112" charset="-128"/>
                          </a:rPr>
                          <m:t>𝟎</m:t>
                        </m:r>
                      </m:oMath>
                    </m:oMathPara>
                  </a14:m>
                  <a:endParaRPr lang="en-US" sz="1600" b="1" dirty="0">
                    <a:solidFill>
                      <a:srgbClr val="000000"/>
                    </a:solidFill>
                    <a:latin typeface="Cambria Math"/>
                    <a:ea typeface="ＭＳ Ｐゴシック" pitchFamily="-112" charset="-128"/>
                  </a:endParaRPr>
                </a:p>
              </p:txBody>
            </p:sp>
          </mc:Choice>
          <mc:Fallback xmlns="">
            <p:sp>
              <p:nvSpPr>
                <p:cNvPr id="80" name="圆角矩形 48"/>
                <p:cNvSpPr>
                  <a:spLocks noRot="1" noChangeAspect="1" noMove="1" noResize="1" noEditPoints="1" noAdjustHandles="1" noChangeArrowheads="1" noChangeShapeType="1" noTextEdit="1"/>
                </p:cNvSpPr>
                <p:nvPr/>
              </p:nvSpPr>
              <p:spPr>
                <a:xfrm>
                  <a:off x="5491502" y="839244"/>
                  <a:ext cx="1582194" cy="230957"/>
                </a:xfrm>
                <a:prstGeom prst="roundRect">
                  <a:avLst/>
                </a:prstGeom>
                <a:blipFill rotWithShape="1">
                  <a:blip r:embed="rId4"/>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圆角矩形 48"/>
                <p:cNvSpPr/>
                <p:nvPr/>
              </p:nvSpPr>
              <p:spPr>
                <a:xfrm>
                  <a:off x="3118608" y="595598"/>
                  <a:ext cx="1582194" cy="222088"/>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𝒋</m:t>
                            </m:r>
                          </m:sub>
                        </m:sSub>
                        <m:r>
                          <a:rPr lang="en-US" sz="1600" b="1" i="1" smtClean="0">
                            <a:solidFill>
                              <a:srgbClr val="FF0000"/>
                            </a:solidFill>
                            <a:latin typeface="Cambria Math"/>
                            <a:ea typeface="ＭＳ Ｐゴシック" pitchFamily="-112" charset="-128"/>
                          </a:rPr>
                          <m:t>=</m:t>
                        </m:r>
                        <m:r>
                          <a:rPr lang="en-US" sz="1600" b="1" i="1" smtClean="0">
                            <a:solidFill>
                              <a:srgbClr val="000000"/>
                            </a:solidFill>
                            <a:latin typeface="Cambria Math"/>
                            <a:ea typeface="ＭＳ Ｐゴシック" pitchFamily="-112" charset="-128"/>
                          </a:rPr>
                          <m:t>𝟎</m:t>
                        </m:r>
                      </m:oMath>
                    </m:oMathPara>
                  </a14:m>
                  <a:endParaRPr lang="en-US" sz="1600" b="1" dirty="0">
                    <a:solidFill>
                      <a:srgbClr val="000000"/>
                    </a:solidFill>
                    <a:latin typeface="Cambria Math"/>
                    <a:ea typeface="ＭＳ Ｐゴシック" pitchFamily="-112" charset="-128"/>
                  </a:endParaRPr>
                </a:p>
              </p:txBody>
            </p:sp>
          </mc:Choice>
          <mc:Fallback xmlns="">
            <p:sp>
              <p:nvSpPr>
                <p:cNvPr id="81" name="圆角矩形 48"/>
                <p:cNvSpPr>
                  <a:spLocks noRot="1" noChangeAspect="1" noMove="1" noResize="1" noEditPoints="1" noAdjustHandles="1" noChangeArrowheads="1" noChangeShapeType="1" noTextEdit="1"/>
                </p:cNvSpPr>
                <p:nvPr/>
              </p:nvSpPr>
              <p:spPr>
                <a:xfrm>
                  <a:off x="3118608" y="595598"/>
                  <a:ext cx="1582194" cy="222088"/>
                </a:xfrm>
                <a:prstGeom prst="roundRect">
                  <a:avLst/>
                </a:prstGeom>
                <a:blipFill rotWithShape="1">
                  <a:blip r:embed="rId5"/>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圆角矩形 48"/>
                <p:cNvSpPr/>
                <p:nvPr/>
              </p:nvSpPr>
              <p:spPr>
                <a:xfrm>
                  <a:off x="5362570" y="1513492"/>
                  <a:ext cx="1854141" cy="243043"/>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200" b="1" i="1" smtClean="0">
                                <a:solidFill>
                                  <a:srgbClr val="000000"/>
                                </a:solidFill>
                                <a:latin typeface="Cambria Math"/>
                                <a:ea typeface="ＭＳ Ｐゴシック" charset="0"/>
                              </a:rPr>
                            </m:ctrlPr>
                          </m:sSubPr>
                          <m:e>
                            <m:r>
                              <a:rPr lang="en-US" altLang="zh-CN" sz="1200" b="1" i="1">
                                <a:solidFill>
                                  <a:srgbClr val="000000"/>
                                </a:solidFill>
                                <a:latin typeface="Cambria Math"/>
                                <a:ea typeface="ＭＳ Ｐゴシック" charset="0"/>
                              </a:rPr>
                              <m:t>𝒈</m:t>
                            </m:r>
                          </m:e>
                          <m:sub>
                            <m:r>
                              <a:rPr lang="en-US" altLang="zh-CN" sz="1200" b="1" i="1">
                                <a:solidFill>
                                  <a:srgbClr val="000000"/>
                                </a:solidFill>
                                <a:latin typeface="Cambria Math"/>
                                <a:ea typeface="ＭＳ Ｐゴシック" charset="0"/>
                              </a:rPr>
                              <m:t>𝒄</m:t>
                            </m:r>
                          </m:sub>
                        </m:sSub>
                        <m:r>
                          <a:rPr lang="en-US" altLang="zh-CN" sz="1200" b="1">
                            <a:solidFill>
                              <a:srgbClr val="000000"/>
                            </a:solidFill>
                            <a:latin typeface="Cambria Math"/>
                            <a:ea typeface="ＭＳ Ｐゴシック" charset="0"/>
                          </a:rPr>
                          <m:t>≔</m:t>
                        </m:r>
                        <m:r>
                          <a:rPr lang="en-US" altLang="zh-CN" sz="1200" b="1" i="1">
                            <a:solidFill>
                              <a:srgbClr val="000000"/>
                            </a:solidFill>
                            <a:latin typeface="Cambria Math"/>
                            <a:ea typeface="ＭＳ Ｐゴシック" charset="0"/>
                          </a:rPr>
                          <m:t> </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𝒅</m:t>
                            </m:r>
                          </m:e>
                          <m:sub>
                            <m:r>
                              <a:rPr lang="en-US" sz="1200" b="1" i="1">
                                <a:solidFill>
                                  <a:srgbClr val="000000"/>
                                </a:solidFill>
                                <a:latin typeface="Cambria Math"/>
                                <a:ea typeface="ＭＳ Ｐゴシック" charset="0"/>
                              </a:rPr>
                              <m:t>𝒊</m:t>
                            </m:r>
                          </m:sub>
                        </m:sSub>
                        <m:r>
                          <a:rPr lang="en-US" sz="1200" b="1" i="1">
                            <a:solidFill>
                              <a:srgbClr val="000000"/>
                            </a:solidFill>
                            <a:latin typeface="Cambria Math"/>
                            <a:ea typeface="Cambria Math"/>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𝒏</m:t>
                            </m:r>
                          </m:e>
                          <m:sub>
                            <m:r>
                              <a:rPr lang="en-US" sz="1200" b="1" i="1">
                                <a:solidFill>
                                  <a:srgbClr val="000000"/>
                                </a:solidFill>
                                <a:latin typeface="Cambria Math"/>
                                <a:ea typeface="ＭＳ Ｐゴシック" charset="0"/>
                              </a:rPr>
                              <m:t>𝒊</m:t>
                            </m:r>
                          </m:sub>
                        </m:sSub>
                        <m:r>
                          <a:rPr lang="en-US" sz="1200" b="1" i="1">
                            <a:solidFill>
                              <a:srgbClr val="000000"/>
                            </a:solidFill>
                            <a:latin typeface="Cambria Math"/>
                            <a:ea typeface="ＭＳ Ｐゴシック" charset="0"/>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𝒅</m:t>
                            </m:r>
                          </m:e>
                          <m:sub>
                            <m:r>
                              <a:rPr lang="en-US" sz="1200" b="1" i="1">
                                <a:solidFill>
                                  <a:srgbClr val="000000"/>
                                </a:solidFill>
                                <a:latin typeface="Cambria Math"/>
                                <a:ea typeface="ＭＳ Ｐゴシック" charset="0"/>
                              </a:rPr>
                              <m:t>𝒋</m:t>
                            </m:r>
                          </m:sub>
                        </m:sSub>
                        <m:r>
                          <a:rPr lang="en-US" sz="1200" b="1" i="1">
                            <a:solidFill>
                              <a:srgbClr val="000000"/>
                            </a:solidFill>
                            <a:latin typeface="Cambria Math"/>
                            <a:ea typeface="Cambria Math"/>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𝒏</m:t>
                            </m:r>
                          </m:e>
                          <m:sub>
                            <m:r>
                              <a:rPr lang="en-US" sz="1200" b="1" i="1">
                                <a:solidFill>
                                  <a:srgbClr val="000000"/>
                                </a:solidFill>
                                <a:latin typeface="Cambria Math"/>
                                <a:ea typeface="ＭＳ Ｐゴシック" charset="0"/>
                              </a:rPr>
                              <m:t>𝒋</m:t>
                            </m:r>
                          </m:sub>
                        </m:sSub>
                        <m:r>
                          <a:rPr lang="en-US" sz="1200" b="1" i="1" smtClean="0">
                            <a:solidFill>
                              <a:srgbClr val="FF0000"/>
                            </a:solidFill>
                            <a:latin typeface="Cambria Math"/>
                            <a:ea typeface="Cambria Math"/>
                          </a:rPr>
                          <m:t>=</m:t>
                        </m:r>
                        <m:r>
                          <a:rPr lang="en-US" sz="1200" b="1" i="1">
                            <a:solidFill>
                              <a:srgbClr val="000000"/>
                            </a:solidFill>
                            <a:latin typeface="Cambria Math"/>
                            <a:ea typeface="ＭＳ Ｐゴシック" charset="0"/>
                          </a:rPr>
                          <m:t>𝟎</m:t>
                        </m:r>
                      </m:oMath>
                    </m:oMathPara>
                  </a14:m>
                  <a:endParaRPr lang="en-US" sz="1400" b="1" dirty="0">
                    <a:solidFill>
                      <a:srgbClr val="000000"/>
                    </a:solidFill>
                    <a:latin typeface="Arial" charset="0"/>
                    <a:ea typeface="ＭＳ Ｐゴシック" charset="0"/>
                    <a:cs typeface="ＭＳ Ｐゴシック" charset="0"/>
                  </a:endParaRPr>
                </a:p>
              </p:txBody>
            </p:sp>
          </mc:Choice>
          <mc:Fallback xmlns="">
            <p:sp>
              <p:nvSpPr>
                <p:cNvPr id="82" name="圆角矩形 48"/>
                <p:cNvSpPr>
                  <a:spLocks noRot="1" noChangeAspect="1" noMove="1" noResize="1" noEditPoints="1" noAdjustHandles="1" noChangeArrowheads="1" noChangeShapeType="1" noTextEdit="1"/>
                </p:cNvSpPr>
                <p:nvPr/>
              </p:nvSpPr>
              <p:spPr>
                <a:xfrm>
                  <a:off x="5362570" y="1513492"/>
                  <a:ext cx="1854141" cy="243043"/>
                </a:xfrm>
                <a:prstGeom prst="roundRect">
                  <a:avLst/>
                </a:prstGeom>
                <a:blipFill rotWithShape="1">
                  <a:blip r:embed="rId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圆角矩形 48"/>
                <p:cNvSpPr/>
                <p:nvPr/>
              </p:nvSpPr>
              <p:spPr>
                <a:xfrm>
                  <a:off x="4888170" y="2525345"/>
                  <a:ext cx="1504330" cy="207397"/>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i="1">
                            <a:solidFill>
                              <a:srgbClr val="000000"/>
                            </a:solidFill>
                            <a:latin typeface="Cambria Math"/>
                            <a:ea typeface="Cambria Math"/>
                          </a:rPr>
                          <m:t>∙</m:t>
                        </m:r>
                        <m:sSub>
                          <m:sSubPr>
                            <m:ctrlPr>
                              <a:rPr lang="en-US" sz="1600" b="1" i="1">
                                <a:solidFill>
                                  <a:srgbClr val="000000"/>
                                </a:solidFill>
                                <a:latin typeface="Cambria Math"/>
                                <a:ea typeface="ＭＳ Ｐゴシック" charset="0"/>
                              </a:rPr>
                            </m:ctrlPr>
                          </m:sSubPr>
                          <m:e>
                            <m:r>
                              <a:rPr lang="en-US" sz="1600" b="1" i="1">
                                <a:solidFill>
                                  <a:srgbClr val="000000"/>
                                </a:solidFill>
                                <a:latin typeface="Cambria Math"/>
                                <a:ea typeface="ＭＳ Ｐゴシック" charset="0"/>
                              </a:rPr>
                              <m:t>𝒏</m:t>
                            </m:r>
                          </m:e>
                          <m:sub>
                            <m:r>
                              <a:rPr lang="en-US" sz="1600" b="1" i="1">
                                <a:solidFill>
                                  <a:srgbClr val="000000"/>
                                </a:solidFill>
                                <a:latin typeface="Cambria Math"/>
                                <a:ea typeface="ＭＳ Ｐゴシック" charset="0"/>
                              </a:rPr>
                              <m:t>𝒋</m:t>
                            </m:r>
                          </m:sub>
                        </m:sSub>
                        <m:r>
                          <a:rPr lang="en-US" sz="1600" b="1" i="1" smtClean="0">
                            <a:solidFill>
                              <a:srgbClr val="FF0000"/>
                            </a:solidFill>
                            <a:latin typeface="Cambria Math"/>
                            <a:ea typeface="ＭＳ Ｐゴシック" charset="0"/>
                          </a:rPr>
                          <m:t>=</m:t>
                        </m:r>
                        <m:r>
                          <a:rPr lang="en-US" sz="1600" b="1" i="1">
                            <a:solidFill>
                              <a:srgbClr val="000000"/>
                            </a:solidFill>
                            <a:latin typeface="Cambria Math"/>
                            <a:ea typeface="ＭＳ Ｐゴシック" charset="0"/>
                          </a:rPr>
                          <m:t>𝟎</m:t>
                        </m:r>
                      </m:oMath>
                    </m:oMathPara>
                  </a14:m>
                  <a:endParaRPr lang="en-US" sz="1600" b="1" dirty="0">
                    <a:solidFill>
                      <a:srgbClr val="000000"/>
                    </a:solidFill>
                    <a:latin typeface="Arial" charset="0"/>
                    <a:ea typeface="ＭＳ Ｐゴシック" charset="0"/>
                    <a:cs typeface="ＭＳ Ｐゴシック" charset="0"/>
                  </a:endParaRPr>
                </a:p>
              </p:txBody>
            </p:sp>
          </mc:Choice>
          <mc:Fallback xmlns="">
            <p:sp>
              <p:nvSpPr>
                <p:cNvPr id="83" name="圆角矩形 48"/>
                <p:cNvSpPr>
                  <a:spLocks noRot="1" noChangeAspect="1" noMove="1" noResize="1" noEditPoints="1" noAdjustHandles="1" noChangeArrowheads="1" noChangeShapeType="1" noTextEdit="1"/>
                </p:cNvSpPr>
                <p:nvPr/>
              </p:nvSpPr>
              <p:spPr>
                <a:xfrm>
                  <a:off x="4888170" y="2525345"/>
                  <a:ext cx="1504330" cy="207397"/>
                </a:xfrm>
                <a:prstGeom prst="roundRect">
                  <a:avLst/>
                </a:prstGeom>
                <a:blipFill rotWithShape="1">
                  <a:blip r:embed="rId7"/>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圆角矩形 48"/>
                <p:cNvSpPr/>
                <p:nvPr/>
              </p:nvSpPr>
              <p:spPr>
                <a:xfrm>
                  <a:off x="2838737" y="2902003"/>
                  <a:ext cx="2021362" cy="217366"/>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eaLnBrk="1" hangingPunct="1">
                    <a:spcBef>
                      <a:spcPts val="200"/>
                    </a:spcBef>
                    <a:spcAft>
                      <a:spcPts val="200"/>
                    </a:spcAft>
                    <a:buClr>
                      <a:schemeClr val="accent6"/>
                    </a:buClr>
                  </a:pPr>
                  <a14:m>
                    <m:oMathPara xmlns:m="http://schemas.openxmlformats.org/officeDocument/2006/math">
                      <m:oMathParaPr>
                        <m:jc m:val="centerGroup"/>
                      </m:oMathParaPr>
                      <m:oMath xmlns:m="http://schemas.openxmlformats.org/officeDocument/2006/math">
                        <m:sSup>
                          <m:sSupPr>
                            <m:ctrlPr>
                              <a:rPr lang="en-US" sz="1100" b="1" i="1" smtClean="0">
                                <a:solidFill>
                                  <a:srgbClr val="000000"/>
                                </a:solidFill>
                                <a:latin typeface="Cambria Math"/>
                                <a:ea typeface="ＭＳ Ｐゴシック" charset="0"/>
                              </a:rPr>
                            </m:ctrlPr>
                          </m:sSupPr>
                          <m:e>
                            <m:sSub>
                              <m:sSubPr>
                                <m:ctrlPr>
                                  <a:rPr lang="en-US" altLang="zh-CN" sz="1100" b="1" i="1">
                                    <a:solidFill>
                                      <a:srgbClr val="000000"/>
                                    </a:solidFill>
                                    <a:latin typeface="Cambria Math"/>
                                    <a:ea typeface="ＭＳ Ｐゴシック" charset="0"/>
                                  </a:rPr>
                                </m:ctrlPr>
                              </m:sSubPr>
                              <m:e>
                                <m:r>
                                  <a:rPr lang="en-US" altLang="zh-CN" sz="1100" b="1" i="1">
                                    <a:solidFill>
                                      <a:srgbClr val="000000"/>
                                    </a:solidFill>
                                    <a:latin typeface="Cambria Math"/>
                                    <a:ea typeface="ＭＳ Ｐゴシック" charset="0"/>
                                  </a:rPr>
                                  <m:t>𝒈</m:t>
                                </m:r>
                              </m:e>
                              <m:sub>
                                <m:r>
                                  <a:rPr lang="en-US" altLang="zh-CN" sz="1100" b="1" i="1">
                                    <a:solidFill>
                                      <a:srgbClr val="000000"/>
                                    </a:solidFill>
                                    <a:latin typeface="Cambria Math"/>
                                    <a:ea typeface="ＭＳ Ｐゴシック" charset="0"/>
                                  </a:rPr>
                                  <m:t>𝒄</m:t>
                                </m:r>
                              </m:sub>
                            </m:sSub>
                            <m:r>
                              <a:rPr lang="en-US" altLang="zh-CN" sz="1100" b="1">
                                <a:solidFill>
                                  <a:srgbClr val="000000"/>
                                </a:solidFill>
                                <a:latin typeface="Cambria Math"/>
                                <a:ea typeface="ＭＳ Ｐゴシック" charset="0"/>
                              </a:rPr>
                              <m:t>≔</m:t>
                            </m:r>
                            <m:r>
                              <a:rPr lang="en-US" sz="1100" b="1" i="1">
                                <a:solidFill>
                                  <a:srgbClr val="000000"/>
                                </a:solidFill>
                                <a:latin typeface="Cambria Math"/>
                                <a:ea typeface="ＭＳ Ｐゴシック" charset="0"/>
                              </a:rPr>
                              <m:t>(</m:t>
                            </m:r>
                            <m:sSub>
                              <m:sSubPr>
                                <m:ctrlPr>
                                  <a:rPr lang="en-US" sz="1100" b="1" i="1">
                                    <a:solidFill>
                                      <a:srgbClr val="000000"/>
                                    </a:solidFill>
                                    <a:latin typeface="Cambria Math"/>
                                    <a:ea typeface="ＭＳ Ｐゴシック" charset="0"/>
                                  </a:rPr>
                                </m:ctrlPr>
                              </m:sSubPr>
                              <m:e>
                                <m:acc>
                                  <m:accPr>
                                    <m:chr m:val="⃑"/>
                                    <m:ctrlPr>
                                      <a:rPr lang="en-US" sz="1100" b="1" i="1">
                                        <a:solidFill>
                                          <a:srgbClr val="000000"/>
                                        </a:solidFill>
                                        <a:latin typeface="Cambria Math"/>
                                        <a:ea typeface="ＭＳ Ｐゴシック" charset="0"/>
                                      </a:rPr>
                                    </m:ctrlPr>
                                  </m:accPr>
                                  <m:e>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𝒊</m:t>
                                        </m:r>
                                      </m:sub>
                                    </m:sSub>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𝒋</m:t>
                                        </m:r>
                                      </m:sub>
                                    </m:sSub>
                                  </m:e>
                                </m:acc>
                                <m:r>
                                  <a:rPr lang="en-US" sz="1100" b="1" i="1">
                                    <a:solidFill>
                                      <a:srgbClr val="000000"/>
                                    </a:solidFill>
                                    <a:latin typeface="Cambria Math"/>
                                    <a:ea typeface="ＭＳ Ｐゴシック" charset="0"/>
                                  </a:rPr>
                                  <m:t>∙</m:t>
                                </m:r>
                                <m:r>
                                  <a:rPr lang="en-US" sz="1100" b="1" i="1">
                                    <a:solidFill>
                                      <a:srgbClr val="000000"/>
                                    </a:solidFill>
                                    <a:latin typeface="Cambria Math"/>
                                    <a:ea typeface="ＭＳ Ｐゴシック" charset="0"/>
                                  </a:rPr>
                                  <m:t>𝒏</m:t>
                                </m:r>
                              </m:e>
                              <m:sub>
                                <m:r>
                                  <a:rPr lang="en-US" sz="1100" b="1" i="1">
                                    <a:solidFill>
                                      <a:srgbClr val="000000"/>
                                    </a:solidFill>
                                    <a:latin typeface="Cambria Math"/>
                                    <a:ea typeface="ＭＳ Ｐゴシック" charset="0"/>
                                  </a:rPr>
                                  <m:t>𝒊</m:t>
                                </m:r>
                              </m:sub>
                            </m:sSub>
                            <m:r>
                              <a:rPr lang="en-US" sz="1100" b="1" i="1">
                                <a:solidFill>
                                  <a:srgbClr val="000000"/>
                                </a:solidFill>
                                <a:latin typeface="Cambria Math"/>
                                <a:ea typeface="ＭＳ Ｐゴシック" charset="0"/>
                              </a:rPr>
                              <m:t>)</m:t>
                            </m:r>
                          </m:e>
                          <m:sup>
                            <m:r>
                              <a:rPr lang="en-US" sz="1100" b="1" i="1">
                                <a:solidFill>
                                  <a:srgbClr val="000000"/>
                                </a:solidFill>
                                <a:latin typeface="Cambria Math"/>
                                <a:ea typeface="ＭＳ Ｐゴシック" charset="0"/>
                              </a:rPr>
                              <m:t>𝟐</m:t>
                            </m:r>
                          </m:sup>
                        </m:sSup>
                        <m:r>
                          <a:rPr lang="en-US" sz="1100" b="1" i="1">
                            <a:solidFill>
                              <a:srgbClr val="000000"/>
                            </a:solidFill>
                            <a:latin typeface="Cambria Math"/>
                            <a:ea typeface="ＭＳ Ｐゴシック" charset="0"/>
                          </a:rPr>
                          <m:t>−</m:t>
                        </m:r>
                        <m:sSup>
                          <m:sSupPr>
                            <m:ctrlPr>
                              <a:rPr lang="en-US" sz="1100" b="1" i="1">
                                <a:solidFill>
                                  <a:srgbClr val="000000"/>
                                </a:solidFill>
                                <a:latin typeface="Cambria Math"/>
                                <a:ea typeface="ＭＳ Ｐゴシック" charset="0"/>
                              </a:rPr>
                            </m:ctrlPr>
                          </m:sSupPr>
                          <m:e>
                            <m:d>
                              <m:dPr>
                                <m:begChr m:val="‖"/>
                                <m:endChr m:val="‖"/>
                                <m:ctrlPr>
                                  <a:rPr lang="en-US" sz="1100" b="1" i="1">
                                    <a:solidFill>
                                      <a:srgbClr val="000000"/>
                                    </a:solidFill>
                                    <a:latin typeface="Cambria Math"/>
                                    <a:ea typeface="ＭＳ Ｐゴシック" charset="0"/>
                                  </a:rPr>
                                </m:ctrlPr>
                              </m:dPr>
                              <m:e>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𝒊</m:t>
                                    </m:r>
                                  </m:sub>
                                </m:sSub>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𝒋</m:t>
                                    </m:r>
                                  </m:sub>
                                </m:sSub>
                              </m:e>
                            </m:d>
                          </m:e>
                          <m:sup>
                            <m:r>
                              <a:rPr lang="en-US" sz="1100" b="1" i="1">
                                <a:solidFill>
                                  <a:srgbClr val="000000"/>
                                </a:solidFill>
                                <a:latin typeface="Cambria Math"/>
                                <a:ea typeface="ＭＳ Ｐゴシック" charset="0"/>
                              </a:rPr>
                              <m:t>𝟐</m:t>
                            </m:r>
                          </m:sup>
                        </m:sSup>
                        <m:r>
                          <a:rPr lang="en-US" sz="1100" b="1" i="1" smtClean="0">
                            <a:solidFill>
                              <a:srgbClr val="FF0000"/>
                            </a:solidFill>
                            <a:latin typeface="Cambria Math"/>
                            <a:ea typeface="ＭＳ Ｐゴシック" charset="0"/>
                          </a:rPr>
                          <m:t>=</m:t>
                        </m:r>
                        <m:r>
                          <a:rPr lang="en-US" sz="1100" b="1" i="1">
                            <a:solidFill>
                              <a:srgbClr val="000000"/>
                            </a:solidFill>
                            <a:latin typeface="Cambria Math"/>
                            <a:ea typeface="ＭＳ Ｐゴシック" charset="0"/>
                          </a:rPr>
                          <m:t>𝟎</m:t>
                        </m:r>
                      </m:oMath>
                    </m:oMathPara>
                  </a14:m>
                  <a:endParaRPr lang="en-US" sz="1100" b="1" dirty="0">
                    <a:solidFill>
                      <a:srgbClr val="000000"/>
                    </a:solidFill>
                    <a:latin typeface="Arial" charset="0"/>
                    <a:ea typeface="ＭＳ Ｐゴシック" charset="0"/>
                    <a:cs typeface="ＭＳ Ｐゴシック" charset="0"/>
                  </a:endParaRPr>
                </a:p>
              </p:txBody>
            </p:sp>
          </mc:Choice>
          <mc:Fallback xmlns="">
            <p:sp>
              <p:nvSpPr>
                <p:cNvPr id="84" name="圆角矩形 48"/>
                <p:cNvSpPr>
                  <a:spLocks noRot="1" noChangeAspect="1" noMove="1" noResize="1" noEditPoints="1" noAdjustHandles="1" noChangeArrowheads="1" noChangeShapeType="1" noTextEdit="1"/>
                </p:cNvSpPr>
                <p:nvPr/>
              </p:nvSpPr>
              <p:spPr>
                <a:xfrm>
                  <a:off x="2838737" y="2902003"/>
                  <a:ext cx="2021362" cy="217366"/>
                </a:xfrm>
                <a:prstGeom prst="roundRect">
                  <a:avLst/>
                </a:prstGeom>
                <a:blipFill rotWithShape="1">
                  <a:blip r:embed="rId8"/>
                  <a:stretch>
                    <a:fillRect/>
                  </a:stretch>
                </a:blipFill>
                <a:ln>
                  <a:solidFill>
                    <a:schemeClr val="accent6">
                      <a:lumMod val="40000"/>
                      <a:lumOff val="60000"/>
                    </a:schemeClr>
                  </a:solidFill>
                </a:ln>
              </p:spPr>
              <p:txBody>
                <a:bodyPr/>
                <a:lstStyle/>
                <a:p>
                  <a:r>
                    <a:rPr lang="en-US">
                      <a:noFill/>
                    </a:rPr>
                    <a:t> </a:t>
                  </a:r>
                </a:p>
              </p:txBody>
            </p:sp>
          </mc:Fallback>
        </mc:AlternateContent>
      </p:gr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0059" t="4688" r="4629" b="4688"/>
          <a:stretch/>
        </p:blipFill>
        <p:spPr>
          <a:xfrm>
            <a:off x="576733" y="725806"/>
            <a:ext cx="1942772" cy="1547813"/>
          </a:xfrm>
          <a:prstGeom prst="rect">
            <a:avLst/>
          </a:prstGeom>
        </p:spPr>
      </p:pic>
      <p:sp>
        <p:nvSpPr>
          <p:cNvPr id="2" name="Cross 1"/>
          <p:cNvSpPr/>
          <p:nvPr/>
        </p:nvSpPr>
        <p:spPr>
          <a:xfrm>
            <a:off x="1422054" y="2193876"/>
            <a:ext cx="442232" cy="463075"/>
          </a:xfrm>
          <a:prstGeom prst="plus">
            <a:avLst>
              <a:gd name="adj" fmla="val 36111"/>
            </a:avLst>
          </a:prstGeom>
          <a:solidFill>
            <a:schemeClr val="accent6">
              <a:lumMod val="40000"/>
              <a:lumOff val="60000"/>
            </a:schemeClr>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000000"/>
              </a:solidFill>
            </a:endParaRPr>
          </a:p>
        </p:txBody>
      </p:sp>
      <p:sp>
        <p:nvSpPr>
          <p:cNvPr id="7" name="Oval 6"/>
          <p:cNvSpPr/>
          <p:nvPr/>
        </p:nvSpPr>
        <p:spPr>
          <a:xfrm>
            <a:off x="805333" y="2858722"/>
            <a:ext cx="1714172" cy="964165"/>
          </a:xfrm>
          <a:prstGeom prst="ellipse">
            <a:avLst/>
          </a:prstGeom>
          <a:solidFill>
            <a:schemeClr val="accent6">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solidFill>
                  <a:srgbClr val="000000"/>
                </a:solidFill>
              </a:rPr>
              <a:t>Global </a:t>
            </a:r>
            <a:r>
              <a:rPr lang="en-US" b="1" dirty="0" smtClean="0">
                <a:solidFill>
                  <a:srgbClr val="000000"/>
                </a:solidFill>
              </a:rPr>
              <a:t>Relations</a:t>
            </a:r>
            <a:endParaRPr lang="en-US" dirty="0">
              <a:solidFill>
                <a:srgbClr val="000000"/>
              </a:solidFill>
            </a:endParaRPr>
          </a:p>
        </p:txBody>
      </p:sp>
      <p:sp>
        <p:nvSpPr>
          <p:cNvPr id="10" name="Curved Right Arrow 9"/>
          <p:cNvSpPr/>
          <p:nvPr/>
        </p:nvSpPr>
        <p:spPr>
          <a:xfrm>
            <a:off x="127416" y="1533328"/>
            <a:ext cx="688366" cy="1902407"/>
          </a:xfrm>
          <a:prstGeom prst="curvedRightArrow">
            <a:avLst/>
          </a:prstGeom>
          <a:solidFill>
            <a:schemeClr val="accent6">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rgbClr val="000000"/>
              </a:solidFill>
            </a:endParaRPr>
          </a:p>
        </p:txBody>
      </p:sp>
      <p:sp>
        <p:nvSpPr>
          <p:cNvPr id="11" name="Notched Right Arrow 10"/>
          <p:cNvSpPr/>
          <p:nvPr/>
        </p:nvSpPr>
        <p:spPr>
          <a:xfrm>
            <a:off x="2029968" y="1927905"/>
            <a:ext cx="1465246" cy="994694"/>
          </a:xfrm>
          <a:prstGeom prst="notchedRightArrow">
            <a:avLst/>
          </a:prstGeom>
          <a:solidFill>
            <a:schemeClr val="accent6">
              <a:lumMod val="40000"/>
              <a:lumOff val="60000"/>
            </a:schemeClr>
          </a:solidFill>
          <a:scene3d>
            <a:camera prst="orthographicFront">
              <a:rot lat="0" lon="0" rev="0"/>
            </a:camera>
            <a:lightRig rig="threePt" dir="t"/>
          </a:scene3d>
          <a:sp3d prstMaterial="metal"/>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en-US" sz="2000" b="1" dirty="0" err="1" smtClean="0">
                <a:solidFill>
                  <a:srgbClr val="002060"/>
                </a:solidFill>
              </a:rPr>
              <a:t>GlobFit</a:t>
            </a:r>
            <a:endParaRPr lang="en-US" sz="2000" b="1" dirty="0">
              <a:solidFill>
                <a:srgbClr val="002060"/>
              </a:solidFill>
            </a:endParaRPr>
          </a:p>
        </p:txBody>
      </p:sp>
      <p:grpSp>
        <p:nvGrpSpPr>
          <p:cNvPr id="3" name="Group 2"/>
          <p:cNvGrpSpPr/>
          <p:nvPr/>
        </p:nvGrpSpPr>
        <p:grpSpPr>
          <a:xfrm>
            <a:off x="2838737" y="797898"/>
            <a:ext cx="4377974" cy="3134946"/>
            <a:chOff x="2838737" y="595598"/>
            <a:chExt cx="4377974" cy="3134946"/>
          </a:xfrm>
        </p:grpSpPr>
        <p:grpSp>
          <p:nvGrpSpPr>
            <p:cNvPr id="37" name="Group 36"/>
            <p:cNvGrpSpPr/>
            <p:nvPr/>
          </p:nvGrpSpPr>
          <p:grpSpPr>
            <a:xfrm>
              <a:off x="2947485" y="1007777"/>
              <a:ext cx="2607574" cy="2722767"/>
              <a:chOff x="4038600" y="1023371"/>
              <a:chExt cx="2607574" cy="2722767"/>
            </a:xfrm>
          </p:grpSpPr>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1023371"/>
                <a:ext cx="2597905" cy="1948429"/>
              </a:xfrm>
              <a:prstGeom prst="rect">
                <a:avLst/>
              </a:prstGeom>
            </p:spPr>
          </p:pic>
          <p:sp>
            <p:nvSpPr>
              <p:cNvPr id="39" name="TextBox 38"/>
              <p:cNvSpPr txBox="1"/>
              <p:nvPr/>
            </p:nvSpPr>
            <p:spPr>
              <a:xfrm>
                <a:off x="4044261" y="3376806"/>
                <a:ext cx="2601913" cy="369332"/>
              </a:xfrm>
              <a:prstGeom prst="rect">
                <a:avLst/>
              </a:prstGeom>
              <a:noFill/>
            </p:spPr>
            <p:txBody>
              <a:bodyPr wrap="square" rtlCol="0">
                <a:spAutoFit/>
              </a:bodyPr>
              <a:lstStyle/>
              <a:p>
                <a:pPr algn="ctr"/>
                <a:r>
                  <a:rPr lang="en-US" b="1" dirty="0" smtClean="0">
                    <a:solidFill>
                      <a:srgbClr val="000000"/>
                    </a:solidFill>
                  </a:rPr>
                  <a:t>Initial Primitives</a:t>
                </a:r>
                <a:endParaRPr lang="en-US" b="1" dirty="0">
                  <a:solidFill>
                    <a:srgbClr val="000000"/>
                  </a:solidFill>
                </a:endParaRPr>
              </a:p>
            </p:txBody>
          </p:sp>
        </p:grpSp>
        <p:grpSp>
          <p:nvGrpSpPr>
            <p:cNvPr id="40" name="Group 39"/>
            <p:cNvGrpSpPr/>
            <p:nvPr/>
          </p:nvGrpSpPr>
          <p:grpSpPr>
            <a:xfrm>
              <a:off x="5013434" y="1084387"/>
              <a:ext cx="478068" cy="570992"/>
              <a:chOff x="5013434" y="1084387"/>
              <a:chExt cx="478068" cy="570992"/>
            </a:xfrm>
          </p:grpSpPr>
          <p:cxnSp>
            <p:nvCxnSpPr>
              <p:cNvPr id="41" name="Straight Connector 40"/>
              <p:cNvCxnSpPr/>
              <p:nvPr/>
            </p:nvCxnSpPr>
            <p:spPr>
              <a:xfrm flipV="1">
                <a:off x="5013434" y="1084387"/>
                <a:ext cx="478068" cy="28549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110719" y="1084387"/>
                <a:ext cx="380783" cy="570992"/>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5563572" y="1080973"/>
              <a:ext cx="719027" cy="246221"/>
            </a:xfrm>
            <a:prstGeom prst="rect">
              <a:avLst/>
            </a:prstGeom>
            <a:noFill/>
          </p:spPr>
          <p:txBody>
            <a:bodyPr wrap="square" lIns="0" tIns="0" rIns="0" bIns="0" rtlCol="0">
              <a:spAutoFit/>
            </a:bodyPr>
            <a:lstStyle/>
            <a:p>
              <a:r>
                <a:rPr lang="en-US" sz="1600" dirty="0">
                  <a:solidFill>
                    <a:srgbClr val="000000"/>
                  </a:solidFill>
                </a:rPr>
                <a:t>p</a:t>
              </a:r>
              <a:r>
                <a:rPr lang="en-US" sz="1600" dirty="0" smtClean="0">
                  <a:solidFill>
                    <a:srgbClr val="000000"/>
                  </a:solidFill>
                </a:rPr>
                <a:t>arallel</a:t>
              </a:r>
              <a:endParaRPr lang="en-US" dirty="0">
                <a:solidFill>
                  <a:srgbClr val="000000"/>
                </a:solidFill>
              </a:endParaRPr>
            </a:p>
          </p:txBody>
        </p:sp>
        <p:grpSp>
          <p:nvGrpSpPr>
            <p:cNvPr id="44" name="Group 43"/>
            <p:cNvGrpSpPr/>
            <p:nvPr/>
          </p:nvGrpSpPr>
          <p:grpSpPr>
            <a:xfrm>
              <a:off x="3586654" y="1024207"/>
              <a:ext cx="457203" cy="489286"/>
              <a:chOff x="3586654" y="1024207"/>
              <a:chExt cx="457203" cy="489286"/>
            </a:xfrm>
          </p:grpSpPr>
          <p:cxnSp>
            <p:nvCxnSpPr>
              <p:cNvPr id="45" name="Straight Connector 44"/>
              <p:cNvCxnSpPr/>
              <p:nvPr/>
            </p:nvCxnSpPr>
            <p:spPr>
              <a:xfrm flipH="1" flipV="1">
                <a:off x="3886037" y="1024207"/>
                <a:ext cx="157820" cy="48928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586654" y="1024207"/>
                <a:ext cx="299383" cy="42198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3304553" y="793202"/>
              <a:ext cx="1142188" cy="246221"/>
            </a:xfrm>
            <a:prstGeom prst="rect">
              <a:avLst/>
            </a:prstGeom>
            <a:noFill/>
          </p:spPr>
          <p:txBody>
            <a:bodyPr wrap="square" lIns="0" tIns="0" rIns="0" bIns="0" rtlCol="0">
              <a:spAutoFit/>
            </a:bodyPr>
            <a:lstStyle/>
            <a:p>
              <a:pPr algn="ctr"/>
              <a:r>
                <a:rPr lang="en-US" sz="1600" dirty="0">
                  <a:solidFill>
                    <a:srgbClr val="000000"/>
                  </a:solidFill>
                </a:rPr>
                <a:t>n</a:t>
              </a:r>
              <a:r>
                <a:rPr lang="en-US" sz="1600" dirty="0" smtClean="0">
                  <a:solidFill>
                    <a:srgbClr val="000000"/>
                  </a:solidFill>
                </a:rPr>
                <a:t>ear parallel</a:t>
              </a:r>
              <a:endParaRPr lang="en-US" sz="1600" dirty="0">
                <a:solidFill>
                  <a:srgbClr val="000000"/>
                </a:solidFill>
              </a:endParaRPr>
            </a:p>
          </p:txBody>
        </p:sp>
        <p:grpSp>
          <p:nvGrpSpPr>
            <p:cNvPr id="48" name="Group 47"/>
            <p:cNvGrpSpPr/>
            <p:nvPr/>
          </p:nvGrpSpPr>
          <p:grpSpPr>
            <a:xfrm>
              <a:off x="4212307" y="1313096"/>
              <a:ext cx="1123492" cy="932898"/>
              <a:chOff x="4212307" y="1313096"/>
              <a:chExt cx="1123492" cy="932898"/>
            </a:xfrm>
          </p:grpSpPr>
          <p:cxnSp>
            <p:nvCxnSpPr>
              <p:cNvPr id="49" name="Straight Connector 48"/>
              <p:cNvCxnSpPr/>
              <p:nvPr/>
            </p:nvCxnSpPr>
            <p:spPr>
              <a:xfrm>
                <a:off x="4212307" y="1313096"/>
                <a:ext cx="1123492" cy="401684"/>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5301111" y="1721922"/>
                <a:ext cx="34688" cy="524072"/>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5431464" y="1702158"/>
              <a:ext cx="1282488" cy="276999"/>
            </a:xfrm>
            <a:prstGeom prst="rect">
              <a:avLst/>
            </a:prstGeom>
            <a:noFill/>
          </p:spPr>
          <p:txBody>
            <a:bodyPr wrap="square" lIns="0" tIns="0" rIns="0" bIns="0" rtlCol="0">
              <a:spAutoFit/>
            </a:bodyPr>
            <a:lstStyle/>
            <a:p>
              <a:r>
                <a:rPr lang="en-US" sz="1600" dirty="0">
                  <a:solidFill>
                    <a:srgbClr val="000000"/>
                  </a:solidFill>
                </a:rPr>
                <a:t>n</a:t>
              </a:r>
              <a:r>
                <a:rPr lang="en-US" sz="1600" dirty="0" smtClean="0">
                  <a:solidFill>
                    <a:srgbClr val="000000"/>
                  </a:solidFill>
                </a:rPr>
                <a:t>ear</a:t>
              </a:r>
              <a:r>
                <a:rPr lang="en-US" dirty="0" smtClean="0">
                  <a:solidFill>
                    <a:srgbClr val="000000"/>
                  </a:solidFill>
                </a:rPr>
                <a:t> </a:t>
              </a:r>
              <a:r>
                <a:rPr lang="en-US" sz="1600" dirty="0" smtClean="0">
                  <a:solidFill>
                    <a:srgbClr val="000000"/>
                  </a:solidFill>
                </a:rPr>
                <a:t>coplanar</a:t>
              </a:r>
              <a:endParaRPr lang="en-US" dirty="0">
                <a:solidFill>
                  <a:srgbClr val="000000"/>
                </a:solidFill>
              </a:endParaRPr>
            </a:p>
          </p:txBody>
        </p:sp>
        <p:grpSp>
          <p:nvGrpSpPr>
            <p:cNvPr id="52" name="Group 51"/>
            <p:cNvGrpSpPr/>
            <p:nvPr/>
          </p:nvGrpSpPr>
          <p:grpSpPr>
            <a:xfrm>
              <a:off x="3933373" y="1981991"/>
              <a:ext cx="926726" cy="719770"/>
              <a:chOff x="3933373" y="1981991"/>
              <a:chExt cx="926726" cy="719770"/>
            </a:xfrm>
          </p:grpSpPr>
          <p:cxnSp>
            <p:nvCxnSpPr>
              <p:cNvPr id="53" name="Straight Connector 52"/>
              <p:cNvCxnSpPr/>
              <p:nvPr/>
            </p:nvCxnSpPr>
            <p:spPr>
              <a:xfrm>
                <a:off x="3933373" y="2340738"/>
                <a:ext cx="926726" cy="361023"/>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324325" y="1981991"/>
                <a:ext cx="535774" cy="71977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4938275" y="2736399"/>
              <a:ext cx="1454226" cy="246221"/>
            </a:xfrm>
            <a:prstGeom prst="rect">
              <a:avLst/>
            </a:prstGeom>
            <a:noFill/>
          </p:spPr>
          <p:txBody>
            <a:bodyPr wrap="square" lIns="0" tIns="0" rIns="0" bIns="0" rtlCol="0">
              <a:spAutoFit/>
            </a:bodyPr>
            <a:lstStyle/>
            <a:p>
              <a:r>
                <a:rPr lang="en-US" sz="1600" dirty="0">
                  <a:solidFill>
                    <a:srgbClr val="000000"/>
                  </a:solidFill>
                </a:rPr>
                <a:t>n</a:t>
              </a:r>
              <a:r>
                <a:rPr lang="en-US" sz="1600" dirty="0" smtClean="0">
                  <a:solidFill>
                    <a:srgbClr val="000000"/>
                  </a:solidFill>
                </a:rPr>
                <a:t>ear orthogonal</a:t>
              </a:r>
              <a:endParaRPr lang="en-US" sz="1600" dirty="0">
                <a:solidFill>
                  <a:srgbClr val="000000"/>
                </a:solidFill>
              </a:endParaRPr>
            </a:p>
          </p:txBody>
        </p:sp>
        <p:grpSp>
          <p:nvGrpSpPr>
            <p:cNvPr id="56" name="Group 55"/>
            <p:cNvGrpSpPr/>
            <p:nvPr/>
          </p:nvGrpSpPr>
          <p:grpSpPr>
            <a:xfrm>
              <a:off x="3489456" y="2393756"/>
              <a:ext cx="475491" cy="462096"/>
              <a:chOff x="3489456" y="2393756"/>
              <a:chExt cx="475491" cy="462096"/>
            </a:xfrm>
          </p:grpSpPr>
          <p:cxnSp>
            <p:nvCxnSpPr>
              <p:cNvPr id="57" name="Straight Connector 56"/>
              <p:cNvCxnSpPr/>
              <p:nvPr/>
            </p:nvCxnSpPr>
            <p:spPr>
              <a:xfrm flipH="1" flipV="1">
                <a:off x="3886037" y="2393756"/>
                <a:ext cx="78910" cy="46209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489456" y="2616946"/>
                <a:ext cx="475491" cy="238906"/>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3304553" y="3119369"/>
              <a:ext cx="1142188" cy="246221"/>
            </a:xfrm>
            <a:prstGeom prst="rect">
              <a:avLst/>
            </a:prstGeom>
            <a:noFill/>
          </p:spPr>
          <p:txBody>
            <a:bodyPr wrap="square" lIns="0" tIns="0" rIns="0" bIns="0" rtlCol="0">
              <a:spAutoFit/>
            </a:bodyPr>
            <a:lstStyle/>
            <a:p>
              <a:pPr algn="ctr"/>
              <a:r>
                <a:rPr lang="en-US" sz="1600" dirty="0">
                  <a:solidFill>
                    <a:srgbClr val="000000"/>
                  </a:solidFill>
                </a:rPr>
                <a:t>n</a:t>
              </a:r>
              <a:r>
                <a:rPr lang="en-US" sz="1600" dirty="0" smtClean="0">
                  <a:solidFill>
                    <a:srgbClr val="000000"/>
                  </a:solidFill>
                </a:rPr>
                <a:t>ear coaxial</a:t>
              </a:r>
              <a:endParaRPr lang="en-US" sz="1600" dirty="0">
                <a:solidFill>
                  <a:srgbClr val="000000"/>
                </a:solidFill>
              </a:endParaRPr>
            </a:p>
          </p:txBody>
        </p:sp>
        <p:sp>
          <p:nvSpPr>
            <p:cNvPr id="60" name="TextBox 59"/>
            <p:cNvSpPr txBox="1"/>
            <p:nvPr/>
          </p:nvSpPr>
          <p:spPr>
            <a:xfrm>
              <a:off x="5491502" y="2107495"/>
              <a:ext cx="828928" cy="276999"/>
            </a:xfrm>
            <a:prstGeom prst="rect">
              <a:avLst/>
            </a:prstGeom>
            <a:noFill/>
          </p:spPr>
          <p:txBody>
            <a:bodyPr wrap="square" lIns="0" tIns="0" rIns="0" bIns="0" rtlCol="0">
              <a:spAutoFit/>
            </a:bodyPr>
            <a:lstStyle/>
            <a:p>
              <a:r>
                <a:rPr lang="en-US" dirty="0" smtClean="0">
                  <a:solidFill>
                    <a:srgbClr val="000000"/>
                  </a:solidFill>
                </a:rPr>
                <a:t>near …</a:t>
              </a:r>
              <a:endParaRPr lang="en-US" dirty="0">
                <a:solidFill>
                  <a:srgbClr val="000000"/>
                </a:solidFill>
              </a:endParaRPr>
            </a:p>
          </p:txBody>
        </p:sp>
        <mc:AlternateContent xmlns:mc="http://schemas.openxmlformats.org/markup-compatibility/2006" xmlns:a14="http://schemas.microsoft.com/office/drawing/2010/main">
          <mc:Choice Requires="a14">
            <p:sp>
              <p:nvSpPr>
                <p:cNvPr id="61" name="圆角矩形 48"/>
                <p:cNvSpPr/>
                <p:nvPr/>
              </p:nvSpPr>
              <p:spPr>
                <a:xfrm>
                  <a:off x="5491502" y="839244"/>
                  <a:ext cx="1582194" cy="230957"/>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𝒋</m:t>
                            </m:r>
                          </m:sub>
                        </m:sSub>
                        <m:r>
                          <a:rPr lang="en-US" sz="1600" b="1" i="1" smtClean="0">
                            <a:solidFill>
                              <a:srgbClr val="FF0000"/>
                            </a:solidFill>
                            <a:latin typeface="Cambria Math"/>
                            <a:ea typeface="ＭＳ Ｐゴシック" pitchFamily="-112" charset="-128"/>
                          </a:rPr>
                          <m:t>=</m:t>
                        </m:r>
                        <m:r>
                          <a:rPr lang="en-US" sz="1600" b="1" i="1" smtClean="0">
                            <a:solidFill>
                              <a:srgbClr val="000000"/>
                            </a:solidFill>
                            <a:latin typeface="Cambria Math"/>
                            <a:ea typeface="ＭＳ Ｐゴシック" pitchFamily="-112" charset="-128"/>
                          </a:rPr>
                          <m:t>𝟎</m:t>
                        </m:r>
                      </m:oMath>
                    </m:oMathPara>
                  </a14:m>
                  <a:endParaRPr lang="en-US" sz="1600" b="1" dirty="0">
                    <a:solidFill>
                      <a:srgbClr val="000000"/>
                    </a:solidFill>
                    <a:latin typeface="Cambria Math"/>
                    <a:ea typeface="ＭＳ Ｐゴシック" pitchFamily="-112" charset="-128"/>
                  </a:endParaRPr>
                </a:p>
              </p:txBody>
            </p:sp>
          </mc:Choice>
          <mc:Fallback xmlns="">
            <p:sp>
              <p:nvSpPr>
                <p:cNvPr id="61" name="圆角矩形 48"/>
                <p:cNvSpPr>
                  <a:spLocks noRot="1" noChangeAspect="1" noMove="1" noResize="1" noEditPoints="1" noAdjustHandles="1" noChangeArrowheads="1" noChangeShapeType="1" noTextEdit="1"/>
                </p:cNvSpPr>
                <p:nvPr/>
              </p:nvSpPr>
              <p:spPr>
                <a:xfrm>
                  <a:off x="5491502" y="839244"/>
                  <a:ext cx="1582194" cy="230957"/>
                </a:xfrm>
                <a:prstGeom prst="roundRect">
                  <a:avLst/>
                </a:prstGeom>
                <a:blipFill rotWithShape="1">
                  <a:blip r:embed="rId4"/>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圆角矩形 48"/>
                <p:cNvSpPr/>
                <p:nvPr/>
              </p:nvSpPr>
              <p:spPr>
                <a:xfrm>
                  <a:off x="3118608" y="595598"/>
                  <a:ext cx="1582194" cy="222088"/>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𝒋</m:t>
                            </m:r>
                          </m:sub>
                        </m:sSub>
                        <m:r>
                          <a:rPr lang="en-US" sz="1600" b="1" i="1" smtClean="0">
                            <a:solidFill>
                              <a:srgbClr val="FF0000"/>
                            </a:solidFill>
                            <a:latin typeface="Cambria Math"/>
                            <a:ea typeface="ＭＳ Ｐゴシック" pitchFamily="-112" charset="-128"/>
                          </a:rPr>
                          <m:t>≈</m:t>
                        </m:r>
                        <m:r>
                          <a:rPr lang="en-US" sz="1600" b="1" i="1" smtClean="0">
                            <a:solidFill>
                              <a:srgbClr val="000000"/>
                            </a:solidFill>
                            <a:latin typeface="Cambria Math"/>
                            <a:ea typeface="ＭＳ Ｐゴシック" pitchFamily="-112" charset="-128"/>
                          </a:rPr>
                          <m:t>𝟎</m:t>
                        </m:r>
                      </m:oMath>
                    </m:oMathPara>
                  </a14:m>
                  <a:endParaRPr lang="en-US" sz="1600" b="1" dirty="0">
                    <a:solidFill>
                      <a:srgbClr val="000000"/>
                    </a:solidFill>
                    <a:latin typeface="Cambria Math"/>
                    <a:ea typeface="ＭＳ Ｐゴシック" pitchFamily="-112" charset="-128"/>
                  </a:endParaRPr>
                </a:p>
              </p:txBody>
            </p:sp>
          </mc:Choice>
          <mc:Fallback xmlns="">
            <p:sp>
              <p:nvSpPr>
                <p:cNvPr id="62" name="圆角矩形 48"/>
                <p:cNvSpPr>
                  <a:spLocks noRot="1" noChangeAspect="1" noMove="1" noResize="1" noEditPoints="1" noAdjustHandles="1" noChangeArrowheads="1" noChangeShapeType="1" noTextEdit="1"/>
                </p:cNvSpPr>
                <p:nvPr/>
              </p:nvSpPr>
              <p:spPr>
                <a:xfrm>
                  <a:off x="3118608" y="595598"/>
                  <a:ext cx="1582194" cy="222088"/>
                </a:xfrm>
                <a:prstGeom prst="roundRect">
                  <a:avLst/>
                </a:prstGeom>
                <a:blipFill rotWithShape="1">
                  <a:blip r:embed="rId11"/>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圆角矩形 48"/>
                <p:cNvSpPr/>
                <p:nvPr/>
              </p:nvSpPr>
              <p:spPr>
                <a:xfrm>
                  <a:off x="5362570" y="1513492"/>
                  <a:ext cx="1854141" cy="243043"/>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200" b="1" i="1" smtClean="0">
                                <a:solidFill>
                                  <a:srgbClr val="000000"/>
                                </a:solidFill>
                                <a:latin typeface="Cambria Math"/>
                                <a:ea typeface="ＭＳ Ｐゴシック" charset="0"/>
                              </a:rPr>
                            </m:ctrlPr>
                          </m:sSubPr>
                          <m:e>
                            <m:r>
                              <a:rPr lang="en-US" altLang="zh-CN" sz="1200" b="1" i="1">
                                <a:solidFill>
                                  <a:srgbClr val="000000"/>
                                </a:solidFill>
                                <a:latin typeface="Cambria Math"/>
                                <a:ea typeface="ＭＳ Ｐゴシック" charset="0"/>
                              </a:rPr>
                              <m:t>𝒈</m:t>
                            </m:r>
                          </m:e>
                          <m:sub>
                            <m:r>
                              <a:rPr lang="en-US" altLang="zh-CN" sz="1200" b="1" i="1">
                                <a:solidFill>
                                  <a:srgbClr val="000000"/>
                                </a:solidFill>
                                <a:latin typeface="Cambria Math"/>
                                <a:ea typeface="ＭＳ Ｐゴシック" charset="0"/>
                              </a:rPr>
                              <m:t>𝒄</m:t>
                            </m:r>
                          </m:sub>
                        </m:sSub>
                        <m:r>
                          <a:rPr lang="en-US" altLang="zh-CN" sz="1200" b="1">
                            <a:solidFill>
                              <a:srgbClr val="000000"/>
                            </a:solidFill>
                            <a:latin typeface="Cambria Math"/>
                            <a:ea typeface="ＭＳ Ｐゴシック" charset="0"/>
                          </a:rPr>
                          <m:t>≔</m:t>
                        </m:r>
                        <m:r>
                          <a:rPr lang="en-US" altLang="zh-CN" sz="1200" b="1" i="1">
                            <a:solidFill>
                              <a:srgbClr val="000000"/>
                            </a:solidFill>
                            <a:latin typeface="Cambria Math"/>
                            <a:ea typeface="ＭＳ Ｐゴシック" charset="0"/>
                          </a:rPr>
                          <m:t> </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𝒅</m:t>
                            </m:r>
                          </m:e>
                          <m:sub>
                            <m:r>
                              <a:rPr lang="en-US" sz="1200" b="1" i="1">
                                <a:solidFill>
                                  <a:srgbClr val="000000"/>
                                </a:solidFill>
                                <a:latin typeface="Cambria Math"/>
                                <a:ea typeface="ＭＳ Ｐゴシック" charset="0"/>
                              </a:rPr>
                              <m:t>𝒊</m:t>
                            </m:r>
                          </m:sub>
                        </m:sSub>
                        <m:r>
                          <a:rPr lang="en-US" sz="1200" b="1" i="1">
                            <a:solidFill>
                              <a:srgbClr val="000000"/>
                            </a:solidFill>
                            <a:latin typeface="Cambria Math"/>
                            <a:ea typeface="Cambria Math"/>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𝒏</m:t>
                            </m:r>
                          </m:e>
                          <m:sub>
                            <m:r>
                              <a:rPr lang="en-US" sz="1200" b="1" i="1">
                                <a:solidFill>
                                  <a:srgbClr val="000000"/>
                                </a:solidFill>
                                <a:latin typeface="Cambria Math"/>
                                <a:ea typeface="ＭＳ Ｐゴシック" charset="0"/>
                              </a:rPr>
                              <m:t>𝒊</m:t>
                            </m:r>
                          </m:sub>
                        </m:sSub>
                        <m:r>
                          <a:rPr lang="en-US" sz="1200" b="1" i="1">
                            <a:solidFill>
                              <a:srgbClr val="000000"/>
                            </a:solidFill>
                            <a:latin typeface="Cambria Math"/>
                            <a:ea typeface="ＭＳ Ｐゴシック" charset="0"/>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𝒅</m:t>
                            </m:r>
                          </m:e>
                          <m:sub>
                            <m:r>
                              <a:rPr lang="en-US" sz="1200" b="1" i="1">
                                <a:solidFill>
                                  <a:srgbClr val="000000"/>
                                </a:solidFill>
                                <a:latin typeface="Cambria Math"/>
                                <a:ea typeface="ＭＳ Ｐゴシック" charset="0"/>
                              </a:rPr>
                              <m:t>𝒋</m:t>
                            </m:r>
                          </m:sub>
                        </m:sSub>
                        <m:r>
                          <a:rPr lang="en-US" sz="1200" b="1" i="1">
                            <a:solidFill>
                              <a:srgbClr val="000000"/>
                            </a:solidFill>
                            <a:latin typeface="Cambria Math"/>
                            <a:ea typeface="Cambria Math"/>
                          </a:rPr>
                          <m:t>∙</m:t>
                        </m:r>
                        <m:sSub>
                          <m:sSubPr>
                            <m:ctrlPr>
                              <a:rPr lang="en-US" sz="1200" b="1" i="1">
                                <a:solidFill>
                                  <a:srgbClr val="000000"/>
                                </a:solidFill>
                                <a:latin typeface="Cambria Math"/>
                                <a:ea typeface="ＭＳ Ｐゴシック" charset="0"/>
                              </a:rPr>
                            </m:ctrlPr>
                          </m:sSubPr>
                          <m:e>
                            <m:r>
                              <a:rPr lang="en-US" sz="1200" b="1" i="1">
                                <a:solidFill>
                                  <a:srgbClr val="000000"/>
                                </a:solidFill>
                                <a:latin typeface="Cambria Math"/>
                                <a:ea typeface="ＭＳ Ｐゴシック" charset="0"/>
                              </a:rPr>
                              <m:t>𝒏</m:t>
                            </m:r>
                          </m:e>
                          <m:sub>
                            <m:r>
                              <a:rPr lang="en-US" sz="1200" b="1" i="1">
                                <a:solidFill>
                                  <a:srgbClr val="000000"/>
                                </a:solidFill>
                                <a:latin typeface="Cambria Math"/>
                                <a:ea typeface="ＭＳ Ｐゴシック" charset="0"/>
                              </a:rPr>
                              <m:t>𝒋</m:t>
                            </m:r>
                          </m:sub>
                        </m:sSub>
                        <m:r>
                          <a:rPr lang="en-US" sz="1200" b="1" i="1" smtClean="0">
                            <a:solidFill>
                              <a:srgbClr val="FF0000"/>
                            </a:solidFill>
                            <a:latin typeface="Cambria Math"/>
                            <a:ea typeface="ＭＳ Ｐゴシック" charset="0"/>
                          </a:rPr>
                          <m:t>≈</m:t>
                        </m:r>
                        <m:r>
                          <a:rPr lang="en-US" sz="1200" b="1" i="1">
                            <a:solidFill>
                              <a:srgbClr val="000000"/>
                            </a:solidFill>
                            <a:latin typeface="Cambria Math"/>
                            <a:ea typeface="ＭＳ Ｐゴシック" charset="0"/>
                          </a:rPr>
                          <m:t>𝟎</m:t>
                        </m:r>
                      </m:oMath>
                    </m:oMathPara>
                  </a14:m>
                  <a:endParaRPr lang="en-US" sz="1400" b="1" dirty="0">
                    <a:solidFill>
                      <a:srgbClr val="000000"/>
                    </a:solidFill>
                    <a:latin typeface="Arial" charset="0"/>
                    <a:ea typeface="ＭＳ Ｐゴシック" charset="0"/>
                    <a:cs typeface="ＭＳ Ｐゴシック" charset="0"/>
                  </a:endParaRPr>
                </a:p>
              </p:txBody>
            </p:sp>
          </mc:Choice>
          <mc:Fallback xmlns="">
            <p:sp>
              <p:nvSpPr>
                <p:cNvPr id="63" name="圆角矩形 48"/>
                <p:cNvSpPr>
                  <a:spLocks noRot="1" noChangeAspect="1" noMove="1" noResize="1" noEditPoints="1" noAdjustHandles="1" noChangeArrowheads="1" noChangeShapeType="1" noTextEdit="1"/>
                </p:cNvSpPr>
                <p:nvPr/>
              </p:nvSpPr>
              <p:spPr>
                <a:xfrm>
                  <a:off x="5362570" y="1513492"/>
                  <a:ext cx="1854141" cy="243043"/>
                </a:xfrm>
                <a:prstGeom prst="roundRect">
                  <a:avLst/>
                </a:prstGeom>
                <a:blipFill rotWithShape="1">
                  <a:blip r:embed="rId12"/>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圆角矩形 48"/>
                <p:cNvSpPr/>
                <p:nvPr/>
              </p:nvSpPr>
              <p:spPr>
                <a:xfrm>
                  <a:off x="4888170" y="2525345"/>
                  <a:ext cx="1504330" cy="207397"/>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000000"/>
                                </a:solidFill>
                                <a:latin typeface="Cambria Math"/>
                                <a:ea typeface="ＭＳ Ｐゴシック" pitchFamily="-112" charset="-128"/>
                              </a:rPr>
                            </m:ctrlPr>
                          </m:sSubPr>
                          <m:e>
                            <m:r>
                              <a:rPr lang="en-US" altLang="zh-CN" sz="1600" b="1">
                                <a:solidFill>
                                  <a:srgbClr val="000000"/>
                                </a:solidFill>
                                <a:latin typeface="Cambria Math"/>
                                <a:ea typeface="ＭＳ Ｐゴシック" pitchFamily="-112" charset="-128"/>
                              </a:rPr>
                              <m:t>𝒈</m:t>
                            </m:r>
                          </m:e>
                          <m:sub>
                            <m:r>
                              <a:rPr lang="en-US" altLang="zh-CN" sz="1600" b="1">
                                <a:solidFill>
                                  <a:srgbClr val="000000"/>
                                </a:solidFill>
                                <a:latin typeface="Cambria Math"/>
                                <a:ea typeface="ＭＳ Ｐゴシック" pitchFamily="-112" charset="-128"/>
                              </a:rPr>
                              <m:t>𝒄</m:t>
                            </m:r>
                          </m:sub>
                        </m:sSub>
                        <m:r>
                          <a:rPr lang="en-US" altLang="zh-CN"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𝒏</m:t>
                            </m:r>
                          </m:e>
                          <m:sub>
                            <m:r>
                              <a:rPr lang="en-US" sz="1600" b="1">
                                <a:solidFill>
                                  <a:srgbClr val="000000"/>
                                </a:solidFill>
                                <a:latin typeface="Cambria Math"/>
                                <a:ea typeface="ＭＳ Ｐゴシック" pitchFamily="-112" charset="-128"/>
                              </a:rPr>
                              <m:t>𝒊</m:t>
                            </m:r>
                          </m:sub>
                        </m:sSub>
                        <m:r>
                          <a:rPr lang="en-US" sz="1600" b="1" i="1">
                            <a:solidFill>
                              <a:srgbClr val="000000"/>
                            </a:solidFill>
                            <a:latin typeface="Cambria Math"/>
                            <a:ea typeface="Cambria Math"/>
                          </a:rPr>
                          <m:t>∙</m:t>
                        </m:r>
                        <m:sSub>
                          <m:sSubPr>
                            <m:ctrlPr>
                              <a:rPr lang="en-US" sz="1600" b="1" i="1">
                                <a:solidFill>
                                  <a:srgbClr val="000000"/>
                                </a:solidFill>
                                <a:latin typeface="Cambria Math"/>
                                <a:ea typeface="ＭＳ Ｐゴシック" charset="0"/>
                              </a:rPr>
                            </m:ctrlPr>
                          </m:sSubPr>
                          <m:e>
                            <m:r>
                              <a:rPr lang="en-US" sz="1600" b="1" i="1">
                                <a:solidFill>
                                  <a:srgbClr val="000000"/>
                                </a:solidFill>
                                <a:latin typeface="Cambria Math"/>
                                <a:ea typeface="ＭＳ Ｐゴシック" charset="0"/>
                              </a:rPr>
                              <m:t>𝒏</m:t>
                            </m:r>
                          </m:e>
                          <m:sub>
                            <m:r>
                              <a:rPr lang="en-US" sz="1600" b="1" i="1">
                                <a:solidFill>
                                  <a:srgbClr val="000000"/>
                                </a:solidFill>
                                <a:latin typeface="Cambria Math"/>
                                <a:ea typeface="ＭＳ Ｐゴシック" charset="0"/>
                              </a:rPr>
                              <m:t>𝒋</m:t>
                            </m:r>
                          </m:sub>
                        </m:sSub>
                        <m:r>
                          <a:rPr lang="en-US" sz="1600" b="1" i="1" smtClean="0">
                            <a:solidFill>
                              <a:srgbClr val="FF0000"/>
                            </a:solidFill>
                            <a:latin typeface="Cambria Math"/>
                            <a:ea typeface="ＭＳ Ｐゴシック" charset="0"/>
                          </a:rPr>
                          <m:t>≈</m:t>
                        </m:r>
                        <m:r>
                          <a:rPr lang="en-US" sz="1600" b="1" i="1">
                            <a:solidFill>
                              <a:srgbClr val="000000"/>
                            </a:solidFill>
                            <a:latin typeface="Cambria Math"/>
                            <a:ea typeface="ＭＳ Ｐゴシック" charset="0"/>
                          </a:rPr>
                          <m:t>𝟎</m:t>
                        </m:r>
                      </m:oMath>
                    </m:oMathPara>
                  </a14:m>
                  <a:endParaRPr lang="en-US" sz="1600" b="1" dirty="0">
                    <a:solidFill>
                      <a:srgbClr val="000000"/>
                    </a:solidFill>
                    <a:latin typeface="Arial" charset="0"/>
                    <a:ea typeface="ＭＳ Ｐゴシック" charset="0"/>
                    <a:cs typeface="ＭＳ Ｐゴシック" charset="0"/>
                  </a:endParaRPr>
                </a:p>
              </p:txBody>
            </p:sp>
          </mc:Choice>
          <mc:Fallback xmlns="">
            <p:sp>
              <p:nvSpPr>
                <p:cNvPr id="64" name="圆角矩形 48"/>
                <p:cNvSpPr>
                  <a:spLocks noRot="1" noChangeAspect="1" noMove="1" noResize="1" noEditPoints="1" noAdjustHandles="1" noChangeArrowheads="1" noChangeShapeType="1" noTextEdit="1"/>
                </p:cNvSpPr>
                <p:nvPr/>
              </p:nvSpPr>
              <p:spPr>
                <a:xfrm>
                  <a:off x="4888170" y="2525345"/>
                  <a:ext cx="1504330" cy="207397"/>
                </a:xfrm>
                <a:prstGeom prst="roundRect">
                  <a:avLst/>
                </a:prstGeom>
                <a:blipFill rotWithShape="1">
                  <a:blip r:embed="rId13"/>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圆角矩形 48"/>
                <p:cNvSpPr/>
                <p:nvPr/>
              </p:nvSpPr>
              <p:spPr>
                <a:xfrm>
                  <a:off x="2838737" y="2902003"/>
                  <a:ext cx="2021362" cy="217366"/>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eaLnBrk="1" hangingPunct="1">
                    <a:spcBef>
                      <a:spcPts val="200"/>
                    </a:spcBef>
                    <a:spcAft>
                      <a:spcPts val="200"/>
                    </a:spcAft>
                    <a:buClr>
                      <a:schemeClr val="accent6"/>
                    </a:buClr>
                  </a:pPr>
                  <a14:m>
                    <m:oMathPara xmlns:m="http://schemas.openxmlformats.org/officeDocument/2006/math">
                      <m:oMathParaPr>
                        <m:jc m:val="centerGroup"/>
                      </m:oMathParaPr>
                      <m:oMath xmlns:m="http://schemas.openxmlformats.org/officeDocument/2006/math">
                        <m:sSup>
                          <m:sSupPr>
                            <m:ctrlPr>
                              <a:rPr lang="en-US" sz="1100" b="1" i="1" smtClean="0">
                                <a:solidFill>
                                  <a:srgbClr val="000000"/>
                                </a:solidFill>
                                <a:latin typeface="Cambria Math"/>
                                <a:ea typeface="ＭＳ Ｐゴシック" charset="0"/>
                              </a:rPr>
                            </m:ctrlPr>
                          </m:sSupPr>
                          <m:e>
                            <m:sSub>
                              <m:sSubPr>
                                <m:ctrlPr>
                                  <a:rPr lang="en-US" altLang="zh-CN" sz="1100" b="1" i="1">
                                    <a:solidFill>
                                      <a:srgbClr val="000000"/>
                                    </a:solidFill>
                                    <a:latin typeface="Cambria Math"/>
                                    <a:ea typeface="ＭＳ Ｐゴシック" charset="0"/>
                                  </a:rPr>
                                </m:ctrlPr>
                              </m:sSubPr>
                              <m:e>
                                <m:r>
                                  <a:rPr lang="en-US" altLang="zh-CN" sz="1100" b="1" i="1">
                                    <a:solidFill>
                                      <a:srgbClr val="000000"/>
                                    </a:solidFill>
                                    <a:latin typeface="Cambria Math"/>
                                    <a:ea typeface="ＭＳ Ｐゴシック" charset="0"/>
                                  </a:rPr>
                                  <m:t>𝒈</m:t>
                                </m:r>
                              </m:e>
                              <m:sub>
                                <m:r>
                                  <a:rPr lang="en-US" altLang="zh-CN" sz="1100" b="1" i="1">
                                    <a:solidFill>
                                      <a:srgbClr val="000000"/>
                                    </a:solidFill>
                                    <a:latin typeface="Cambria Math"/>
                                    <a:ea typeface="ＭＳ Ｐゴシック" charset="0"/>
                                  </a:rPr>
                                  <m:t>𝒄</m:t>
                                </m:r>
                              </m:sub>
                            </m:sSub>
                            <m:r>
                              <a:rPr lang="en-US" altLang="zh-CN" sz="1100" b="1">
                                <a:solidFill>
                                  <a:srgbClr val="000000"/>
                                </a:solidFill>
                                <a:latin typeface="Cambria Math"/>
                                <a:ea typeface="ＭＳ Ｐゴシック" charset="0"/>
                              </a:rPr>
                              <m:t>≔</m:t>
                            </m:r>
                            <m:r>
                              <a:rPr lang="en-US" sz="1100" b="1" i="1">
                                <a:solidFill>
                                  <a:srgbClr val="000000"/>
                                </a:solidFill>
                                <a:latin typeface="Cambria Math"/>
                                <a:ea typeface="ＭＳ Ｐゴシック" charset="0"/>
                              </a:rPr>
                              <m:t>(</m:t>
                            </m:r>
                            <m:sSub>
                              <m:sSubPr>
                                <m:ctrlPr>
                                  <a:rPr lang="en-US" sz="1100" b="1" i="1">
                                    <a:solidFill>
                                      <a:srgbClr val="000000"/>
                                    </a:solidFill>
                                    <a:latin typeface="Cambria Math"/>
                                    <a:ea typeface="ＭＳ Ｐゴシック" charset="0"/>
                                  </a:rPr>
                                </m:ctrlPr>
                              </m:sSubPr>
                              <m:e>
                                <m:acc>
                                  <m:accPr>
                                    <m:chr m:val="⃑"/>
                                    <m:ctrlPr>
                                      <a:rPr lang="en-US" sz="1100" b="1" i="1">
                                        <a:solidFill>
                                          <a:srgbClr val="000000"/>
                                        </a:solidFill>
                                        <a:latin typeface="Cambria Math"/>
                                        <a:ea typeface="ＭＳ Ｐゴシック" charset="0"/>
                                      </a:rPr>
                                    </m:ctrlPr>
                                  </m:accPr>
                                  <m:e>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𝒊</m:t>
                                        </m:r>
                                      </m:sub>
                                    </m:sSub>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𝒋</m:t>
                                        </m:r>
                                      </m:sub>
                                    </m:sSub>
                                  </m:e>
                                </m:acc>
                                <m:r>
                                  <a:rPr lang="en-US" sz="1100" b="1" i="1">
                                    <a:solidFill>
                                      <a:srgbClr val="000000"/>
                                    </a:solidFill>
                                    <a:latin typeface="Cambria Math"/>
                                    <a:ea typeface="ＭＳ Ｐゴシック" charset="0"/>
                                  </a:rPr>
                                  <m:t>∙</m:t>
                                </m:r>
                                <m:r>
                                  <a:rPr lang="en-US" sz="1100" b="1" i="1">
                                    <a:solidFill>
                                      <a:srgbClr val="000000"/>
                                    </a:solidFill>
                                    <a:latin typeface="Cambria Math"/>
                                    <a:ea typeface="ＭＳ Ｐゴシック" charset="0"/>
                                  </a:rPr>
                                  <m:t>𝒏</m:t>
                                </m:r>
                              </m:e>
                              <m:sub>
                                <m:r>
                                  <a:rPr lang="en-US" sz="1100" b="1" i="1">
                                    <a:solidFill>
                                      <a:srgbClr val="000000"/>
                                    </a:solidFill>
                                    <a:latin typeface="Cambria Math"/>
                                    <a:ea typeface="ＭＳ Ｐゴシック" charset="0"/>
                                  </a:rPr>
                                  <m:t>𝒊</m:t>
                                </m:r>
                              </m:sub>
                            </m:sSub>
                            <m:r>
                              <a:rPr lang="en-US" sz="1100" b="1" i="1">
                                <a:solidFill>
                                  <a:srgbClr val="000000"/>
                                </a:solidFill>
                                <a:latin typeface="Cambria Math"/>
                                <a:ea typeface="ＭＳ Ｐゴシック" charset="0"/>
                              </a:rPr>
                              <m:t>)</m:t>
                            </m:r>
                          </m:e>
                          <m:sup>
                            <m:r>
                              <a:rPr lang="en-US" sz="1100" b="1" i="1">
                                <a:solidFill>
                                  <a:srgbClr val="000000"/>
                                </a:solidFill>
                                <a:latin typeface="Cambria Math"/>
                                <a:ea typeface="ＭＳ Ｐゴシック" charset="0"/>
                              </a:rPr>
                              <m:t>𝟐</m:t>
                            </m:r>
                          </m:sup>
                        </m:sSup>
                        <m:r>
                          <a:rPr lang="en-US" sz="1100" b="1" i="1">
                            <a:solidFill>
                              <a:srgbClr val="000000"/>
                            </a:solidFill>
                            <a:latin typeface="Cambria Math"/>
                            <a:ea typeface="ＭＳ Ｐゴシック" charset="0"/>
                          </a:rPr>
                          <m:t>−</m:t>
                        </m:r>
                        <m:sSup>
                          <m:sSupPr>
                            <m:ctrlPr>
                              <a:rPr lang="en-US" sz="1100" b="1" i="1">
                                <a:solidFill>
                                  <a:srgbClr val="000000"/>
                                </a:solidFill>
                                <a:latin typeface="Cambria Math"/>
                                <a:ea typeface="ＭＳ Ｐゴシック" charset="0"/>
                              </a:rPr>
                            </m:ctrlPr>
                          </m:sSupPr>
                          <m:e>
                            <m:d>
                              <m:dPr>
                                <m:begChr m:val="‖"/>
                                <m:endChr m:val="‖"/>
                                <m:ctrlPr>
                                  <a:rPr lang="en-US" sz="1100" b="1" i="1">
                                    <a:solidFill>
                                      <a:srgbClr val="000000"/>
                                    </a:solidFill>
                                    <a:latin typeface="Cambria Math"/>
                                    <a:ea typeface="ＭＳ Ｐゴシック" charset="0"/>
                                  </a:rPr>
                                </m:ctrlPr>
                              </m:dPr>
                              <m:e>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𝒊</m:t>
                                    </m:r>
                                  </m:sub>
                                </m:sSub>
                                <m:sSub>
                                  <m:sSubPr>
                                    <m:ctrlPr>
                                      <a:rPr lang="en-US" sz="1100" b="1" i="1">
                                        <a:solidFill>
                                          <a:srgbClr val="000000"/>
                                        </a:solidFill>
                                        <a:latin typeface="Cambria Math"/>
                                        <a:ea typeface="ＭＳ Ｐゴシック" charset="0"/>
                                      </a:rPr>
                                    </m:ctrlPr>
                                  </m:sSubPr>
                                  <m:e>
                                    <m:r>
                                      <a:rPr lang="en-US" sz="1100" b="1" i="1">
                                        <a:solidFill>
                                          <a:srgbClr val="000000"/>
                                        </a:solidFill>
                                        <a:latin typeface="Cambria Math"/>
                                        <a:ea typeface="ＭＳ Ｐゴシック" charset="0"/>
                                      </a:rPr>
                                      <m:t>𝒑</m:t>
                                    </m:r>
                                  </m:e>
                                  <m:sub>
                                    <m:r>
                                      <a:rPr lang="en-US" sz="1100" b="1" i="1">
                                        <a:solidFill>
                                          <a:srgbClr val="000000"/>
                                        </a:solidFill>
                                        <a:latin typeface="Cambria Math"/>
                                        <a:ea typeface="ＭＳ Ｐゴシック" charset="0"/>
                                      </a:rPr>
                                      <m:t>𝒋</m:t>
                                    </m:r>
                                  </m:sub>
                                </m:sSub>
                              </m:e>
                            </m:d>
                          </m:e>
                          <m:sup>
                            <m:r>
                              <a:rPr lang="en-US" sz="1100" b="1" i="1">
                                <a:solidFill>
                                  <a:srgbClr val="000000"/>
                                </a:solidFill>
                                <a:latin typeface="Cambria Math"/>
                                <a:ea typeface="ＭＳ Ｐゴシック" charset="0"/>
                              </a:rPr>
                              <m:t>𝟐</m:t>
                            </m:r>
                          </m:sup>
                        </m:sSup>
                        <m:r>
                          <a:rPr lang="en-US" sz="1100" b="1" i="1" smtClean="0">
                            <a:solidFill>
                              <a:srgbClr val="FF0000"/>
                            </a:solidFill>
                            <a:latin typeface="Cambria Math"/>
                            <a:ea typeface="ＭＳ Ｐゴシック" charset="0"/>
                          </a:rPr>
                          <m:t>≈</m:t>
                        </m:r>
                        <m:r>
                          <a:rPr lang="en-US" sz="1100" b="1" i="1">
                            <a:solidFill>
                              <a:srgbClr val="000000"/>
                            </a:solidFill>
                            <a:latin typeface="Cambria Math"/>
                            <a:ea typeface="ＭＳ Ｐゴシック" charset="0"/>
                          </a:rPr>
                          <m:t>𝟎</m:t>
                        </m:r>
                      </m:oMath>
                    </m:oMathPara>
                  </a14:m>
                  <a:endParaRPr lang="en-US" sz="1100" b="1" dirty="0">
                    <a:solidFill>
                      <a:srgbClr val="000000"/>
                    </a:solidFill>
                    <a:latin typeface="Arial" charset="0"/>
                    <a:ea typeface="ＭＳ Ｐゴシック" charset="0"/>
                    <a:cs typeface="ＭＳ Ｐゴシック" charset="0"/>
                  </a:endParaRPr>
                </a:p>
              </p:txBody>
            </p:sp>
          </mc:Choice>
          <mc:Fallback xmlns="">
            <p:sp>
              <p:nvSpPr>
                <p:cNvPr id="65" name="圆角矩形 48"/>
                <p:cNvSpPr>
                  <a:spLocks noRot="1" noChangeAspect="1" noMove="1" noResize="1" noEditPoints="1" noAdjustHandles="1" noChangeArrowheads="1" noChangeShapeType="1" noTextEdit="1"/>
                </p:cNvSpPr>
                <p:nvPr/>
              </p:nvSpPr>
              <p:spPr>
                <a:xfrm>
                  <a:off x="2838737" y="2902003"/>
                  <a:ext cx="2021362" cy="217366"/>
                </a:xfrm>
                <a:prstGeom prst="roundRect">
                  <a:avLst/>
                </a:prstGeom>
                <a:blipFill rotWithShape="1">
                  <a:blip r:embed="rId14"/>
                  <a:stretch>
                    <a:fillRect/>
                  </a:stretch>
                </a:blipFill>
                <a:ln>
                  <a:solidFill>
                    <a:schemeClr val="accent6">
                      <a:lumMod val="40000"/>
                      <a:lumOff val="60000"/>
                    </a:schemeClr>
                  </a:solidFill>
                </a:ln>
              </p:spPr>
              <p:txBody>
                <a:bodyPr/>
                <a:lstStyle/>
                <a:p>
                  <a:r>
                    <a:rPr lang="en-US">
                      <a:noFill/>
                    </a:rPr>
                    <a:t> </a:t>
                  </a:r>
                </a:p>
              </p:txBody>
            </p:sp>
          </mc:Fallback>
        </mc:AlternateContent>
      </p:grpSp>
      <p:cxnSp>
        <p:nvCxnSpPr>
          <p:cNvPr id="97" name="Straight Connector 96"/>
          <p:cNvCxnSpPr/>
          <p:nvPr/>
        </p:nvCxnSpPr>
        <p:spPr>
          <a:xfrm>
            <a:off x="594732" y="579438"/>
            <a:ext cx="6125737" cy="0"/>
          </a:xfrm>
          <a:prstGeom prst="line">
            <a:avLst/>
          </a:prstGeom>
          <a:ln w="19050">
            <a:solidFill>
              <a:srgbClr val="B7B0C1"/>
            </a:solidFill>
          </a:ln>
          <a:effectLst/>
        </p:spPr>
        <p:style>
          <a:lnRef idx="2">
            <a:schemeClr val="accent1"/>
          </a:lnRef>
          <a:fillRef idx="0">
            <a:schemeClr val="accent1"/>
          </a:fillRef>
          <a:effectRef idx="1">
            <a:schemeClr val="accent1"/>
          </a:effectRef>
          <a:fontRef idx="minor">
            <a:schemeClr val="tx1"/>
          </a:fontRef>
        </p:style>
      </p:cxnSp>
      <p:sp>
        <p:nvSpPr>
          <p:cNvPr id="98" name="Title 16"/>
          <p:cNvSpPr>
            <a:spLocks noGrp="1"/>
          </p:cNvSpPr>
          <p:nvPr>
            <p:ph type="title"/>
          </p:nvPr>
        </p:nvSpPr>
        <p:spPr>
          <a:xfrm>
            <a:off x="152400" y="0"/>
            <a:ext cx="6721475" cy="579438"/>
          </a:xfrm>
        </p:spPr>
        <p:txBody>
          <a:bodyPr/>
          <a:lstStyle/>
          <a:p>
            <a:r>
              <a:rPr lang="en-US" sz="2400" dirty="0" smtClean="0"/>
              <a:t>Primitive Fitting + Global Relations</a:t>
            </a:r>
            <a:endParaRPr lang="en-US" sz="2400" dirty="0"/>
          </a:p>
        </p:txBody>
      </p:sp>
    </p:spTree>
    <p:extLst>
      <p:ext uri="{BB962C8B-B14F-4D97-AF65-F5344CB8AC3E}">
        <p14:creationId xmlns:p14="http://schemas.microsoft.com/office/powerpoint/2010/main" val="21693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1000"/>
                            </p:stCondLst>
                            <p:childTnLst>
                              <p:par>
                                <p:cTn id="31" presetID="1" presetClass="exit" presetSubtype="0" fill="hold" nodeType="after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par>
                          <p:cTn id="33" fill="hold">
                            <p:stCondLst>
                              <p:cond delay="1000"/>
                            </p:stCondLst>
                            <p:childTnLst>
                              <p:par>
                                <p:cTn id="34" presetID="1" presetClass="entr" presetSubtype="0" fill="hold" nodeType="afterEffect">
                                  <p:stCondLst>
                                    <p:cond delay="0"/>
                                  </p:stCondLst>
                                  <p:childTnLst>
                                    <p:set>
                                      <p:cBhvr>
                                        <p:cTn id="35"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0" grpId="1"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圆角矩形 47"/>
              <p:cNvSpPr/>
              <p:nvPr/>
            </p:nvSpPr>
            <p:spPr>
              <a:xfrm>
                <a:off x="2495120" y="1381108"/>
                <a:ext cx="2663616"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a:t>
                </a:r>
                <a14:m>
                  <m:oMath xmlns:m="http://schemas.openxmlformats.org/officeDocument/2006/math">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𝒌</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𝒍</m:t>
                        </m:r>
                      </m:sub>
                    </m:sSub>
                  </m:oMath>
                </a14:m>
                <a:endParaRPr lang="en-US" sz="1600" b="1" dirty="0">
                  <a:solidFill>
                    <a:srgbClr val="000000"/>
                  </a:solidFill>
                  <a:ea typeface="ＭＳ Ｐゴシック" pitchFamily="-112" charset="-128"/>
                </a:endParaRPr>
              </a:p>
            </p:txBody>
          </p:sp>
        </mc:Choice>
        <mc:Fallback xmlns="">
          <p:sp>
            <p:nvSpPr>
              <p:cNvPr id="15" name="圆角矩形 47"/>
              <p:cNvSpPr>
                <a:spLocks noRot="1" noChangeAspect="1" noMove="1" noResize="1" noEditPoints="1" noAdjustHandles="1" noChangeArrowheads="1" noChangeShapeType="1" noTextEdit="1"/>
              </p:cNvSpPr>
              <p:nvPr/>
            </p:nvSpPr>
            <p:spPr>
              <a:xfrm>
                <a:off x="2495120" y="1381108"/>
                <a:ext cx="2663616" cy="336105"/>
              </a:xfrm>
              <a:prstGeom prst="roundRect">
                <a:avLst/>
              </a:prstGeom>
              <a:blipFill rotWithShape="1">
                <a:blip r:embed="rId3"/>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圆角矩形 48"/>
              <p:cNvSpPr/>
              <p:nvPr/>
            </p:nvSpPr>
            <p:spPr>
              <a:xfrm>
                <a:off x="2495117" y="1028026"/>
                <a:ext cx="2663617"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endParaRPr lang="en-US" sz="1600" b="1" dirty="0">
                  <a:solidFill>
                    <a:srgbClr val="000000"/>
                  </a:solidFill>
                  <a:ea typeface="ＭＳ Ｐゴシック" pitchFamily="-112" charset="-128"/>
                </a:endParaRPr>
              </a:p>
            </p:txBody>
          </p:sp>
        </mc:Choice>
        <mc:Fallback xmlns="">
          <p:sp>
            <p:nvSpPr>
              <p:cNvPr id="19" name="圆角矩形 48"/>
              <p:cNvSpPr>
                <a:spLocks noRot="1" noChangeAspect="1" noMove="1" noResize="1" noEditPoints="1" noAdjustHandles="1" noChangeArrowheads="1" noChangeShapeType="1" noTextEdit="1"/>
              </p:cNvSpPr>
              <p:nvPr/>
            </p:nvSpPr>
            <p:spPr>
              <a:xfrm>
                <a:off x="2495117" y="1028026"/>
                <a:ext cx="2663617" cy="336105"/>
              </a:xfrm>
              <a:prstGeom prst="roundRect">
                <a:avLst/>
              </a:prstGeom>
              <a:blipFill rotWithShape="1">
                <a:blip r:embed="rId4"/>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圆角矩形 48"/>
              <p:cNvSpPr/>
              <p:nvPr/>
            </p:nvSpPr>
            <p:spPr>
              <a:xfrm>
                <a:off x="2495119" y="674945"/>
                <a:ext cx="2663615"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smtClean="0">
                    <a:solidFill>
                      <a:srgbClr val="000000"/>
                    </a:solidFill>
                    <a:ea typeface="ＭＳ Ｐゴシック" pitchFamily="-112" charset="-128"/>
                  </a:rPr>
                  <a:t>	</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a:solidFill>
                              <a:srgbClr val="000000"/>
                            </a:solidFill>
                            <a:latin typeface="Cambria Math"/>
                            <a:ea typeface="ＭＳ Ｐゴシック" pitchFamily="-112" charset="-128"/>
                          </a:rPr>
                          <m:t>𝒊</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a:solidFill>
                              <a:srgbClr val="000000"/>
                            </a:solidFill>
                            <a:latin typeface="Cambria Math"/>
                            <a:ea typeface="ＭＳ Ｐゴシック" pitchFamily="-112" charset="-128"/>
                          </a:rPr>
                          <m:t>𝒋</m:t>
                        </m:r>
                      </m:sub>
                    </m:sSub>
                  </m:oMath>
                </a14:m>
                <a:endParaRPr lang="en-US" sz="1600" b="1" i="1" dirty="0">
                  <a:solidFill>
                    <a:srgbClr val="000000"/>
                  </a:solidFill>
                  <a:latin typeface="Cambria Math"/>
                  <a:ea typeface="ＭＳ Ｐゴシック" pitchFamily="-112" charset="-128"/>
                </a:endParaRPr>
              </a:p>
            </p:txBody>
          </p:sp>
        </mc:Choice>
        <mc:Fallback xmlns="">
          <p:sp>
            <p:nvSpPr>
              <p:cNvPr id="16" name="圆角矩形 48"/>
              <p:cNvSpPr>
                <a:spLocks noRot="1" noChangeAspect="1" noMove="1" noResize="1" noEditPoints="1" noAdjustHandles="1" noChangeArrowheads="1" noChangeShapeType="1" noTextEdit="1"/>
              </p:cNvSpPr>
              <p:nvPr/>
            </p:nvSpPr>
            <p:spPr>
              <a:xfrm>
                <a:off x="2495119" y="674945"/>
                <a:ext cx="2663615" cy="336105"/>
              </a:xfrm>
              <a:prstGeom prst="roundRect">
                <a:avLst/>
              </a:prstGeom>
              <a:blipFill rotWithShape="1">
                <a:blip r:embed="rId5"/>
                <a:stretch>
                  <a:fillRect/>
                </a:stretch>
              </a:blipFill>
              <a:ln>
                <a:solidFill>
                  <a:schemeClr val="accent6">
                    <a:lumMod val="40000"/>
                    <a:lumOff val="60000"/>
                  </a:schemeClr>
                </a:solidFill>
              </a:ln>
            </p:spPr>
            <p:txBody>
              <a:bodyPr/>
              <a:lstStyle/>
              <a:p>
                <a:r>
                  <a:rPr lang="en-US">
                    <a:noFill/>
                  </a:rPr>
                  <a:t> </a:t>
                </a:r>
              </a:p>
            </p:txBody>
          </p:sp>
        </mc:Fallback>
      </mc:AlternateContent>
      <p:sp>
        <p:nvSpPr>
          <p:cNvPr id="17" name="六边形 40"/>
          <p:cNvSpPr>
            <a:spLocks noChangeAspect="1"/>
          </p:cNvSpPr>
          <p:nvPr/>
        </p:nvSpPr>
        <p:spPr>
          <a:xfrm>
            <a:off x="2160826" y="646627"/>
            <a:ext cx="1225754" cy="1093268"/>
          </a:xfrm>
          <a:prstGeom prst="hexagon">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scene3d>
            <a:camera prst="orthographicFront">
              <a:rot lat="0" lon="0" rev="0"/>
            </a:camera>
            <a:lightRig rig="threePt" dir="t">
              <a:rot lat="0" lon="0" rev="1200000"/>
            </a:lightRig>
          </a:scene3d>
          <a:sp3d>
            <a:bevelT w="63500" h="25400" prst="coolSlant"/>
          </a:sp3d>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en-US" sz="1400" b="1" dirty="0" smtClean="0">
                <a:solidFill>
                  <a:srgbClr val="000000"/>
                </a:solidFill>
              </a:rPr>
              <a:t>Orientation</a:t>
            </a:r>
          </a:p>
          <a:p>
            <a:pPr algn="ctr"/>
            <a:r>
              <a:rPr lang="en-US" sz="1400" b="1" dirty="0" smtClean="0">
                <a:solidFill>
                  <a:srgbClr val="000000"/>
                </a:solidFill>
              </a:rPr>
              <a:t>Relations</a:t>
            </a:r>
            <a:endParaRPr lang="en-US" sz="1400" b="1" dirty="0">
              <a:solidFill>
                <a:srgbClr val="000000"/>
              </a:solidFill>
            </a:endParaRPr>
          </a:p>
        </p:txBody>
      </p:sp>
      <mc:AlternateContent xmlns:mc="http://schemas.openxmlformats.org/markup-compatibility/2006" xmlns:a14="http://schemas.microsoft.com/office/drawing/2010/main">
        <mc:Choice Requires="a14">
          <p:sp>
            <p:nvSpPr>
              <p:cNvPr id="30" name="圆角矩形 48"/>
              <p:cNvSpPr/>
              <p:nvPr/>
            </p:nvSpPr>
            <p:spPr>
              <a:xfrm>
                <a:off x="2497702" y="2331910"/>
                <a:ext cx="2661034"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Coplanar(</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a:solidFill>
                      <a:srgbClr val="000000"/>
                    </a:solidFill>
                    <a:ea typeface="ＭＳ Ｐゴシック" pitchFamily="-112" charset="-128"/>
                  </a:rPr>
                  <a:t>)</a:t>
                </a:r>
              </a:p>
            </p:txBody>
          </p:sp>
        </mc:Choice>
        <mc:Fallback xmlns="">
          <p:sp>
            <p:nvSpPr>
              <p:cNvPr id="30" name="圆角矩形 48"/>
              <p:cNvSpPr>
                <a:spLocks noRot="1" noChangeAspect="1" noMove="1" noResize="1" noEditPoints="1" noAdjustHandles="1" noChangeArrowheads="1" noChangeShapeType="1" noTextEdit="1"/>
              </p:cNvSpPr>
              <p:nvPr/>
            </p:nvSpPr>
            <p:spPr>
              <a:xfrm>
                <a:off x="2497702" y="2331910"/>
                <a:ext cx="2661034" cy="336105"/>
              </a:xfrm>
              <a:prstGeom prst="roundRect">
                <a:avLst/>
              </a:prstGeom>
              <a:blipFill rotWithShape="1">
                <a:blip r:embed="rId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圆角矩形 48"/>
              <p:cNvSpPr/>
              <p:nvPr/>
            </p:nvSpPr>
            <p:spPr>
              <a:xfrm>
                <a:off x="2490636" y="1967381"/>
                <a:ext cx="2668100"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Coaxial(</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a:solidFill>
                      <a:srgbClr val="000000"/>
                    </a:solidFill>
                    <a:ea typeface="ＭＳ Ｐゴシック" pitchFamily="-112" charset="-128"/>
                  </a:rPr>
                  <a:t>)</a:t>
                </a:r>
              </a:p>
            </p:txBody>
          </p:sp>
        </mc:Choice>
        <mc:Fallback xmlns="">
          <p:sp>
            <p:nvSpPr>
              <p:cNvPr id="32" name="圆角矩形 48"/>
              <p:cNvSpPr>
                <a:spLocks noRot="1" noChangeAspect="1" noMove="1" noResize="1" noEditPoints="1" noAdjustHandles="1" noChangeArrowheads="1" noChangeShapeType="1" noTextEdit="1"/>
              </p:cNvSpPr>
              <p:nvPr/>
            </p:nvSpPr>
            <p:spPr>
              <a:xfrm>
                <a:off x="2490636" y="1967381"/>
                <a:ext cx="2668100" cy="336105"/>
              </a:xfrm>
              <a:prstGeom prst="roundRect">
                <a:avLst/>
              </a:prstGeom>
              <a:blipFill rotWithShape="1">
                <a:blip r:embed="rId7"/>
                <a:stretch>
                  <a:fillRect/>
                </a:stretch>
              </a:blipFill>
              <a:ln>
                <a:solidFill>
                  <a:schemeClr val="accent6">
                    <a:lumMod val="40000"/>
                    <a:lumOff val="60000"/>
                  </a:schemeClr>
                </a:solidFill>
              </a:ln>
            </p:spPr>
            <p:txBody>
              <a:bodyPr/>
              <a:lstStyle/>
              <a:p>
                <a:r>
                  <a:rPr lang="en-US">
                    <a:noFill/>
                  </a:rPr>
                  <a:t> </a:t>
                </a:r>
              </a:p>
            </p:txBody>
          </p:sp>
        </mc:Fallback>
      </mc:AlternateContent>
      <p:sp>
        <p:nvSpPr>
          <p:cNvPr id="33" name="六边形 40"/>
          <p:cNvSpPr>
            <a:spLocks noChangeAspect="1"/>
          </p:cNvSpPr>
          <p:nvPr/>
        </p:nvSpPr>
        <p:spPr>
          <a:xfrm>
            <a:off x="2156085" y="1782459"/>
            <a:ext cx="1226697" cy="1093268"/>
          </a:xfrm>
          <a:prstGeom prst="hexagon">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scene3d>
            <a:camera prst="orthographicFront">
              <a:rot lat="0" lon="0" rev="0"/>
            </a:camera>
            <a:lightRig rig="threePt" dir="t">
              <a:rot lat="0" lon="0" rev="1200000"/>
            </a:lightRig>
          </a:scene3d>
          <a:sp3d>
            <a:bevelT w="63500" h="25400" prst="coolSlant"/>
          </a:sp3d>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en-US" sz="1400" b="1" dirty="0">
                <a:solidFill>
                  <a:srgbClr val="000000"/>
                </a:solidFill>
              </a:rPr>
              <a:t>Placement</a:t>
            </a:r>
          </a:p>
          <a:p>
            <a:pPr algn="ctr"/>
            <a:r>
              <a:rPr lang="en-US" sz="1400" b="1" dirty="0">
                <a:solidFill>
                  <a:srgbClr val="000000"/>
                </a:solidFill>
              </a:rPr>
              <a:t>Relations</a:t>
            </a:r>
          </a:p>
        </p:txBody>
      </p:sp>
      <mc:AlternateContent xmlns:mc="http://schemas.openxmlformats.org/markup-compatibility/2006" xmlns:a14="http://schemas.microsoft.com/office/drawing/2010/main">
        <mc:Choice Requires="a14">
          <p:sp>
            <p:nvSpPr>
              <p:cNvPr id="36" name="圆角矩形 47"/>
              <p:cNvSpPr/>
              <p:nvPr/>
            </p:nvSpPr>
            <p:spPr>
              <a:xfrm>
                <a:off x="2489850" y="3652771"/>
                <a:ext cx="2668884"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a:t>
                </a:r>
                <a14:m>
                  <m:oMath xmlns:m="http://schemas.openxmlformats.org/officeDocument/2006/math">
                    <m:d>
                      <m:dPr>
                        <m:begChr m:val="|"/>
                        <m:endChr m:val="|"/>
                        <m:ctrlPr>
                          <a:rPr lang="en-US" sz="1600" b="1" i="1">
                            <a:solidFill>
                              <a:srgbClr val="000000"/>
                            </a:solidFill>
                            <a:latin typeface="Cambria Math"/>
                            <a:ea typeface="ＭＳ Ｐゴシック" pitchFamily="-112" charset="-128"/>
                          </a:rPr>
                        </m:ctrlPr>
                      </m:dPr>
                      <m:e>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e>
                    </m:d>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𝒌</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𝒍</m:t>
                        </m:r>
                      </m:sub>
                    </m:sSub>
                    <m:r>
                      <a:rPr lang="en-US" sz="1600" b="1">
                        <a:solidFill>
                          <a:srgbClr val="000000"/>
                        </a:solidFill>
                        <a:latin typeface="Cambria Math"/>
                        <a:ea typeface="ＭＳ Ｐゴシック" pitchFamily="-112" charset="-128"/>
                      </a:rPr>
                      <m:t>|</m:t>
                    </m:r>
                  </m:oMath>
                </a14:m>
                <a:endParaRPr lang="en-US" sz="1600" b="1" dirty="0">
                  <a:solidFill>
                    <a:srgbClr val="000000"/>
                  </a:solidFill>
                  <a:ea typeface="ＭＳ Ｐゴシック" pitchFamily="-112" charset="-128"/>
                </a:endParaRPr>
              </a:p>
            </p:txBody>
          </p:sp>
        </mc:Choice>
        <mc:Fallback xmlns="">
          <p:sp>
            <p:nvSpPr>
              <p:cNvPr id="36" name="圆角矩形 47"/>
              <p:cNvSpPr>
                <a:spLocks noRot="1" noChangeAspect="1" noMove="1" noResize="1" noEditPoints="1" noAdjustHandles="1" noChangeArrowheads="1" noChangeShapeType="1" noTextEdit="1"/>
              </p:cNvSpPr>
              <p:nvPr/>
            </p:nvSpPr>
            <p:spPr>
              <a:xfrm>
                <a:off x="2489850" y="3652771"/>
                <a:ext cx="2668884" cy="336105"/>
              </a:xfrm>
              <a:prstGeom prst="roundRect">
                <a:avLst/>
              </a:prstGeom>
              <a:blipFill rotWithShape="1">
                <a:blip r:embed="rId8"/>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圆角矩形 48"/>
              <p:cNvSpPr/>
              <p:nvPr/>
            </p:nvSpPr>
            <p:spPr>
              <a:xfrm>
                <a:off x="2489850" y="3299689"/>
                <a:ext cx="2668886"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Eq. angle(</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smtClean="0">
                    <a:solidFill>
                      <a:srgbClr val="000000"/>
                    </a:solidFill>
                    <a:ea typeface="ＭＳ Ｐゴシック" pitchFamily="-112" charset="-128"/>
                  </a:rPr>
                  <a:t>)</a:t>
                </a:r>
                <a:endParaRPr lang="en-US" sz="1600" b="1" dirty="0">
                  <a:solidFill>
                    <a:srgbClr val="000000"/>
                  </a:solidFill>
                  <a:ea typeface="ＭＳ Ｐゴシック" pitchFamily="-112" charset="-128"/>
                </a:endParaRPr>
              </a:p>
            </p:txBody>
          </p:sp>
        </mc:Choice>
        <mc:Fallback xmlns="">
          <p:sp>
            <p:nvSpPr>
              <p:cNvPr id="35" name="圆角矩形 48"/>
              <p:cNvSpPr>
                <a:spLocks noRot="1" noChangeAspect="1" noMove="1" noResize="1" noEditPoints="1" noAdjustHandles="1" noChangeArrowheads="1" noChangeShapeType="1" noTextEdit="1"/>
              </p:cNvSpPr>
              <p:nvPr/>
            </p:nvSpPr>
            <p:spPr>
              <a:xfrm>
                <a:off x="2489850" y="3299689"/>
                <a:ext cx="2668886" cy="336105"/>
              </a:xfrm>
              <a:prstGeom prst="roundRect">
                <a:avLst/>
              </a:prstGeom>
              <a:blipFill rotWithShape="1">
                <a:blip r:embed="rId9"/>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圆角矩形 48"/>
              <p:cNvSpPr/>
              <p:nvPr/>
            </p:nvSpPr>
            <p:spPr>
              <a:xfrm>
                <a:off x="2489850" y="2946608"/>
                <a:ext cx="2668884"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Eq. radii(</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a:solidFill>
                      <a:srgbClr val="000000"/>
                    </a:solidFill>
                    <a:ea typeface="ＭＳ Ｐゴシック" pitchFamily="-112" charset="-128"/>
                  </a:rPr>
                  <a:t>)</a:t>
                </a:r>
              </a:p>
            </p:txBody>
          </p:sp>
        </mc:Choice>
        <mc:Fallback xmlns="">
          <p:sp>
            <p:nvSpPr>
              <p:cNvPr id="37" name="圆角矩形 48"/>
              <p:cNvSpPr>
                <a:spLocks noRot="1" noChangeAspect="1" noMove="1" noResize="1" noEditPoints="1" noAdjustHandles="1" noChangeArrowheads="1" noChangeShapeType="1" noTextEdit="1"/>
              </p:cNvSpPr>
              <p:nvPr/>
            </p:nvSpPr>
            <p:spPr>
              <a:xfrm>
                <a:off x="2489850" y="2946608"/>
                <a:ext cx="2668884" cy="336105"/>
              </a:xfrm>
              <a:prstGeom prst="roundRect">
                <a:avLst/>
              </a:prstGeom>
              <a:blipFill rotWithShape="1">
                <a:blip r:embed="rId10"/>
                <a:stretch>
                  <a:fillRect/>
                </a:stretch>
              </a:blipFill>
              <a:ln>
                <a:solidFill>
                  <a:schemeClr val="accent6">
                    <a:lumMod val="40000"/>
                    <a:lumOff val="60000"/>
                  </a:schemeClr>
                </a:solidFill>
              </a:ln>
            </p:spPr>
            <p:txBody>
              <a:bodyPr/>
              <a:lstStyle/>
              <a:p>
                <a:r>
                  <a:rPr lang="en-US">
                    <a:noFill/>
                  </a:rPr>
                  <a:t> </a:t>
                </a:r>
              </a:p>
            </p:txBody>
          </p:sp>
        </mc:Fallback>
      </mc:AlternateContent>
      <p:sp>
        <p:nvSpPr>
          <p:cNvPr id="38" name="六边形 40"/>
          <p:cNvSpPr>
            <a:spLocks noChangeAspect="1"/>
          </p:cNvSpPr>
          <p:nvPr/>
        </p:nvSpPr>
        <p:spPr>
          <a:xfrm>
            <a:off x="2154849" y="2918290"/>
            <a:ext cx="1228348" cy="1093268"/>
          </a:xfrm>
          <a:prstGeom prst="hexagon">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scene3d>
            <a:camera prst="orthographicFront">
              <a:rot lat="0" lon="0" rev="0"/>
            </a:camera>
            <a:lightRig rig="threePt" dir="t">
              <a:rot lat="0" lon="0" rev="1200000"/>
            </a:lightRig>
          </a:scene3d>
          <a:sp3d>
            <a:bevelT w="63500" h="25400" prst="coolSlant"/>
          </a:sp3d>
        </p:spPr>
        <p:style>
          <a:lnRef idx="0">
            <a:schemeClr val="accent5"/>
          </a:lnRef>
          <a:fillRef idx="3">
            <a:schemeClr val="accent5"/>
          </a:fillRef>
          <a:effectRef idx="3">
            <a:schemeClr val="accent5"/>
          </a:effectRef>
          <a:fontRef idx="minor">
            <a:schemeClr val="lt1"/>
          </a:fontRef>
        </p:style>
        <p:txBody>
          <a:bodyPr wrap="none" lIns="0" tIns="0" rIns="0" bIns="0" rtlCol="0" anchor="ctr"/>
          <a:lstStyle/>
          <a:p>
            <a:pPr algn="ctr"/>
            <a:r>
              <a:rPr lang="en-US" sz="1400" b="1" dirty="0">
                <a:solidFill>
                  <a:srgbClr val="000000"/>
                </a:solidFill>
              </a:rPr>
              <a:t>Equality</a:t>
            </a:r>
          </a:p>
          <a:p>
            <a:pPr algn="ctr"/>
            <a:r>
              <a:rPr lang="en-US" sz="1400" b="1" dirty="0">
                <a:solidFill>
                  <a:srgbClr val="000000"/>
                </a:solidFill>
              </a:rPr>
              <a:t>Relations</a:t>
            </a:r>
          </a:p>
        </p:txBody>
      </p:sp>
      <p:grpSp>
        <p:nvGrpSpPr>
          <p:cNvPr id="6" name="Group 5"/>
          <p:cNvGrpSpPr/>
          <p:nvPr/>
        </p:nvGrpSpPr>
        <p:grpSpPr>
          <a:xfrm>
            <a:off x="1107030" y="1142614"/>
            <a:ext cx="4721727" cy="2216295"/>
            <a:chOff x="5919478" y="486670"/>
            <a:chExt cx="4721727" cy="2216295"/>
          </a:xfrm>
        </p:grpSpPr>
        <mc:AlternateContent xmlns:mc="http://schemas.openxmlformats.org/markup-compatibility/2006" xmlns:a14="http://schemas.microsoft.com/office/drawing/2010/main">
          <mc:Choice Requires="a14">
            <p:sp>
              <p:nvSpPr>
                <p:cNvPr id="60" name="圆角矩形 47"/>
                <p:cNvSpPr/>
                <p:nvPr/>
              </p:nvSpPr>
              <p:spPr>
                <a:xfrm>
                  <a:off x="7910376" y="1993865"/>
                  <a:ext cx="2663616"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a:t>
                  </a:r>
                  <a14:m>
                    <m:oMath xmlns:m="http://schemas.openxmlformats.org/officeDocument/2006/math">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𝒌</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𝒍</m:t>
                          </m:r>
                        </m:sub>
                      </m:sSub>
                    </m:oMath>
                  </a14:m>
                  <a:endParaRPr lang="en-US" sz="1600" b="1" dirty="0">
                    <a:solidFill>
                      <a:srgbClr val="000000"/>
                    </a:solidFill>
                    <a:ea typeface="ＭＳ Ｐゴシック" pitchFamily="-112" charset="-128"/>
                  </a:endParaRPr>
                </a:p>
              </p:txBody>
            </p:sp>
          </mc:Choice>
          <mc:Fallback xmlns="">
            <p:sp>
              <p:nvSpPr>
                <p:cNvPr id="60" name="圆角矩形 47"/>
                <p:cNvSpPr>
                  <a:spLocks noRot="1" noChangeAspect="1" noMove="1" noResize="1" noEditPoints="1" noAdjustHandles="1" noChangeArrowheads="1" noChangeShapeType="1" noTextEdit="1"/>
                </p:cNvSpPr>
                <p:nvPr/>
              </p:nvSpPr>
              <p:spPr>
                <a:xfrm>
                  <a:off x="7910376" y="1993865"/>
                  <a:ext cx="2663616" cy="336105"/>
                </a:xfrm>
                <a:prstGeom prst="roundRect">
                  <a:avLst/>
                </a:prstGeom>
                <a:blipFill rotWithShape="1">
                  <a:blip r:embed="rId11"/>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圆角矩形 48"/>
                <p:cNvSpPr/>
                <p:nvPr/>
              </p:nvSpPr>
              <p:spPr>
                <a:xfrm>
                  <a:off x="7315200" y="486670"/>
                  <a:ext cx="2661032"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smtClean="0">
                      <a:solidFill>
                        <a:srgbClr val="000000"/>
                      </a:solidFill>
                      <a:ea typeface="ＭＳ Ｐゴシック" pitchFamily="-112" charset="-128"/>
                    </a:rPr>
                    <a:t>	</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a:solidFill>
                                <a:srgbClr val="000000"/>
                              </a:solidFill>
                              <a:latin typeface="Cambria Math"/>
                              <a:ea typeface="ＭＳ Ｐゴシック" pitchFamily="-112" charset="-128"/>
                            </a:rPr>
                            <m:t>𝒊</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a:solidFill>
                                <a:srgbClr val="000000"/>
                              </a:solidFill>
                              <a:latin typeface="Cambria Math"/>
                              <a:ea typeface="ＭＳ Ｐゴシック" pitchFamily="-112" charset="-128"/>
                            </a:rPr>
                            <m:t>𝒋</m:t>
                          </m:r>
                        </m:sub>
                      </m:sSub>
                    </m:oMath>
                  </a14:m>
                  <a:endParaRPr lang="en-US" sz="1600" b="1" i="1" dirty="0">
                    <a:solidFill>
                      <a:srgbClr val="000000"/>
                    </a:solidFill>
                    <a:latin typeface="Cambria Math"/>
                    <a:ea typeface="ＭＳ Ｐゴシック" pitchFamily="-112" charset="-128"/>
                  </a:endParaRPr>
                </a:p>
              </p:txBody>
            </p:sp>
          </mc:Choice>
          <mc:Fallback xmlns="">
            <p:sp>
              <p:nvSpPr>
                <p:cNvPr id="61" name="圆角矩形 48"/>
                <p:cNvSpPr>
                  <a:spLocks noRot="1" noChangeAspect="1" noMove="1" noResize="1" noEditPoints="1" noAdjustHandles="1" noChangeArrowheads="1" noChangeShapeType="1" noTextEdit="1"/>
                </p:cNvSpPr>
                <p:nvPr/>
              </p:nvSpPr>
              <p:spPr>
                <a:xfrm>
                  <a:off x="7315200" y="486670"/>
                  <a:ext cx="2661032" cy="336105"/>
                </a:xfrm>
                <a:prstGeom prst="roundRect">
                  <a:avLst/>
                </a:prstGeom>
                <a:blipFill rotWithShape="1">
                  <a:blip r:embed="rId12"/>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圆角矩形 48"/>
                <p:cNvSpPr/>
                <p:nvPr/>
              </p:nvSpPr>
              <p:spPr>
                <a:xfrm>
                  <a:off x="7980171" y="1460148"/>
                  <a:ext cx="2661034"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Coplanar(</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a:solidFill>
                        <a:srgbClr val="000000"/>
                      </a:solidFill>
                      <a:ea typeface="ＭＳ Ｐゴシック" pitchFamily="-112" charset="-128"/>
                    </a:rPr>
                    <a:t>)</a:t>
                  </a:r>
                </a:p>
              </p:txBody>
            </p:sp>
          </mc:Choice>
          <mc:Fallback xmlns="">
            <p:sp>
              <p:nvSpPr>
                <p:cNvPr id="64" name="圆角矩形 48"/>
                <p:cNvSpPr>
                  <a:spLocks noRot="1" noChangeAspect="1" noMove="1" noResize="1" noEditPoints="1" noAdjustHandles="1" noChangeArrowheads="1" noChangeShapeType="1" noTextEdit="1"/>
                </p:cNvSpPr>
                <p:nvPr/>
              </p:nvSpPr>
              <p:spPr>
                <a:xfrm>
                  <a:off x="7980171" y="1460148"/>
                  <a:ext cx="2661034" cy="336105"/>
                </a:xfrm>
                <a:prstGeom prst="roundRect">
                  <a:avLst/>
                </a:prstGeom>
                <a:blipFill rotWithShape="1">
                  <a:blip r:embed="rId13"/>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圆角矩形 48"/>
                <p:cNvSpPr/>
                <p:nvPr/>
              </p:nvSpPr>
              <p:spPr>
                <a:xfrm>
                  <a:off x="6257772" y="1817988"/>
                  <a:ext cx="2668886"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Eq. angle(</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smtClean="0">
                      <a:solidFill>
                        <a:srgbClr val="000000"/>
                      </a:solidFill>
                      <a:ea typeface="ＭＳ Ｐゴシック" pitchFamily="-112" charset="-128"/>
                    </a:rPr>
                    <a:t>)</a:t>
                  </a:r>
                  <a:endParaRPr lang="en-US" sz="1600" b="1" dirty="0">
                    <a:solidFill>
                      <a:srgbClr val="000000"/>
                    </a:solidFill>
                    <a:ea typeface="ＭＳ Ｐゴシック" pitchFamily="-112" charset="-128"/>
                  </a:endParaRPr>
                </a:p>
              </p:txBody>
            </p:sp>
          </mc:Choice>
          <mc:Fallback xmlns="">
            <p:sp>
              <p:nvSpPr>
                <p:cNvPr id="68" name="圆角矩形 48"/>
                <p:cNvSpPr>
                  <a:spLocks noRot="1" noChangeAspect="1" noMove="1" noResize="1" noEditPoints="1" noAdjustHandles="1" noChangeArrowheads="1" noChangeShapeType="1" noTextEdit="1"/>
                </p:cNvSpPr>
                <p:nvPr/>
              </p:nvSpPr>
              <p:spPr>
                <a:xfrm>
                  <a:off x="6257772" y="1817988"/>
                  <a:ext cx="2668886" cy="336105"/>
                </a:xfrm>
                <a:prstGeom prst="roundRect">
                  <a:avLst/>
                </a:prstGeom>
                <a:blipFill rotWithShape="1">
                  <a:blip r:embed="rId14"/>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圆角矩形 47"/>
                <p:cNvSpPr/>
                <p:nvPr/>
              </p:nvSpPr>
              <p:spPr>
                <a:xfrm>
                  <a:off x="6741823" y="2366860"/>
                  <a:ext cx="2668884"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a:t>
                  </a:r>
                  <a14:m>
                    <m:oMath xmlns:m="http://schemas.openxmlformats.org/officeDocument/2006/math">
                      <m:d>
                        <m:dPr>
                          <m:begChr m:val="|"/>
                          <m:endChr m:val="|"/>
                          <m:ctrlPr>
                            <a:rPr lang="en-US" sz="1600" b="1" i="1">
                              <a:solidFill>
                                <a:srgbClr val="000000"/>
                              </a:solidFill>
                              <a:latin typeface="Cambria Math"/>
                              <a:ea typeface="ＭＳ Ｐゴシック" pitchFamily="-112" charset="-128"/>
                            </a:rPr>
                          </m:ctrlPr>
                        </m:dPr>
                        <m:e>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e>
                      </m:d>
                      <m:r>
                        <a:rPr lang="en-US" sz="1600" b="1">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𝒌</m:t>
                          </m:r>
                        </m:sub>
                      </m:sSub>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𝒍</m:t>
                          </m:r>
                        </m:sub>
                      </m:sSub>
                      <m:r>
                        <a:rPr lang="en-US" sz="1600" b="1">
                          <a:solidFill>
                            <a:srgbClr val="000000"/>
                          </a:solidFill>
                          <a:latin typeface="Cambria Math"/>
                          <a:ea typeface="ＭＳ Ｐゴシック" pitchFamily="-112" charset="-128"/>
                        </a:rPr>
                        <m:t>|</m:t>
                      </m:r>
                    </m:oMath>
                  </a14:m>
                  <a:endParaRPr lang="en-US" sz="1600" b="1" dirty="0">
                    <a:solidFill>
                      <a:srgbClr val="000000"/>
                    </a:solidFill>
                    <a:ea typeface="ＭＳ Ｐゴシック" pitchFamily="-112" charset="-128"/>
                  </a:endParaRPr>
                </a:p>
              </p:txBody>
            </p:sp>
          </mc:Choice>
          <mc:Fallback xmlns="">
            <p:sp>
              <p:nvSpPr>
                <p:cNvPr id="69" name="圆角矩形 47"/>
                <p:cNvSpPr>
                  <a:spLocks noRot="1" noChangeAspect="1" noMove="1" noResize="1" noEditPoints="1" noAdjustHandles="1" noChangeArrowheads="1" noChangeShapeType="1" noTextEdit="1"/>
                </p:cNvSpPr>
                <p:nvPr/>
              </p:nvSpPr>
              <p:spPr>
                <a:xfrm>
                  <a:off x="6741823" y="2366860"/>
                  <a:ext cx="2668884" cy="336105"/>
                </a:xfrm>
                <a:prstGeom prst="roundRect">
                  <a:avLst/>
                </a:prstGeom>
                <a:blipFill rotWithShape="1">
                  <a:blip r:embed="rId15"/>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圆角矩形 48"/>
                <p:cNvSpPr/>
                <p:nvPr/>
              </p:nvSpPr>
              <p:spPr>
                <a:xfrm>
                  <a:off x="7972321" y="955991"/>
                  <a:ext cx="2668884"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Eq. radii(</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a:solidFill>
                        <a:srgbClr val="000000"/>
                      </a:solidFill>
                      <a:ea typeface="ＭＳ Ｐゴシック" pitchFamily="-112" charset="-128"/>
                    </a:rPr>
                    <a:t>)</a:t>
                  </a:r>
                </a:p>
              </p:txBody>
            </p:sp>
          </mc:Choice>
          <mc:Fallback xmlns="">
            <p:sp>
              <p:nvSpPr>
                <p:cNvPr id="70" name="圆角矩形 48"/>
                <p:cNvSpPr>
                  <a:spLocks noRot="1" noChangeAspect="1" noMove="1" noResize="1" noEditPoints="1" noAdjustHandles="1" noChangeArrowheads="1" noChangeShapeType="1" noTextEdit="1"/>
                </p:cNvSpPr>
                <p:nvPr/>
              </p:nvSpPr>
              <p:spPr>
                <a:xfrm>
                  <a:off x="7972321" y="955991"/>
                  <a:ext cx="2668884" cy="336105"/>
                </a:xfrm>
                <a:prstGeom prst="roundRect">
                  <a:avLst/>
                </a:prstGeom>
                <a:blipFill rotWithShape="1">
                  <a:blip r:embed="rId1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圆角矩形 48"/>
                <p:cNvSpPr/>
                <p:nvPr/>
              </p:nvSpPr>
              <p:spPr>
                <a:xfrm>
                  <a:off x="6050533" y="869065"/>
                  <a:ext cx="2668100"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Coaxial(</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oMath>
                  </a14:m>
                  <a:r>
                    <a:rPr lang="en-US" sz="1600" b="1" dirty="0">
                      <a:solidFill>
                        <a:srgbClr val="000000"/>
                      </a:solidFill>
                      <a:ea typeface="ＭＳ Ｐゴシック" pitchFamily="-112" charset="-128"/>
                    </a:rPr>
                    <a:t>,</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r>
                    <a:rPr lang="en-US" sz="1600" b="1" dirty="0">
                      <a:solidFill>
                        <a:srgbClr val="000000"/>
                      </a:solidFill>
                      <a:ea typeface="ＭＳ Ｐゴシック" pitchFamily="-112" charset="-128"/>
                    </a:rPr>
                    <a:t>)</a:t>
                  </a:r>
                </a:p>
              </p:txBody>
            </p:sp>
          </mc:Choice>
          <mc:Fallback xmlns="">
            <p:sp>
              <p:nvSpPr>
                <p:cNvPr id="65" name="圆角矩形 48"/>
                <p:cNvSpPr>
                  <a:spLocks noRot="1" noChangeAspect="1" noMove="1" noResize="1" noEditPoints="1" noAdjustHandles="1" noChangeArrowheads="1" noChangeShapeType="1" noTextEdit="1"/>
                </p:cNvSpPr>
                <p:nvPr/>
              </p:nvSpPr>
              <p:spPr>
                <a:xfrm>
                  <a:off x="6050533" y="869065"/>
                  <a:ext cx="2668100" cy="336105"/>
                </a:xfrm>
                <a:prstGeom prst="roundRect">
                  <a:avLst/>
                </a:prstGeom>
                <a:blipFill rotWithShape="1">
                  <a:blip r:embed="rId17"/>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圆角矩形 48"/>
                <p:cNvSpPr/>
                <p:nvPr/>
              </p:nvSpPr>
              <p:spPr>
                <a:xfrm>
                  <a:off x="5919478" y="1284911"/>
                  <a:ext cx="2663617" cy="336105"/>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1600" b="1" dirty="0">
                      <a:solidFill>
                        <a:srgbClr val="000000"/>
                      </a:solidFill>
                      <a:ea typeface="ＭＳ Ｐゴシック" pitchFamily="-112" charset="-128"/>
                    </a:rPr>
                    <a:t>	</a:t>
                  </a:r>
                  <a14:m>
                    <m:oMath xmlns:m="http://schemas.openxmlformats.org/officeDocument/2006/math">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𝒊</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a:solidFill>
                                <a:srgbClr val="000000"/>
                              </a:solidFill>
                              <a:latin typeface="Cambria Math"/>
                              <a:ea typeface="ＭＳ Ｐゴシック" pitchFamily="-112" charset="-128"/>
                            </a:rPr>
                            <m:t>𝑿</m:t>
                          </m:r>
                        </m:e>
                        <m:sub>
                          <m:r>
                            <a:rPr lang="en-US" sz="1600" b="1">
                              <a:solidFill>
                                <a:srgbClr val="000000"/>
                              </a:solidFill>
                              <a:latin typeface="Cambria Math"/>
                              <a:ea typeface="ＭＳ Ｐゴシック" pitchFamily="-112" charset="-128"/>
                            </a:rPr>
                            <m:t>𝒋</m:t>
                          </m:r>
                        </m:sub>
                      </m:sSub>
                    </m:oMath>
                  </a14:m>
                  <a:endParaRPr lang="en-US" sz="1600" b="1" dirty="0">
                    <a:solidFill>
                      <a:srgbClr val="000000"/>
                    </a:solidFill>
                    <a:ea typeface="ＭＳ Ｐゴシック" pitchFamily="-112" charset="-128"/>
                  </a:endParaRPr>
                </a:p>
              </p:txBody>
            </p:sp>
          </mc:Choice>
          <mc:Fallback xmlns="">
            <p:sp>
              <p:nvSpPr>
                <p:cNvPr id="59" name="圆角矩形 48"/>
                <p:cNvSpPr>
                  <a:spLocks noRot="1" noChangeAspect="1" noMove="1" noResize="1" noEditPoints="1" noAdjustHandles="1" noChangeArrowheads="1" noChangeShapeType="1" noTextEdit="1"/>
                </p:cNvSpPr>
                <p:nvPr/>
              </p:nvSpPr>
              <p:spPr>
                <a:xfrm>
                  <a:off x="5919478" y="1284911"/>
                  <a:ext cx="2663617" cy="336105"/>
                </a:xfrm>
                <a:prstGeom prst="roundRect">
                  <a:avLst/>
                </a:prstGeom>
                <a:blipFill rotWithShape="1">
                  <a:blip r:embed="rId18"/>
                  <a:stretch>
                    <a:fillRect/>
                  </a:stretch>
                </a:blipFill>
                <a:ln>
                  <a:solidFill>
                    <a:schemeClr val="accent6">
                      <a:lumMod val="40000"/>
                      <a:lumOff val="60000"/>
                    </a:schemeClr>
                  </a:solidFill>
                </a:ln>
              </p:spPr>
              <p:txBody>
                <a:bodyPr/>
                <a:lstStyle/>
                <a:p>
                  <a:r>
                    <a:rPr lang="en-US">
                      <a:noFill/>
                    </a:rPr>
                    <a:t> </a:t>
                  </a:r>
                </a:p>
              </p:txBody>
            </p:sp>
          </mc:Fallback>
        </mc:AlternateContent>
      </p:grpSp>
      <p:sp>
        <p:nvSpPr>
          <p:cNvPr id="2" name="Title 1"/>
          <p:cNvSpPr>
            <a:spLocks noGrp="1"/>
          </p:cNvSpPr>
          <p:nvPr>
            <p:ph type="title"/>
          </p:nvPr>
        </p:nvSpPr>
        <p:spPr/>
        <p:txBody>
          <a:bodyPr/>
          <a:lstStyle/>
          <a:p>
            <a:r>
              <a:rPr lang="en-US" dirty="0" smtClean="0"/>
              <a:t>Types of Relations</a:t>
            </a:r>
            <a:endParaRPr lang="en-US" dirty="0"/>
          </a:p>
        </p:txBody>
      </p:sp>
    </p:spTree>
    <p:extLst>
      <p:ext uri="{BB962C8B-B14F-4D97-AF65-F5344CB8AC3E}">
        <p14:creationId xmlns:p14="http://schemas.microsoft.com/office/powerpoint/2010/main" val="12358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33"/>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38"/>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grpId="1" nodeType="clickEffect">
                                  <p:stCondLst>
                                    <p:cond delay="0"/>
                                  </p:stCondLst>
                                  <p:childTnLst>
                                    <p:animClr clrSpc="rgb" dir="cw">
                                      <p:cBhvr>
                                        <p:cTn id="41" dur="2000" fill="hold"/>
                                        <p:tgtEl>
                                          <p:spTgt spid="15"/>
                                        </p:tgtEl>
                                        <p:attrNameLst>
                                          <p:attrName>fillcolor</p:attrName>
                                        </p:attrNameLst>
                                      </p:cBhvr>
                                      <p:to>
                                        <a:schemeClr val="accent2"/>
                                      </p:to>
                                    </p:animClr>
                                    <p:set>
                                      <p:cBhvr>
                                        <p:cTn id="42" dur="2000" fill="hold"/>
                                        <p:tgtEl>
                                          <p:spTgt spid="15"/>
                                        </p:tgtEl>
                                        <p:attrNameLst>
                                          <p:attrName>fill.type</p:attrName>
                                        </p:attrNameLst>
                                      </p:cBhvr>
                                      <p:to>
                                        <p:strVal val="solid"/>
                                      </p:to>
                                    </p:set>
                                    <p:set>
                                      <p:cBhvr>
                                        <p:cTn id="43" dur="2000" fill="hold"/>
                                        <p:tgtEl>
                                          <p:spTgt spid="15"/>
                                        </p:tgtEl>
                                        <p:attrNameLst>
                                          <p:attrName>fill.on</p:attrName>
                                        </p:attrNameLst>
                                      </p:cBhvr>
                                      <p:to>
                                        <p:strVal val="true"/>
                                      </p:to>
                                    </p:set>
                                  </p:childTnLst>
                                </p:cTn>
                              </p:par>
                              <p:par>
                                <p:cTn id="44" presetID="1" presetClass="emph" presetSubtype="2" fill="hold" grpId="1" nodeType="withEffect">
                                  <p:stCondLst>
                                    <p:cond delay="0"/>
                                  </p:stCondLst>
                                  <p:childTnLst>
                                    <p:animClr clrSpc="rgb" dir="cw">
                                      <p:cBhvr>
                                        <p:cTn id="45" dur="2000" fill="hold"/>
                                        <p:tgtEl>
                                          <p:spTgt spid="36"/>
                                        </p:tgtEl>
                                        <p:attrNameLst>
                                          <p:attrName>fillcolor</p:attrName>
                                        </p:attrNameLst>
                                      </p:cBhvr>
                                      <p:to>
                                        <a:schemeClr val="accent2"/>
                                      </p:to>
                                    </p:animClr>
                                    <p:set>
                                      <p:cBhvr>
                                        <p:cTn id="46" dur="2000" fill="hold"/>
                                        <p:tgtEl>
                                          <p:spTgt spid="36"/>
                                        </p:tgtEl>
                                        <p:attrNameLst>
                                          <p:attrName>fill.type</p:attrName>
                                        </p:attrNameLst>
                                      </p:cBhvr>
                                      <p:to>
                                        <p:strVal val="solid"/>
                                      </p:to>
                                    </p:set>
                                    <p:set>
                                      <p:cBhvr>
                                        <p:cTn id="47"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6" grpId="0" animBg="1"/>
      <p:bldP spid="17" grpId="0" animBg="1"/>
      <p:bldP spid="30" grpId="0" animBg="1"/>
      <p:bldP spid="32" grpId="0" animBg="1"/>
      <p:bldP spid="33" grpId="0" animBg="1"/>
      <p:bldP spid="36" grpId="0" animBg="1"/>
      <p:bldP spid="36" grpId="1" animBg="1"/>
      <p:bldP spid="35"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1255059" y="1229804"/>
            <a:ext cx="2265082" cy="484099"/>
          </a:xfrm>
          <a:prstGeom prst="roundRect">
            <a:avLst/>
          </a:prstGeom>
          <a:solidFill>
            <a:schemeClr val="accent6">
              <a:lumMod val="40000"/>
              <a:lumOff val="60000"/>
              <a:alpha val="70000"/>
            </a:schemeClr>
          </a:solidFill>
          <a:ln w="38100"/>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dirty="0" smtClean="0">
                <a:solidFill>
                  <a:srgbClr val="000000"/>
                </a:solidFill>
              </a:rPr>
              <a:t>Alignment to Global Relations</a:t>
            </a:r>
            <a:endParaRPr lang="en-US" sz="1200" dirty="0">
              <a:solidFill>
                <a:srgbClr val="000000"/>
              </a:solidFill>
            </a:endParaRPr>
          </a:p>
          <a:p>
            <a:pPr algn="ctr"/>
            <a:endParaRPr lang="en-US" sz="1200" dirty="0">
              <a:solidFill>
                <a:srgbClr val="00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24" y="926354"/>
            <a:ext cx="3426507" cy="2569883"/>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752" y="926354"/>
            <a:ext cx="3426507" cy="256988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969" y="926354"/>
            <a:ext cx="3426507" cy="2569883"/>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291" y="926354"/>
            <a:ext cx="3426507" cy="2569883"/>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614" y="926354"/>
            <a:ext cx="3426507" cy="2569883"/>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936" y="926354"/>
            <a:ext cx="3426507" cy="2569883"/>
          </a:xfrm>
          <a:prstGeom prst="rect">
            <a:avLst/>
          </a:prstGeom>
        </p:spPr>
      </p:pic>
      <p:pic>
        <p:nvPicPr>
          <p:cNvPr id="31" name="Picture 30"/>
          <p:cNvPicPr>
            <a:picLocks noChangeAspect="1"/>
          </p:cNvPicPr>
          <p:nvPr/>
        </p:nvPicPr>
        <p:blipFill rotWithShape="1">
          <a:blip r:embed="rId9">
            <a:extLst>
              <a:ext uri="{28A0092B-C50C-407E-A947-70E740481C1C}">
                <a14:useLocalDpi xmlns:a14="http://schemas.microsoft.com/office/drawing/2010/main" val="0"/>
              </a:ext>
            </a:extLst>
          </a:blip>
          <a:srcRect t="3609" b="3871"/>
          <a:stretch/>
        </p:blipFill>
        <p:spPr>
          <a:xfrm>
            <a:off x="4927259" y="926354"/>
            <a:ext cx="3426507" cy="2569883"/>
          </a:xfrm>
          <a:prstGeom prst="rect">
            <a:avLst/>
          </a:prstGeom>
        </p:spPr>
      </p:pic>
      <p:grpSp>
        <p:nvGrpSpPr>
          <p:cNvPr id="45" name="Group 44"/>
          <p:cNvGrpSpPr/>
          <p:nvPr/>
        </p:nvGrpSpPr>
        <p:grpSpPr>
          <a:xfrm>
            <a:off x="3265025" y="1201438"/>
            <a:ext cx="788795" cy="367189"/>
            <a:chOff x="1894115" y="3098904"/>
            <a:chExt cx="854110" cy="367189"/>
          </a:xfrm>
        </p:grpSpPr>
        <p:cxnSp>
          <p:nvCxnSpPr>
            <p:cNvPr id="46" name="Straight Arrow Connector 45"/>
            <p:cNvCxnSpPr/>
            <p:nvPr/>
          </p:nvCxnSpPr>
          <p:spPr>
            <a:xfrm>
              <a:off x="1992037" y="3466093"/>
              <a:ext cx="655704" cy="0"/>
            </a:xfrm>
            <a:prstGeom prst="straightConnector1">
              <a:avLst/>
            </a:prstGeom>
            <a:ln w="76200">
              <a:solidFill>
                <a:schemeClr val="accent6"/>
              </a:solidFill>
              <a:tailEnd type="stealth"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894115" y="3098904"/>
              <a:ext cx="854110" cy="338554"/>
            </a:xfrm>
            <a:prstGeom prst="rect">
              <a:avLst/>
            </a:prstGeom>
            <a:noFill/>
          </p:spPr>
          <p:txBody>
            <a:bodyPr wrap="square" rtlCol="0">
              <a:spAutoFit/>
            </a:bodyPr>
            <a:lstStyle/>
            <a:p>
              <a:r>
                <a:rPr lang="en-US" sz="800" b="1" dirty="0" smtClean="0">
                  <a:solidFill>
                    <a:srgbClr val="000000"/>
                  </a:solidFill>
                </a:rPr>
                <a:t>Placement Alignment</a:t>
              </a:r>
              <a:endParaRPr lang="en-US" sz="800" b="1" dirty="0">
                <a:solidFill>
                  <a:srgbClr val="000000"/>
                </a:solidFill>
              </a:endParaRPr>
            </a:p>
          </p:txBody>
        </p:sp>
      </p:grpSp>
      <p:grpSp>
        <p:nvGrpSpPr>
          <p:cNvPr id="55" name="Group 54"/>
          <p:cNvGrpSpPr/>
          <p:nvPr/>
        </p:nvGrpSpPr>
        <p:grpSpPr>
          <a:xfrm>
            <a:off x="4565641" y="1269693"/>
            <a:ext cx="932614" cy="309428"/>
            <a:chOff x="1834829" y="3156665"/>
            <a:chExt cx="1009836" cy="309428"/>
          </a:xfrm>
        </p:grpSpPr>
        <p:cxnSp>
          <p:nvCxnSpPr>
            <p:cNvPr id="56" name="Straight Arrow Connector 55"/>
            <p:cNvCxnSpPr/>
            <p:nvPr/>
          </p:nvCxnSpPr>
          <p:spPr>
            <a:xfrm>
              <a:off x="1992037" y="3466093"/>
              <a:ext cx="655704" cy="0"/>
            </a:xfrm>
            <a:prstGeom prst="straightConnector1">
              <a:avLst/>
            </a:prstGeom>
            <a:ln w="76200">
              <a:solidFill>
                <a:schemeClr val="accent6"/>
              </a:solidFill>
              <a:tailEnd type="stealth" w="med" len="med"/>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834829" y="3156665"/>
              <a:ext cx="1009836" cy="261610"/>
            </a:xfrm>
            <a:prstGeom prst="rect">
              <a:avLst/>
            </a:prstGeom>
            <a:noFill/>
          </p:spPr>
          <p:txBody>
            <a:bodyPr wrap="square" rtlCol="0">
              <a:spAutoFit/>
            </a:bodyPr>
            <a:lstStyle/>
            <a:p>
              <a:r>
                <a:rPr lang="en-US" sz="1050" b="1" dirty="0">
                  <a:solidFill>
                    <a:srgbClr val="000000"/>
                  </a:solidFill>
                </a:rPr>
                <a:t>r</a:t>
              </a:r>
              <a:r>
                <a:rPr lang="en-US" sz="1050" b="1" dirty="0" smtClean="0">
                  <a:solidFill>
                    <a:srgbClr val="000000"/>
                  </a:solidFill>
                </a:rPr>
                <a:t>e-RANSAC</a:t>
              </a:r>
              <a:endParaRPr lang="en-US" sz="1050" b="1" dirty="0">
                <a:solidFill>
                  <a:srgbClr val="000000"/>
                </a:solidFill>
              </a:endParaRPr>
            </a:p>
          </p:txBody>
        </p:sp>
      </p:grpSp>
      <p:sp>
        <p:nvSpPr>
          <p:cNvPr id="51" name="Flowchart: Decision 50"/>
          <p:cNvSpPr/>
          <p:nvPr/>
        </p:nvSpPr>
        <p:spPr>
          <a:xfrm>
            <a:off x="4842244" y="1247017"/>
            <a:ext cx="608203" cy="621025"/>
          </a:xfrm>
          <a:prstGeom prst="flowChartDecision">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normAutofit/>
          </a:bodyPr>
          <a:lstStyle/>
          <a:p>
            <a:pPr algn="ctr"/>
            <a:r>
              <a:rPr lang="en-US" sz="700" b="1" dirty="0" smtClean="0">
                <a:solidFill>
                  <a:srgbClr val="000000"/>
                </a:solidFill>
              </a:rPr>
              <a:t>Converged</a:t>
            </a:r>
            <a:r>
              <a:rPr lang="en-US" sz="800" b="1" dirty="0" smtClean="0">
                <a:solidFill>
                  <a:srgbClr val="000000"/>
                </a:solidFill>
              </a:rPr>
              <a:t>?</a:t>
            </a:r>
            <a:endParaRPr lang="en-US" sz="800" b="1" dirty="0">
              <a:solidFill>
                <a:srgbClr val="000000"/>
              </a:solidFill>
            </a:endParaRPr>
          </a:p>
        </p:txBody>
      </p:sp>
      <p:cxnSp>
        <p:nvCxnSpPr>
          <p:cNvPr id="62" name="Elbow Connector 61"/>
          <p:cNvCxnSpPr>
            <a:stCxn id="51" idx="0"/>
            <a:endCxn id="41" idx="1"/>
          </p:cNvCxnSpPr>
          <p:nvPr/>
        </p:nvCxnSpPr>
        <p:spPr>
          <a:xfrm rot="16200000" flipH="1" flipV="1">
            <a:off x="3088284" y="-586209"/>
            <a:ext cx="224837" cy="3891287"/>
          </a:xfrm>
          <a:prstGeom prst="bentConnector4">
            <a:avLst>
              <a:gd name="adj1" fmla="val -109329"/>
              <a:gd name="adj2" fmla="val 105875"/>
            </a:avLst>
          </a:prstGeom>
          <a:ln w="3810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sp>
        <p:nvSpPr>
          <p:cNvPr id="5132" name="TextBox 5131"/>
          <p:cNvSpPr txBox="1"/>
          <p:nvPr/>
        </p:nvSpPr>
        <p:spPr>
          <a:xfrm>
            <a:off x="5206654" y="1121057"/>
            <a:ext cx="205184" cy="184666"/>
          </a:xfrm>
          <a:prstGeom prst="rect">
            <a:avLst/>
          </a:prstGeom>
          <a:noFill/>
        </p:spPr>
        <p:txBody>
          <a:bodyPr wrap="none" lIns="0" tIns="0" rIns="0" bIns="0" rtlCol="0">
            <a:spAutoFit/>
          </a:bodyPr>
          <a:lstStyle/>
          <a:p>
            <a:r>
              <a:rPr lang="en-US" sz="1200" b="1" dirty="0" smtClean="0">
                <a:solidFill>
                  <a:srgbClr val="000000"/>
                </a:solidFill>
              </a:rPr>
              <a:t>No</a:t>
            </a:r>
            <a:endParaRPr lang="en-US" sz="1200" b="1" dirty="0">
              <a:solidFill>
                <a:srgbClr val="000000"/>
              </a:solidFill>
            </a:endParaRPr>
          </a:p>
        </p:txBody>
      </p:sp>
      <p:sp>
        <p:nvSpPr>
          <p:cNvPr id="77" name="TextBox 76"/>
          <p:cNvSpPr txBox="1"/>
          <p:nvPr/>
        </p:nvSpPr>
        <p:spPr>
          <a:xfrm>
            <a:off x="5498255" y="1331098"/>
            <a:ext cx="264047" cy="184666"/>
          </a:xfrm>
          <a:prstGeom prst="rect">
            <a:avLst/>
          </a:prstGeom>
          <a:noFill/>
        </p:spPr>
        <p:txBody>
          <a:bodyPr wrap="none" lIns="0" tIns="0" rIns="0" bIns="0" rtlCol="0">
            <a:spAutoFit/>
          </a:bodyPr>
          <a:lstStyle/>
          <a:p>
            <a:r>
              <a:rPr lang="en-US" sz="1200" b="1" dirty="0" smtClean="0">
                <a:solidFill>
                  <a:srgbClr val="000000"/>
                </a:solidFill>
              </a:rPr>
              <a:t>Yes</a:t>
            </a:r>
            <a:endParaRPr lang="en-US" sz="1200" b="1" dirty="0">
              <a:solidFill>
                <a:srgbClr val="000000"/>
              </a:solidFill>
            </a:endParaRPr>
          </a:p>
        </p:txBody>
      </p:sp>
      <p:cxnSp>
        <p:nvCxnSpPr>
          <p:cNvPr id="5134" name="Straight Arrow Connector 5133"/>
          <p:cNvCxnSpPr>
            <a:stCxn id="51" idx="3"/>
          </p:cNvCxnSpPr>
          <p:nvPr/>
        </p:nvCxnSpPr>
        <p:spPr>
          <a:xfrm flipV="1">
            <a:off x="5450447" y="1557529"/>
            <a:ext cx="495742" cy="1"/>
          </a:xfrm>
          <a:prstGeom prst="straightConnector1">
            <a:avLst/>
          </a:prstGeom>
          <a:ln w="50800">
            <a:solidFill>
              <a:schemeClr val="accent6"/>
            </a:solidFill>
            <a:tailEnd type="stealth"/>
          </a:ln>
        </p:spPr>
        <p:style>
          <a:lnRef idx="2">
            <a:schemeClr val="accent1"/>
          </a:lnRef>
          <a:fillRef idx="0">
            <a:schemeClr val="accent1"/>
          </a:fillRef>
          <a:effectRef idx="1">
            <a:schemeClr val="accent1"/>
          </a:effectRef>
          <a:fontRef idx="minor">
            <a:schemeClr val="tx1"/>
          </a:fontRef>
        </p:style>
      </p:cxnSp>
      <p:grpSp>
        <p:nvGrpSpPr>
          <p:cNvPr id="5146" name="Group 5145"/>
          <p:cNvGrpSpPr/>
          <p:nvPr/>
        </p:nvGrpSpPr>
        <p:grpSpPr>
          <a:xfrm>
            <a:off x="3094083" y="828440"/>
            <a:ext cx="1138853" cy="1873721"/>
            <a:chOff x="5882383" y="839387"/>
            <a:chExt cx="1138853" cy="1873721"/>
          </a:xfrm>
        </p:grpSpPr>
        <p:cxnSp>
          <p:nvCxnSpPr>
            <p:cNvPr id="5136" name="Straight Arrow Connector 5135"/>
            <p:cNvCxnSpPr/>
            <p:nvPr/>
          </p:nvCxnSpPr>
          <p:spPr>
            <a:xfrm flipV="1">
              <a:off x="6641113" y="839387"/>
              <a:ext cx="0" cy="335644"/>
            </a:xfrm>
            <a:prstGeom prst="straightConnector1">
              <a:avLst/>
            </a:prstGeom>
            <a:ln w="31750">
              <a:solidFill>
                <a:srgbClr val="B28F8E"/>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6749320" y="2403817"/>
              <a:ext cx="271916" cy="309291"/>
            </a:xfrm>
            <a:prstGeom prst="straightConnector1">
              <a:avLst/>
            </a:prstGeom>
            <a:ln w="31750">
              <a:solidFill>
                <a:srgbClr val="B3C69F"/>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5882383" y="2433832"/>
              <a:ext cx="369313" cy="148334"/>
            </a:xfrm>
            <a:prstGeom prst="straightConnector1">
              <a:avLst/>
            </a:prstGeom>
            <a:ln w="31750">
              <a:solidFill>
                <a:srgbClr val="8BB4BD"/>
              </a:solidFill>
              <a:tailEnd type="stealth" w="med" len="lg"/>
            </a:ln>
          </p:spPr>
          <p:style>
            <a:lnRef idx="2">
              <a:schemeClr val="accent1"/>
            </a:lnRef>
            <a:fillRef idx="0">
              <a:schemeClr val="accent1"/>
            </a:fillRef>
            <a:effectRef idx="1">
              <a:schemeClr val="accent1"/>
            </a:effectRef>
            <a:fontRef idx="minor">
              <a:schemeClr val="tx1"/>
            </a:fontRef>
          </p:style>
        </p:cxnSp>
      </p:grpSp>
      <p:sp>
        <p:nvSpPr>
          <p:cNvPr id="102" name="Rectangle 101"/>
          <p:cNvSpPr/>
          <p:nvPr/>
        </p:nvSpPr>
        <p:spPr>
          <a:xfrm>
            <a:off x="5046275" y="1214885"/>
            <a:ext cx="808344" cy="2076493"/>
          </a:xfrm>
          <a:prstGeom prst="rect">
            <a:avLst/>
          </a:prstGeom>
          <a:solidFill>
            <a:srgbClr val="A7B995">
              <a:alpha val="80000"/>
            </a:srgbClr>
          </a:solidFill>
          <a:ln>
            <a:noFill/>
          </a:ln>
          <a:scene3d>
            <a:camera prst="perspectiveHeroicExtremeRightFacing" fov="2100000">
              <a:rot lat="1200000" lon="195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03" name="Rectangle 102"/>
          <p:cNvSpPr/>
          <p:nvPr/>
        </p:nvSpPr>
        <p:spPr>
          <a:xfrm>
            <a:off x="4986373" y="1697295"/>
            <a:ext cx="1035194" cy="1208629"/>
          </a:xfrm>
          <a:prstGeom prst="rect">
            <a:avLst/>
          </a:prstGeom>
          <a:solidFill>
            <a:srgbClr val="B7B0C1">
              <a:alpha val="80000"/>
            </a:srgbClr>
          </a:solidFill>
          <a:ln>
            <a:noFill/>
          </a:ln>
          <a:scene3d>
            <a:camera prst="perspectiveHeroicExtremeRightFacing" fov="2100000">
              <a:rot lat="1200000" lon="195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nvGrpSpPr>
          <p:cNvPr id="74" name="Group 73"/>
          <p:cNvGrpSpPr/>
          <p:nvPr/>
        </p:nvGrpSpPr>
        <p:grpSpPr>
          <a:xfrm>
            <a:off x="4514164" y="1602475"/>
            <a:ext cx="178604" cy="1099686"/>
            <a:chOff x="5868563" y="1572090"/>
            <a:chExt cx="178604" cy="1099686"/>
          </a:xfrm>
        </p:grpSpPr>
        <p:grpSp>
          <p:nvGrpSpPr>
            <p:cNvPr id="73" name="Group 72"/>
            <p:cNvGrpSpPr/>
            <p:nvPr/>
          </p:nvGrpSpPr>
          <p:grpSpPr>
            <a:xfrm>
              <a:off x="5868563" y="1572090"/>
              <a:ext cx="169936" cy="253215"/>
              <a:chOff x="5854619" y="1567756"/>
              <a:chExt cx="169936" cy="253215"/>
            </a:xfrm>
          </p:grpSpPr>
          <p:cxnSp>
            <p:nvCxnSpPr>
              <p:cNvPr id="5151" name="Straight Connector 5150"/>
              <p:cNvCxnSpPr/>
              <p:nvPr/>
            </p:nvCxnSpPr>
            <p:spPr>
              <a:xfrm flipH="1">
                <a:off x="5854619" y="1568627"/>
                <a:ext cx="16694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a:off x="5857607" y="1820971"/>
                <a:ext cx="16694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5977975" y="1567756"/>
                <a:ext cx="0" cy="244547"/>
              </a:xfrm>
              <a:prstGeom prst="straightConnector1">
                <a:avLst/>
              </a:prstGeom>
              <a:ln w="15875">
                <a:solidFill>
                  <a:srgbClr val="00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854619" y="1604962"/>
                <a:ext cx="94578" cy="184666"/>
              </a:xfrm>
              <a:prstGeom prst="rect">
                <a:avLst/>
              </a:prstGeom>
              <a:noFill/>
            </p:spPr>
            <p:txBody>
              <a:bodyPr wrap="none" lIns="0" tIns="0" rIns="0" bIns="0" rtlCol="0">
                <a:spAutoFit/>
              </a:bodyPr>
              <a:lstStyle/>
              <a:p>
                <a:r>
                  <a:rPr lang="en-US" sz="1200" b="1" dirty="0" smtClean="0">
                    <a:solidFill>
                      <a:srgbClr val="000000"/>
                    </a:solidFill>
                  </a:rPr>
                  <a:t>d</a:t>
                </a:r>
                <a:endParaRPr lang="en-US" sz="1200" b="1" dirty="0">
                  <a:solidFill>
                    <a:srgbClr val="000000"/>
                  </a:solidFill>
                </a:endParaRPr>
              </a:p>
            </p:txBody>
          </p:sp>
        </p:grpSp>
        <p:grpSp>
          <p:nvGrpSpPr>
            <p:cNvPr id="117" name="Group 116"/>
            <p:cNvGrpSpPr/>
            <p:nvPr/>
          </p:nvGrpSpPr>
          <p:grpSpPr>
            <a:xfrm>
              <a:off x="5868563" y="1995326"/>
              <a:ext cx="169936" cy="253215"/>
              <a:chOff x="5854619" y="1567756"/>
              <a:chExt cx="169936" cy="253215"/>
            </a:xfrm>
          </p:grpSpPr>
          <p:cxnSp>
            <p:nvCxnSpPr>
              <p:cNvPr id="118" name="Straight Connector 117"/>
              <p:cNvCxnSpPr/>
              <p:nvPr/>
            </p:nvCxnSpPr>
            <p:spPr>
              <a:xfrm flipH="1">
                <a:off x="5854619" y="1568627"/>
                <a:ext cx="16694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5857607" y="1820971"/>
                <a:ext cx="16694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5977975" y="1567756"/>
                <a:ext cx="0" cy="244547"/>
              </a:xfrm>
              <a:prstGeom prst="straightConnector1">
                <a:avLst/>
              </a:prstGeom>
              <a:ln w="15875">
                <a:solidFill>
                  <a:srgbClr val="00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5854619" y="1604962"/>
                <a:ext cx="94578" cy="184666"/>
              </a:xfrm>
              <a:prstGeom prst="rect">
                <a:avLst/>
              </a:prstGeom>
              <a:noFill/>
            </p:spPr>
            <p:txBody>
              <a:bodyPr wrap="none" lIns="0" tIns="0" rIns="0" bIns="0" rtlCol="0">
                <a:spAutoFit/>
              </a:bodyPr>
              <a:lstStyle/>
              <a:p>
                <a:r>
                  <a:rPr lang="en-US" sz="1200" b="1" dirty="0" smtClean="0">
                    <a:solidFill>
                      <a:srgbClr val="000000"/>
                    </a:solidFill>
                  </a:rPr>
                  <a:t>d</a:t>
                </a:r>
                <a:endParaRPr lang="en-US" sz="1200" b="1" dirty="0">
                  <a:solidFill>
                    <a:srgbClr val="000000"/>
                  </a:solidFill>
                </a:endParaRPr>
              </a:p>
            </p:txBody>
          </p:sp>
        </p:grpSp>
        <p:grpSp>
          <p:nvGrpSpPr>
            <p:cNvPr id="127" name="Group 126"/>
            <p:cNvGrpSpPr/>
            <p:nvPr/>
          </p:nvGrpSpPr>
          <p:grpSpPr>
            <a:xfrm>
              <a:off x="5877231" y="2418561"/>
              <a:ext cx="169936" cy="253215"/>
              <a:chOff x="5854619" y="1567756"/>
              <a:chExt cx="169936" cy="253215"/>
            </a:xfrm>
          </p:grpSpPr>
          <p:cxnSp>
            <p:nvCxnSpPr>
              <p:cNvPr id="128" name="Straight Connector 127"/>
              <p:cNvCxnSpPr/>
              <p:nvPr/>
            </p:nvCxnSpPr>
            <p:spPr>
              <a:xfrm flipH="1">
                <a:off x="5854619" y="1568627"/>
                <a:ext cx="16694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5857607" y="1820971"/>
                <a:ext cx="166948" cy="0"/>
              </a:xfrm>
              <a:prstGeom prst="line">
                <a:avLst/>
              </a:prstGeom>
              <a:ln w="190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5977975" y="1567756"/>
                <a:ext cx="0" cy="244547"/>
              </a:xfrm>
              <a:prstGeom prst="straightConnector1">
                <a:avLst/>
              </a:prstGeom>
              <a:ln w="15875">
                <a:solidFill>
                  <a:srgbClr val="00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5854619" y="1604962"/>
                <a:ext cx="94578" cy="184666"/>
              </a:xfrm>
              <a:prstGeom prst="rect">
                <a:avLst/>
              </a:prstGeom>
              <a:noFill/>
            </p:spPr>
            <p:txBody>
              <a:bodyPr wrap="none" lIns="0" tIns="0" rIns="0" bIns="0" rtlCol="0">
                <a:spAutoFit/>
              </a:bodyPr>
              <a:lstStyle/>
              <a:p>
                <a:r>
                  <a:rPr lang="en-US" sz="1200" b="1" dirty="0" smtClean="0">
                    <a:solidFill>
                      <a:srgbClr val="000000"/>
                    </a:solidFill>
                  </a:rPr>
                  <a:t>d</a:t>
                </a:r>
                <a:endParaRPr lang="en-US" sz="1200" b="1" dirty="0">
                  <a:solidFill>
                    <a:srgbClr val="000000"/>
                  </a:solidFill>
                </a:endParaRPr>
              </a:p>
            </p:txBody>
          </p:sp>
        </p:grpSp>
      </p:grpSp>
      <p:grpSp>
        <p:nvGrpSpPr>
          <p:cNvPr id="48" name="Group 47"/>
          <p:cNvGrpSpPr/>
          <p:nvPr/>
        </p:nvGrpSpPr>
        <p:grpSpPr>
          <a:xfrm>
            <a:off x="3934311" y="1209235"/>
            <a:ext cx="788795" cy="367189"/>
            <a:chOff x="1894115" y="3098904"/>
            <a:chExt cx="854110" cy="367189"/>
          </a:xfrm>
        </p:grpSpPr>
        <p:cxnSp>
          <p:nvCxnSpPr>
            <p:cNvPr id="49" name="Straight Arrow Connector 48"/>
            <p:cNvCxnSpPr/>
            <p:nvPr/>
          </p:nvCxnSpPr>
          <p:spPr>
            <a:xfrm>
              <a:off x="1992037" y="3466093"/>
              <a:ext cx="641740" cy="0"/>
            </a:xfrm>
            <a:prstGeom prst="straightConnector1">
              <a:avLst/>
            </a:prstGeom>
            <a:ln w="76200">
              <a:solidFill>
                <a:schemeClr val="accent6"/>
              </a:solidFill>
              <a:tailEnd type="stealth" w="med" len="med"/>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894115" y="3098904"/>
              <a:ext cx="854110" cy="338554"/>
            </a:xfrm>
            <a:prstGeom prst="rect">
              <a:avLst/>
            </a:prstGeom>
            <a:noFill/>
          </p:spPr>
          <p:txBody>
            <a:bodyPr wrap="square" rtlCol="0">
              <a:spAutoFit/>
            </a:bodyPr>
            <a:lstStyle/>
            <a:p>
              <a:r>
                <a:rPr lang="en-US" sz="800" b="1" dirty="0" smtClean="0">
                  <a:solidFill>
                    <a:srgbClr val="000000"/>
                  </a:solidFill>
                </a:rPr>
                <a:t>Equality Alignment</a:t>
              </a:r>
              <a:endParaRPr lang="en-US" sz="800" b="1" dirty="0">
                <a:solidFill>
                  <a:srgbClr val="000000"/>
                </a:solidFill>
              </a:endParaRPr>
            </a:p>
          </p:txBody>
        </p:sp>
      </p:grpSp>
      <p:grpSp>
        <p:nvGrpSpPr>
          <p:cNvPr id="83" name="Group 82"/>
          <p:cNvGrpSpPr/>
          <p:nvPr/>
        </p:nvGrpSpPr>
        <p:grpSpPr>
          <a:xfrm>
            <a:off x="4857924" y="2178993"/>
            <a:ext cx="617898" cy="338554"/>
            <a:chOff x="4949210" y="2495113"/>
            <a:chExt cx="723324" cy="338554"/>
          </a:xfrm>
        </p:grpSpPr>
        <p:sp>
          <p:nvSpPr>
            <p:cNvPr id="79" name="TextBox 78"/>
            <p:cNvSpPr txBox="1"/>
            <p:nvPr/>
          </p:nvSpPr>
          <p:spPr>
            <a:xfrm>
              <a:off x="4949210" y="2495113"/>
              <a:ext cx="440980" cy="338554"/>
            </a:xfrm>
            <a:prstGeom prst="rect">
              <a:avLst/>
            </a:prstGeom>
            <a:noFill/>
          </p:spPr>
          <p:txBody>
            <a:bodyPr wrap="none" lIns="0" tIns="0" rIns="0" bIns="0" rtlCol="0">
              <a:spAutoFit/>
            </a:bodyPr>
            <a:lstStyle/>
            <a:p>
              <a:r>
                <a:rPr lang="en-US" sz="1100" b="1" dirty="0" smtClean="0">
                  <a:solidFill>
                    <a:srgbClr val="000000"/>
                  </a:solidFill>
                </a:rPr>
                <a:t>New</a:t>
              </a:r>
            </a:p>
            <a:p>
              <a:r>
                <a:rPr lang="en-US" sz="1100" b="1" dirty="0" smtClean="0">
                  <a:solidFill>
                    <a:srgbClr val="000000"/>
                  </a:solidFill>
                </a:rPr>
                <a:t>Plane</a:t>
              </a:r>
              <a:endParaRPr lang="en-US" sz="1100" b="1" dirty="0">
                <a:solidFill>
                  <a:srgbClr val="000000"/>
                </a:solidFill>
              </a:endParaRPr>
            </a:p>
          </p:txBody>
        </p:sp>
        <p:cxnSp>
          <p:nvCxnSpPr>
            <p:cNvPr id="81" name="Straight Arrow Connector 80"/>
            <p:cNvCxnSpPr/>
            <p:nvPr/>
          </p:nvCxnSpPr>
          <p:spPr>
            <a:xfrm>
              <a:off x="5286846" y="2664390"/>
              <a:ext cx="385688" cy="68443"/>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1889089" y="1237870"/>
            <a:ext cx="788795" cy="296427"/>
            <a:chOff x="1894115" y="3169666"/>
            <a:chExt cx="854110" cy="296427"/>
          </a:xfrm>
        </p:grpSpPr>
        <p:cxnSp>
          <p:nvCxnSpPr>
            <p:cNvPr id="35" name="Straight Arrow Connector 34"/>
            <p:cNvCxnSpPr/>
            <p:nvPr/>
          </p:nvCxnSpPr>
          <p:spPr>
            <a:xfrm>
              <a:off x="1992037" y="3466093"/>
              <a:ext cx="655704" cy="0"/>
            </a:xfrm>
            <a:prstGeom prst="straightConnector1">
              <a:avLst/>
            </a:prstGeom>
            <a:ln w="76200">
              <a:solidFill>
                <a:schemeClr val="accent6"/>
              </a:solidFill>
              <a:tailEnd type="stealth" w="med" len="med"/>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94115" y="3169666"/>
              <a:ext cx="854110" cy="261610"/>
            </a:xfrm>
            <a:prstGeom prst="rect">
              <a:avLst/>
            </a:prstGeom>
            <a:noFill/>
          </p:spPr>
          <p:txBody>
            <a:bodyPr wrap="square" rtlCol="0">
              <a:spAutoFit/>
            </a:bodyPr>
            <a:lstStyle/>
            <a:p>
              <a:r>
                <a:rPr lang="en-US" sz="1100" b="1" dirty="0" smtClean="0">
                  <a:solidFill>
                    <a:srgbClr val="000000"/>
                  </a:solidFill>
                </a:rPr>
                <a:t>RANSAC</a:t>
              </a:r>
              <a:endParaRPr lang="en-US" sz="1100" b="1" dirty="0">
                <a:solidFill>
                  <a:srgbClr val="000000"/>
                </a:solidFill>
              </a:endParaRPr>
            </a:p>
          </p:txBody>
        </p:sp>
      </p:grpSp>
      <p:grpSp>
        <p:nvGrpSpPr>
          <p:cNvPr id="42" name="Group 41"/>
          <p:cNvGrpSpPr/>
          <p:nvPr/>
        </p:nvGrpSpPr>
        <p:grpSpPr>
          <a:xfrm>
            <a:off x="2544892" y="1201438"/>
            <a:ext cx="788795" cy="367189"/>
            <a:chOff x="1894115" y="3098904"/>
            <a:chExt cx="854110" cy="367189"/>
          </a:xfrm>
        </p:grpSpPr>
        <p:cxnSp>
          <p:nvCxnSpPr>
            <p:cNvPr id="43" name="Straight Arrow Connector 42"/>
            <p:cNvCxnSpPr/>
            <p:nvPr/>
          </p:nvCxnSpPr>
          <p:spPr>
            <a:xfrm>
              <a:off x="1992037" y="3466093"/>
              <a:ext cx="655704" cy="0"/>
            </a:xfrm>
            <a:prstGeom prst="straightConnector1">
              <a:avLst/>
            </a:prstGeom>
            <a:ln w="76200">
              <a:solidFill>
                <a:schemeClr val="accent6"/>
              </a:solidFill>
              <a:tailEnd type="stealth"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894115" y="3098904"/>
              <a:ext cx="854110" cy="338554"/>
            </a:xfrm>
            <a:prstGeom prst="rect">
              <a:avLst/>
            </a:prstGeom>
            <a:noFill/>
          </p:spPr>
          <p:txBody>
            <a:bodyPr wrap="square" rtlCol="0">
              <a:spAutoFit/>
            </a:bodyPr>
            <a:lstStyle/>
            <a:p>
              <a:r>
                <a:rPr lang="en-US" sz="800" b="1" dirty="0" smtClean="0">
                  <a:solidFill>
                    <a:srgbClr val="000000"/>
                  </a:solidFill>
                </a:rPr>
                <a:t>Orientation Alignment</a:t>
              </a:r>
              <a:endParaRPr lang="en-US" sz="800" b="1" dirty="0">
                <a:solidFill>
                  <a:srgbClr val="000000"/>
                </a:solidFill>
              </a:endParaRPr>
            </a:p>
          </p:txBody>
        </p:sp>
      </p:grpSp>
      <p:sp>
        <p:nvSpPr>
          <p:cNvPr id="2" name="TextBox 1"/>
          <p:cNvSpPr txBox="1"/>
          <p:nvPr/>
        </p:nvSpPr>
        <p:spPr>
          <a:xfrm>
            <a:off x="2544892" y="3496237"/>
            <a:ext cx="1307921" cy="153888"/>
          </a:xfrm>
          <a:prstGeom prst="rect">
            <a:avLst/>
          </a:prstGeom>
          <a:noFill/>
        </p:spPr>
        <p:txBody>
          <a:bodyPr wrap="square" lIns="0" tIns="0" rIns="0" bIns="0" rtlCol="0">
            <a:spAutoFit/>
          </a:bodyPr>
          <a:lstStyle/>
          <a:p>
            <a:pPr algn="ctr"/>
            <a:r>
              <a:rPr lang="en-US" sz="1000" b="1" dirty="0" smtClean="0">
                <a:solidFill>
                  <a:srgbClr val="000000"/>
                </a:solidFill>
              </a:rPr>
              <a:t>Colored by Primitive</a:t>
            </a:r>
            <a:endParaRPr lang="en-US" sz="1000" b="1" dirty="0">
              <a:solidFill>
                <a:srgbClr val="000000"/>
              </a:solidFill>
            </a:endParaRPr>
          </a:p>
        </p:txBody>
      </p:sp>
      <p:sp>
        <p:nvSpPr>
          <p:cNvPr id="58" name="TextBox 57"/>
          <p:cNvSpPr txBox="1"/>
          <p:nvPr/>
        </p:nvSpPr>
        <p:spPr>
          <a:xfrm>
            <a:off x="3093372" y="3496237"/>
            <a:ext cx="1436424" cy="153888"/>
          </a:xfrm>
          <a:prstGeom prst="rect">
            <a:avLst/>
          </a:prstGeom>
          <a:noFill/>
        </p:spPr>
        <p:txBody>
          <a:bodyPr wrap="square" lIns="0" tIns="0" rIns="0" bIns="0" rtlCol="0">
            <a:spAutoFit/>
          </a:bodyPr>
          <a:lstStyle/>
          <a:p>
            <a:pPr algn="ctr"/>
            <a:r>
              <a:rPr lang="en-US" sz="1000" b="1" dirty="0" smtClean="0">
                <a:solidFill>
                  <a:srgbClr val="000000"/>
                </a:solidFill>
              </a:rPr>
              <a:t>Colored by Orientation</a:t>
            </a:r>
            <a:endParaRPr lang="en-US" sz="1000" b="1" dirty="0">
              <a:solidFill>
                <a:srgbClr val="000000"/>
              </a:solidFill>
            </a:endParaRPr>
          </a:p>
        </p:txBody>
      </p:sp>
      <p:sp>
        <p:nvSpPr>
          <p:cNvPr id="59" name="TextBox 58"/>
          <p:cNvSpPr txBox="1"/>
          <p:nvPr/>
        </p:nvSpPr>
        <p:spPr>
          <a:xfrm>
            <a:off x="3804620" y="3496237"/>
            <a:ext cx="1436424" cy="153888"/>
          </a:xfrm>
          <a:prstGeom prst="rect">
            <a:avLst/>
          </a:prstGeom>
          <a:noFill/>
        </p:spPr>
        <p:txBody>
          <a:bodyPr wrap="square" lIns="0" tIns="0" rIns="0" bIns="0" rtlCol="0">
            <a:spAutoFit/>
          </a:bodyPr>
          <a:lstStyle/>
          <a:p>
            <a:pPr algn="ctr"/>
            <a:r>
              <a:rPr lang="en-US" sz="1000" b="1" dirty="0" smtClean="0">
                <a:solidFill>
                  <a:srgbClr val="000000"/>
                </a:solidFill>
              </a:rPr>
              <a:t>Colored by Coplanar</a:t>
            </a:r>
            <a:endParaRPr lang="en-US" sz="1000" b="1" dirty="0">
              <a:solidFill>
                <a:srgbClr val="000000"/>
              </a:solidFill>
            </a:endParaRPr>
          </a:p>
        </p:txBody>
      </p:sp>
      <p:sp>
        <p:nvSpPr>
          <p:cNvPr id="60" name="TextBox 59"/>
          <p:cNvSpPr txBox="1"/>
          <p:nvPr/>
        </p:nvSpPr>
        <p:spPr>
          <a:xfrm>
            <a:off x="4533655" y="3496237"/>
            <a:ext cx="1436424" cy="153888"/>
          </a:xfrm>
          <a:prstGeom prst="rect">
            <a:avLst/>
          </a:prstGeom>
          <a:noFill/>
        </p:spPr>
        <p:txBody>
          <a:bodyPr wrap="square" lIns="0" tIns="0" rIns="0" bIns="0" rtlCol="0">
            <a:spAutoFit/>
          </a:bodyPr>
          <a:lstStyle/>
          <a:p>
            <a:pPr algn="ctr"/>
            <a:r>
              <a:rPr lang="en-US" sz="1000" b="1" dirty="0" smtClean="0">
                <a:solidFill>
                  <a:srgbClr val="000000"/>
                </a:solidFill>
              </a:rPr>
              <a:t>Colored by Coplanar</a:t>
            </a:r>
            <a:endParaRPr lang="en-US" sz="1000" b="1" dirty="0">
              <a:solidFill>
                <a:srgbClr val="000000"/>
              </a:solidFill>
            </a:endParaRPr>
          </a:p>
        </p:txBody>
      </p:sp>
      <p:sp>
        <p:nvSpPr>
          <p:cNvPr id="3" name="Title 2"/>
          <p:cNvSpPr>
            <a:spLocks noGrp="1"/>
          </p:cNvSpPr>
          <p:nvPr>
            <p:ph type="title"/>
          </p:nvPr>
        </p:nvSpPr>
        <p:spPr/>
        <p:txBody>
          <a:bodyPr/>
          <a:lstStyle/>
          <a:p>
            <a:r>
              <a:rPr lang="en-US" dirty="0" err="1" smtClean="0"/>
              <a:t>GlobFit</a:t>
            </a:r>
            <a:r>
              <a:rPr lang="en-US" dirty="0" smtClean="0"/>
              <a:t> Pipeline</a:t>
            </a:r>
            <a:endParaRPr lang="en-US" dirty="0"/>
          </a:p>
        </p:txBody>
      </p:sp>
    </p:spTree>
    <p:extLst>
      <p:ext uri="{BB962C8B-B14F-4D97-AF65-F5344CB8AC3E}">
        <p14:creationId xmlns:p14="http://schemas.microsoft.com/office/powerpoint/2010/main" val="23188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500" fill="hold"/>
                                        <p:tgtEl>
                                          <p:spTgt spid="18"/>
                                        </p:tgtEl>
                                      </p:cBhvr>
                                      <p:by x="50000" y="50000"/>
                                    </p:animScale>
                                  </p:childTnLst>
                                </p:cTn>
                              </p:par>
                              <p:par>
                                <p:cTn id="20" presetID="35" presetClass="path" presetSubtype="0" accel="50000" decel="50000" fill="hold" nodeType="withEffect">
                                  <p:stCondLst>
                                    <p:cond delay="0"/>
                                  </p:stCondLst>
                                  <p:childTnLst>
                                    <p:animMotion origin="layout" path="M -2.08333E-6 -2.83951E-6 L -0.12153 -2.83951E-6 " pathEditMode="relative" rAng="0" ptsTypes="AA">
                                      <p:cBhvr>
                                        <p:cTn id="21" dur="500" fill="hold"/>
                                        <p:tgtEl>
                                          <p:spTgt spid="18"/>
                                        </p:tgtEl>
                                        <p:attrNameLst>
                                          <p:attrName>ppt_x</p:attrName>
                                          <p:attrName>ppt_y</p:attrName>
                                        </p:attrNameLst>
                                      </p:cBhvr>
                                      <p:rCtr x="-6076" y="0"/>
                                    </p:animMotion>
                                  </p:childTnLst>
                                </p:cTn>
                              </p:par>
                              <p:par>
                                <p:cTn id="22" presetID="6" presetClass="emph" presetSubtype="0" fill="hold" nodeType="withEffect">
                                  <p:stCondLst>
                                    <p:cond delay="0"/>
                                  </p:stCondLst>
                                  <p:childTnLst>
                                    <p:animScale>
                                      <p:cBhvr>
                                        <p:cTn id="23" dur="500" fill="hold"/>
                                        <p:tgtEl>
                                          <p:spTgt spid="38"/>
                                        </p:tgtEl>
                                      </p:cBhvr>
                                      <p:by x="50000" y="50000"/>
                                    </p:animScale>
                                  </p:childTnLst>
                                </p:cTn>
                              </p:par>
                              <p:par>
                                <p:cTn id="24" presetID="35" presetClass="path" presetSubtype="0" accel="50000" decel="50000" fill="hold" nodeType="withEffect">
                                  <p:stCondLst>
                                    <p:cond delay="0"/>
                                  </p:stCondLst>
                                  <p:childTnLst>
                                    <p:animMotion origin="layout" path="M 4.02778E-6 4.44444E-6 L -0.20552 0.02083 " pathEditMode="relative" rAng="0" ptsTypes="AA">
                                      <p:cBhvr>
                                        <p:cTn id="25" dur="500" fill="hold"/>
                                        <p:tgtEl>
                                          <p:spTgt spid="38"/>
                                        </p:tgtEl>
                                        <p:attrNameLst>
                                          <p:attrName>ppt_x</p:attrName>
                                          <p:attrName>ppt_y</p:attrName>
                                        </p:attrNameLst>
                                      </p:cBhvr>
                                      <p:rCtr x="-10286" y="1042"/>
                                    </p:animMotion>
                                  </p:childTnLst>
                                </p:cTn>
                              </p:par>
                              <p:par>
                                <p:cTn id="26" presetID="35" presetClass="path" presetSubtype="0" accel="50000" decel="50000" fill="hold" nodeType="withEffect">
                                  <p:stCondLst>
                                    <p:cond delay="0"/>
                                  </p:stCondLst>
                                  <p:childTnLst>
                                    <p:animMotion origin="layout" path="M 3.88889E-6 1.51889E-6 L -0.16125 1.51889E-6 " pathEditMode="relative" rAng="0" ptsTypes="AA">
                                      <p:cBhvr>
                                        <p:cTn id="27" dur="500" fill="hold"/>
                                        <p:tgtEl>
                                          <p:spTgt spid="26"/>
                                        </p:tgtEl>
                                        <p:attrNameLst>
                                          <p:attrName>ppt_x</p:attrName>
                                          <p:attrName>ppt_y</p:attrName>
                                        </p:attrNameLst>
                                      </p:cBhvr>
                                      <p:rCtr x="-8073" y="0"/>
                                    </p:animMotion>
                                  </p:childTnLst>
                                </p:cTn>
                              </p:par>
                              <p:par>
                                <p:cTn id="28" presetID="35" presetClass="path" presetSubtype="0" accel="50000" decel="50000" fill="hold" grpId="1" nodeType="withEffect">
                                  <p:stCondLst>
                                    <p:cond delay="0"/>
                                  </p:stCondLst>
                                  <p:childTnLst>
                                    <p:animMotion origin="layout" path="M -2.98611E-6 -7.86734E-7 L -0.1658 -7.86734E-7 " pathEditMode="relative" rAng="0" ptsTypes="AA">
                                      <p:cBhvr>
                                        <p:cTn id="29" dur="500" fill="hold"/>
                                        <p:tgtEl>
                                          <p:spTgt spid="2"/>
                                        </p:tgtEl>
                                        <p:attrNameLst>
                                          <p:attrName>ppt_x</p:attrName>
                                          <p:attrName>ppt_y</p:attrName>
                                        </p:attrNameLst>
                                      </p:cBhvr>
                                      <p:rCtr x="-8290" y="0"/>
                                    </p:animMotion>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5146"/>
                                        </p:tgtEl>
                                        <p:attrNameLst>
                                          <p:attrName>style.visibility</p:attrName>
                                        </p:attrNameLst>
                                      </p:cBhvr>
                                      <p:to>
                                        <p:strVal val="visible"/>
                                      </p:to>
                                    </p:set>
                                  </p:childTnLst>
                                </p:cTn>
                              </p:par>
                            </p:childTnLst>
                          </p:cTn>
                        </p:par>
                        <p:par>
                          <p:cTn id="41" fill="hold">
                            <p:stCondLst>
                              <p:cond delay="500"/>
                            </p:stCondLst>
                            <p:childTnLst>
                              <p:par>
                                <p:cTn id="42" presetID="32" presetClass="emph" presetSubtype="0" fill="hold" nodeType="afterEffect">
                                  <p:stCondLst>
                                    <p:cond delay="0"/>
                                  </p:stCondLst>
                                  <p:childTnLst>
                                    <p:animRot by="120000">
                                      <p:cBhvr>
                                        <p:cTn id="43" dur="100" fill="hold">
                                          <p:stCondLst>
                                            <p:cond delay="0"/>
                                          </p:stCondLst>
                                        </p:cTn>
                                        <p:tgtEl>
                                          <p:spTgt spid="5146"/>
                                        </p:tgtEl>
                                        <p:attrNameLst>
                                          <p:attrName>r</p:attrName>
                                        </p:attrNameLst>
                                      </p:cBhvr>
                                    </p:animRot>
                                    <p:animRot by="-240000">
                                      <p:cBhvr>
                                        <p:cTn id="44" dur="200" fill="hold">
                                          <p:stCondLst>
                                            <p:cond delay="200"/>
                                          </p:stCondLst>
                                        </p:cTn>
                                        <p:tgtEl>
                                          <p:spTgt spid="5146"/>
                                        </p:tgtEl>
                                        <p:attrNameLst>
                                          <p:attrName>r</p:attrName>
                                        </p:attrNameLst>
                                      </p:cBhvr>
                                    </p:animRot>
                                    <p:animRot by="240000">
                                      <p:cBhvr>
                                        <p:cTn id="45" dur="200" fill="hold">
                                          <p:stCondLst>
                                            <p:cond delay="400"/>
                                          </p:stCondLst>
                                        </p:cTn>
                                        <p:tgtEl>
                                          <p:spTgt spid="5146"/>
                                        </p:tgtEl>
                                        <p:attrNameLst>
                                          <p:attrName>r</p:attrName>
                                        </p:attrNameLst>
                                      </p:cBhvr>
                                    </p:animRot>
                                    <p:animRot by="-240000">
                                      <p:cBhvr>
                                        <p:cTn id="46" dur="200" fill="hold">
                                          <p:stCondLst>
                                            <p:cond delay="600"/>
                                          </p:stCondLst>
                                        </p:cTn>
                                        <p:tgtEl>
                                          <p:spTgt spid="5146"/>
                                        </p:tgtEl>
                                        <p:attrNameLst>
                                          <p:attrName>r</p:attrName>
                                        </p:attrNameLst>
                                      </p:cBhvr>
                                    </p:animRot>
                                    <p:animRot by="120000">
                                      <p:cBhvr>
                                        <p:cTn id="47" dur="200" fill="hold">
                                          <p:stCondLst>
                                            <p:cond delay="800"/>
                                          </p:stCondLst>
                                        </p:cTn>
                                        <p:tgtEl>
                                          <p:spTgt spid="5146"/>
                                        </p:tgtEl>
                                        <p:attrNameLst>
                                          <p:attrName>r</p:attrName>
                                        </p:attrNameLst>
                                      </p:cBhvr>
                                    </p:animRot>
                                  </p:childTnLst>
                                  <p:subTnLst>
                                    <p:set>
                                      <p:cBhvr override="childStyle">
                                        <p:cTn dur="1" fill="hold" display="0" masterRel="nextClick" afterEffect="1"/>
                                        <p:tgtEl>
                                          <p:spTgt spid="5146"/>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500" fill="hold"/>
                                        <p:tgtEl>
                                          <p:spTgt spid="26"/>
                                        </p:tgtEl>
                                      </p:cBhvr>
                                      <p:by x="50000" y="50000"/>
                                    </p:animScale>
                                  </p:childTnLst>
                                </p:cTn>
                              </p:par>
                              <p:par>
                                <p:cTn id="52" presetID="35" presetClass="path" presetSubtype="0" accel="50000" decel="50000" fill="hold" nodeType="withEffect">
                                  <p:stCondLst>
                                    <p:cond delay="0"/>
                                  </p:stCondLst>
                                  <p:childTnLst>
                                    <p:animMotion origin="layout" path="M -0.16125 -2.83951E-6 L -0.26888 -2.83951E-6 " pathEditMode="relative" rAng="0" ptsTypes="AA">
                                      <p:cBhvr>
                                        <p:cTn id="53" dur="500" fill="hold"/>
                                        <p:tgtEl>
                                          <p:spTgt spid="26"/>
                                        </p:tgtEl>
                                        <p:attrNameLst>
                                          <p:attrName>ppt_x</p:attrName>
                                          <p:attrName>ppt_y</p:attrName>
                                        </p:attrNameLst>
                                      </p:cBhvr>
                                      <p:rCtr x="-5382" y="0"/>
                                    </p:animMotion>
                                  </p:childTnLst>
                                </p:cTn>
                              </p:par>
                              <p:par>
                                <p:cTn id="54" presetID="1" presetClass="exit" presetSubtype="0" fill="hold" grpId="2" nodeType="withEffect">
                                  <p:stCondLst>
                                    <p:cond delay="0"/>
                                  </p:stCondLst>
                                  <p:childTnLst>
                                    <p:set>
                                      <p:cBhvr>
                                        <p:cTn id="55" dur="1" fill="hold">
                                          <p:stCondLst>
                                            <p:cond delay="0"/>
                                          </p:stCondLst>
                                        </p:cTn>
                                        <p:tgtEl>
                                          <p:spTgt spid="2"/>
                                        </p:tgtEl>
                                        <p:attrNameLst>
                                          <p:attrName>style.visibility</p:attrName>
                                        </p:attrNameLst>
                                      </p:cBhvr>
                                      <p:to>
                                        <p:strVal val="hidden"/>
                                      </p:to>
                                    </p:set>
                                  </p:childTnLst>
                                </p:cTn>
                              </p:par>
                              <p:par>
                                <p:cTn id="56" presetID="6" presetClass="emph" presetSubtype="0" fill="hold" nodeType="withEffect">
                                  <p:stCondLst>
                                    <p:cond delay="0"/>
                                  </p:stCondLst>
                                  <p:childTnLst>
                                    <p:animScale>
                                      <p:cBhvr>
                                        <p:cTn id="57" dur="500" fill="hold"/>
                                        <p:tgtEl>
                                          <p:spTgt spid="42"/>
                                        </p:tgtEl>
                                      </p:cBhvr>
                                      <p:by x="50000" y="50000"/>
                                    </p:animScale>
                                  </p:childTnLst>
                                </p:cTn>
                              </p:par>
                              <p:par>
                                <p:cTn id="58" presetID="35" presetClass="path" presetSubtype="0" accel="50000" decel="50000" fill="hold" nodeType="withEffect">
                                  <p:stCondLst>
                                    <p:cond delay="0"/>
                                  </p:stCondLst>
                                  <p:childTnLst>
                                    <p:animMotion origin="layout" path="M -2.70833E-6 -1.15696E-8 L -0.18598 0.02083 " pathEditMode="relative" rAng="0" ptsTypes="AA">
                                      <p:cBhvr>
                                        <p:cTn id="59" dur="500" fill="hold"/>
                                        <p:tgtEl>
                                          <p:spTgt spid="42"/>
                                        </p:tgtEl>
                                        <p:attrNameLst>
                                          <p:attrName>ppt_x</p:attrName>
                                          <p:attrName>ppt_y</p:attrName>
                                        </p:attrNameLst>
                                      </p:cBhvr>
                                      <p:rCtr x="-9310" y="1041"/>
                                    </p:animMotion>
                                  </p:childTnLst>
                                </p:cTn>
                              </p:par>
                              <p:par>
                                <p:cTn id="60" presetID="35" presetClass="path" presetSubtype="0" accel="50000" decel="50000" fill="hold" nodeType="withEffect">
                                  <p:stCondLst>
                                    <p:cond delay="0"/>
                                  </p:stCondLst>
                                  <p:childTnLst>
                                    <p:animMotion origin="layout" path="M -4.79167E-6 1.51889E-6 L -0.15494 1.51889E-6 " pathEditMode="relative" rAng="0" ptsTypes="AA">
                                      <p:cBhvr>
                                        <p:cTn id="61" dur="500" fill="hold"/>
                                        <p:tgtEl>
                                          <p:spTgt spid="27"/>
                                        </p:tgtEl>
                                        <p:attrNameLst>
                                          <p:attrName>ppt_x</p:attrName>
                                          <p:attrName>ppt_y</p:attrName>
                                        </p:attrNameLst>
                                      </p:cBhvr>
                                      <p:rCtr x="-7747" y="0"/>
                                    </p:animMotion>
                                  </p:childTnLst>
                                </p:cTn>
                              </p:par>
                              <p:par>
                                <p:cTn id="62" presetID="35" presetClass="path" presetSubtype="0" accel="50000" decel="50000" fill="hold" grpId="1" nodeType="withEffect">
                                  <p:stCondLst>
                                    <p:cond delay="0"/>
                                  </p:stCondLst>
                                  <p:childTnLst>
                                    <p:animMotion origin="layout" path="M -1.875E-6 2.71605E-6 L -0.1569 2.71605E-6 " pathEditMode="relative" rAng="0" ptsTypes="AA">
                                      <p:cBhvr>
                                        <p:cTn id="63" dur="500" fill="hold"/>
                                        <p:tgtEl>
                                          <p:spTgt spid="58"/>
                                        </p:tgtEl>
                                        <p:attrNameLst>
                                          <p:attrName>ppt_x</p:attrName>
                                          <p:attrName>ppt_y</p:attrName>
                                        </p:attrNameLst>
                                      </p:cBhvr>
                                      <p:rCtr x="-7856" y="0"/>
                                    </p:animMotion>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par>
                          <p:cTn id="72" fill="hold">
                            <p:stCondLst>
                              <p:cond delay="500"/>
                            </p:stCondLst>
                            <p:childTnLst>
                              <p:par>
                                <p:cTn id="73" presetID="16" presetClass="entr" presetSubtype="26" fill="hold" grpId="0" nodeType="after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barn(inHorizontal)">
                                      <p:cBhvr>
                                        <p:cTn id="75" dur="500"/>
                                        <p:tgtEl>
                                          <p:spTgt spid="102"/>
                                        </p:tgtEl>
                                      </p:cBhvr>
                                    </p:animEffect>
                                  </p:childTnLst>
                                </p:cTn>
                              </p:par>
                            </p:childTnLst>
                          </p:cTn>
                        </p:par>
                        <p:par>
                          <p:cTn id="76" fill="hold">
                            <p:stCondLst>
                              <p:cond delay="1000"/>
                            </p:stCondLst>
                            <p:childTnLst>
                              <p:par>
                                <p:cTn id="77" presetID="16" presetClass="entr" presetSubtype="26" fill="hold" grpId="0" nodeType="after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barn(inHorizontal)">
                                      <p:cBhvr>
                                        <p:cTn id="79" dur="500"/>
                                        <p:tgtEl>
                                          <p:spTgt spid="10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02"/>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03"/>
                                        </p:tgtEl>
                                        <p:attrNameLst>
                                          <p:attrName>style.visibility</p:attrName>
                                        </p:attrNameLst>
                                      </p:cBhvr>
                                      <p:to>
                                        <p:strVal val="hidden"/>
                                      </p:to>
                                    </p:set>
                                  </p:childTnLst>
                                </p:cTn>
                              </p:par>
                              <p:par>
                                <p:cTn id="86" presetID="6" presetClass="emph" presetSubtype="0" fill="hold" nodeType="withEffect">
                                  <p:stCondLst>
                                    <p:cond delay="0"/>
                                  </p:stCondLst>
                                  <p:childTnLst>
                                    <p:animScale>
                                      <p:cBhvr>
                                        <p:cTn id="87" dur="500" fill="hold"/>
                                        <p:tgtEl>
                                          <p:spTgt spid="27"/>
                                        </p:tgtEl>
                                      </p:cBhvr>
                                      <p:by x="50000" y="50000"/>
                                    </p:animScale>
                                  </p:childTnLst>
                                </p:cTn>
                              </p:par>
                              <p:par>
                                <p:cTn id="88" presetID="35" presetClass="path" presetSubtype="0" accel="50000" decel="50000" fill="hold" nodeType="withEffect">
                                  <p:stCondLst>
                                    <p:cond delay="0"/>
                                  </p:stCondLst>
                                  <p:childTnLst>
                                    <p:animMotion origin="layout" path="M -0.15494 -2.83951E-6 L -0.25 -2.83951E-6 " pathEditMode="relative" rAng="0" ptsTypes="AA">
                                      <p:cBhvr>
                                        <p:cTn id="89" dur="500" fill="hold"/>
                                        <p:tgtEl>
                                          <p:spTgt spid="27"/>
                                        </p:tgtEl>
                                        <p:attrNameLst>
                                          <p:attrName>ppt_x</p:attrName>
                                          <p:attrName>ppt_y</p:attrName>
                                        </p:attrNameLst>
                                      </p:cBhvr>
                                      <p:rCtr x="-4753" y="0"/>
                                    </p:animMotion>
                                  </p:childTnLst>
                                </p:cTn>
                              </p:par>
                              <p:par>
                                <p:cTn id="90" presetID="1" presetClass="exit" presetSubtype="0" fill="hold" grpId="2" nodeType="withEffect">
                                  <p:stCondLst>
                                    <p:cond delay="0"/>
                                  </p:stCondLst>
                                  <p:childTnLst>
                                    <p:set>
                                      <p:cBhvr>
                                        <p:cTn id="91" dur="1" fill="hold">
                                          <p:stCondLst>
                                            <p:cond delay="0"/>
                                          </p:stCondLst>
                                        </p:cTn>
                                        <p:tgtEl>
                                          <p:spTgt spid="58"/>
                                        </p:tgtEl>
                                        <p:attrNameLst>
                                          <p:attrName>style.visibility</p:attrName>
                                        </p:attrNameLst>
                                      </p:cBhvr>
                                      <p:to>
                                        <p:strVal val="hidden"/>
                                      </p:to>
                                    </p:set>
                                  </p:childTnLst>
                                </p:cTn>
                              </p:par>
                              <p:par>
                                <p:cTn id="92" presetID="6" presetClass="emph" presetSubtype="0" fill="hold" nodeType="withEffect">
                                  <p:stCondLst>
                                    <p:cond delay="0"/>
                                  </p:stCondLst>
                                  <p:childTnLst>
                                    <p:animScale>
                                      <p:cBhvr>
                                        <p:cTn id="93" dur="500" fill="hold"/>
                                        <p:tgtEl>
                                          <p:spTgt spid="45"/>
                                        </p:tgtEl>
                                      </p:cBhvr>
                                      <p:by x="50000" y="50000"/>
                                    </p:animScale>
                                  </p:childTnLst>
                                </p:cTn>
                              </p:par>
                              <p:par>
                                <p:cTn id="94" presetID="35" presetClass="path" presetSubtype="0" accel="50000" decel="50000" fill="hold" nodeType="withEffect">
                                  <p:stCondLst>
                                    <p:cond delay="0"/>
                                  </p:stCondLst>
                                  <p:childTnLst>
                                    <p:animMotion origin="layout" path="M 2.98611E-6 2.46914E-7 L -0.17231 0.02199 " pathEditMode="relative" rAng="0" ptsTypes="AA">
                                      <p:cBhvr>
                                        <p:cTn id="95" dur="500" fill="hold"/>
                                        <p:tgtEl>
                                          <p:spTgt spid="45"/>
                                        </p:tgtEl>
                                        <p:attrNameLst>
                                          <p:attrName>ppt_x</p:attrName>
                                          <p:attrName>ppt_y</p:attrName>
                                        </p:attrNameLst>
                                      </p:cBhvr>
                                      <p:rCtr x="-8615" y="1080"/>
                                    </p:animMotion>
                                  </p:childTnLst>
                                </p:cTn>
                              </p:par>
                              <p:par>
                                <p:cTn id="96" presetID="35" presetClass="path" presetSubtype="0" accel="50000" decel="50000" fill="hold" nodeType="withEffect">
                                  <p:stCondLst>
                                    <p:cond delay="0"/>
                                  </p:stCondLst>
                                  <p:childTnLst>
                                    <p:animMotion origin="layout" path="M 3.125E-6 1.51889E-6 L -0.15517 1.51889E-6 " pathEditMode="relative" rAng="0" ptsTypes="AA">
                                      <p:cBhvr>
                                        <p:cTn id="97" dur="500" fill="hold"/>
                                        <p:tgtEl>
                                          <p:spTgt spid="28"/>
                                        </p:tgtEl>
                                        <p:attrNameLst>
                                          <p:attrName>ppt_x</p:attrName>
                                          <p:attrName>ppt_y</p:attrName>
                                        </p:attrNameLst>
                                      </p:cBhvr>
                                      <p:rCtr x="-7769" y="0"/>
                                    </p:animMotion>
                                  </p:childTnLst>
                                </p:cTn>
                              </p:par>
                              <p:par>
                                <p:cTn id="98" presetID="35" presetClass="path" presetSubtype="0" accel="50000" decel="50000" fill="hold" grpId="1" nodeType="withEffect">
                                  <p:stCondLst>
                                    <p:cond delay="0"/>
                                  </p:stCondLst>
                                  <p:childTnLst>
                                    <p:animMotion origin="layout" path="M 8.33333E-7 -1.23457E-7 L -0.1582 -1.23457E-7 " pathEditMode="relative" rAng="0" ptsTypes="AA">
                                      <p:cBhvr>
                                        <p:cTn id="99" dur="500" fill="hold"/>
                                        <p:tgtEl>
                                          <p:spTgt spid="59"/>
                                        </p:tgtEl>
                                        <p:attrNameLst>
                                          <p:attrName>ppt_x</p:attrName>
                                          <p:attrName>ppt_y</p:attrName>
                                        </p:attrNameLst>
                                      </p:cBhvr>
                                      <p:rCtr x="-7921" y="0"/>
                                    </p:animMotion>
                                  </p:childTnLst>
                                </p:cTn>
                              </p:par>
                            </p:childTnLst>
                          </p:cTn>
                        </p:par>
                        <p:par>
                          <p:cTn id="100" fill="hold">
                            <p:stCondLst>
                              <p:cond delay="500"/>
                            </p:stCondLst>
                            <p:childTnLst>
                              <p:par>
                                <p:cTn id="101" presetID="1" presetClass="entr" presetSubtype="0" fill="hold" nodeType="after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par>
                          <p:cTn id="103" fill="hold">
                            <p:stCondLst>
                              <p:cond delay="500"/>
                            </p:stCondLst>
                            <p:childTnLst>
                              <p:par>
                                <p:cTn id="104" presetID="1" presetClass="entr" presetSubtype="0" fill="hold" nodeType="afterEffect">
                                  <p:stCondLst>
                                    <p:cond delay="0"/>
                                  </p:stCondLst>
                                  <p:childTnLst>
                                    <p:set>
                                      <p:cBhvr>
                                        <p:cTn id="105" dur="1" fill="hold">
                                          <p:stCondLst>
                                            <p:cond delay="0"/>
                                          </p:stCondLst>
                                        </p:cTn>
                                        <p:tgtEl>
                                          <p:spTgt spid="29"/>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0"/>
                                        </p:tgtEl>
                                        <p:attrNameLst>
                                          <p:attrName>style.visibility</p:attrName>
                                        </p:attrNameLst>
                                      </p:cBhvr>
                                      <p:to>
                                        <p:strVal val="visible"/>
                                      </p:to>
                                    </p:set>
                                  </p:childTnLst>
                                </p:cTn>
                              </p:par>
                            </p:childTnLst>
                          </p:cTn>
                        </p:par>
                        <p:par>
                          <p:cTn id="108" fill="hold">
                            <p:stCondLst>
                              <p:cond delay="500"/>
                            </p:stCondLst>
                            <p:childTnLst>
                              <p:par>
                                <p:cTn id="109" presetID="22" presetClass="entr" presetSubtype="8" fill="hold" nodeType="after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wipe(left)">
                                      <p:cBhvr>
                                        <p:cTn id="111" dur="500"/>
                                        <p:tgtEl>
                                          <p:spTgt spid="74"/>
                                        </p:tgtEl>
                                      </p:cBhvr>
                                    </p:animEffect>
                                  </p:childTnLst>
                                  <p:subTnLst>
                                    <p:set>
                                      <p:cBhvr override="childStyle">
                                        <p:cTn dur="1" fill="hold" display="0" masterRel="nextClick" afterEffect="1"/>
                                        <p:tgtEl>
                                          <p:spTgt spid="74"/>
                                        </p:tgtEl>
                                        <p:attrNameLst>
                                          <p:attrName>style.visibility</p:attrName>
                                        </p:attrNameLst>
                                      </p:cBhvr>
                                      <p:to>
                                        <p:strVal val="hidden"/>
                                      </p:to>
                                    </p:set>
                                  </p:subTnLst>
                                </p:cTn>
                              </p:par>
                            </p:childTnLst>
                          </p:cTn>
                        </p:par>
                      </p:childTnLst>
                    </p:cTn>
                  </p:par>
                  <p:par>
                    <p:cTn id="112" fill="hold">
                      <p:stCondLst>
                        <p:cond delay="indefinite"/>
                      </p:stCondLst>
                      <p:childTnLst>
                        <p:par>
                          <p:cTn id="113" fill="hold">
                            <p:stCondLst>
                              <p:cond delay="0"/>
                            </p:stCondLst>
                            <p:childTnLst>
                              <p:par>
                                <p:cTn id="114" presetID="6" presetClass="emph" presetSubtype="0" fill="hold" nodeType="clickEffect">
                                  <p:stCondLst>
                                    <p:cond delay="0"/>
                                  </p:stCondLst>
                                  <p:childTnLst>
                                    <p:animScale>
                                      <p:cBhvr>
                                        <p:cTn id="115" dur="500" fill="hold"/>
                                        <p:tgtEl>
                                          <p:spTgt spid="28"/>
                                        </p:tgtEl>
                                      </p:cBhvr>
                                      <p:by x="50000" y="50000"/>
                                    </p:animScale>
                                  </p:childTnLst>
                                </p:cTn>
                              </p:par>
                              <p:par>
                                <p:cTn id="116" presetID="35" presetClass="path" presetSubtype="0" accel="50000" decel="50000" fill="hold" nodeType="withEffect">
                                  <p:stCondLst>
                                    <p:cond delay="0"/>
                                  </p:stCondLst>
                                  <p:childTnLst>
                                    <p:animMotion origin="layout" path="M -0.15517 -2.83951E-6 L -0.23134 -0.00077 " pathEditMode="relative" rAng="0" ptsTypes="AA">
                                      <p:cBhvr>
                                        <p:cTn id="117" dur="500" fill="hold"/>
                                        <p:tgtEl>
                                          <p:spTgt spid="28"/>
                                        </p:tgtEl>
                                        <p:attrNameLst>
                                          <p:attrName>ppt_x</p:attrName>
                                          <p:attrName>ppt_y</p:attrName>
                                        </p:attrNameLst>
                                      </p:cBhvr>
                                      <p:rCtr x="-3819" y="-39"/>
                                    </p:animMotion>
                                  </p:childTnLst>
                                </p:cTn>
                              </p:par>
                              <p:par>
                                <p:cTn id="118" presetID="1" presetClass="exit" presetSubtype="0" fill="hold" grpId="2" nodeType="withEffect">
                                  <p:stCondLst>
                                    <p:cond delay="0"/>
                                  </p:stCondLst>
                                  <p:childTnLst>
                                    <p:set>
                                      <p:cBhvr>
                                        <p:cTn id="119" dur="1" fill="hold">
                                          <p:stCondLst>
                                            <p:cond delay="0"/>
                                          </p:stCondLst>
                                        </p:cTn>
                                        <p:tgtEl>
                                          <p:spTgt spid="59"/>
                                        </p:tgtEl>
                                        <p:attrNameLst>
                                          <p:attrName>style.visibility</p:attrName>
                                        </p:attrNameLst>
                                      </p:cBhvr>
                                      <p:to>
                                        <p:strVal val="hidden"/>
                                      </p:to>
                                    </p:set>
                                  </p:childTnLst>
                                </p:cTn>
                              </p:par>
                              <p:par>
                                <p:cTn id="120" presetID="6" presetClass="emph" presetSubtype="0" fill="hold" nodeType="withEffect">
                                  <p:stCondLst>
                                    <p:cond delay="0"/>
                                  </p:stCondLst>
                                  <p:childTnLst>
                                    <p:animScale>
                                      <p:cBhvr>
                                        <p:cTn id="121" dur="500" fill="hold"/>
                                        <p:tgtEl>
                                          <p:spTgt spid="48"/>
                                        </p:tgtEl>
                                      </p:cBhvr>
                                      <p:by x="50000" y="50000"/>
                                    </p:animScale>
                                  </p:childTnLst>
                                </p:cTn>
                              </p:par>
                              <p:par>
                                <p:cTn id="122" presetID="35" presetClass="path" presetSubtype="0" accel="50000" decel="50000" fill="hold" nodeType="withEffect">
                                  <p:stCondLst>
                                    <p:cond delay="0"/>
                                  </p:stCondLst>
                                  <p:childTnLst>
                                    <p:animMotion origin="layout" path="M 1.38889E-7 1.23457E-6 L -0.15256 0.02006 " pathEditMode="relative" rAng="0" ptsTypes="AA">
                                      <p:cBhvr>
                                        <p:cTn id="123" dur="500" fill="hold"/>
                                        <p:tgtEl>
                                          <p:spTgt spid="48"/>
                                        </p:tgtEl>
                                        <p:attrNameLst>
                                          <p:attrName>ppt_x</p:attrName>
                                          <p:attrName>ppt_y</p:attrName>
                                        </p:attrNameLst>
                                      </p:cBhvr>
                                      <p:rCtr x="-7639" y="1003"/>
                                    </p:animMotion>
                                  </p:childTnLst>
                                </p:cTn>
                              </p:par>
                              <p:par>
                                <p:cTn id="124" presetID="35" presetClass="path" presetSubtype="0" accel="50000" decel="50000" fill="hold" nodeType="withEffect">
                                  <p:stCondLst>
                                    <p:cond delay="0"/>
                                  </p:stCondLst>
                                  <p:childTnLst>
                                    <p:animMotion origin="layout" path="M -1.94444E-6 1.51889E-6 L -0.15516 1.51889E-6 " pathEditMode="relative" rAng="0" ptsTypes="AA">
                                      <p:cBhvr>
                                        <p:cTn id="125" dur="500" fill="hold"/>
                                        <p:tgtEl>
                                          <p:spTgt spid="29"/>
                                        </p:tgtEl>
                                        <p:attrNameLst>
                                          <p:attrName>ppt_x</p:attrName>
                                          <p:attrName>ppt_y</p:attrName>
                                        </p:attrNameLst>
                                      </p:cBhvr>
                                      <p:rCtr x="-7769" y="0"/>
                                    </p:animMotion>
                                  </p:childTnLst>
                                </p:cTn>
                              </p:par>
                              <p:par>
                                <p:cTn id="126" presetID="35" presetClass="path" presetSubtype="0" accel="50000" decel="50000" fill="hold" grpId="1" nodeType="withEffect">
                                  <p:stCondLst>
                                    <p:cond delay="0"/>
                                  </p:stCondLst>
                                  <p:childTnLst>
                                    <p:animMotion origin="layout" path="M 8.33333E-7 -1.23457E-7 L -0.1582 -1.23457E-7 " pathEditMode="relative" rAng="0" ptsTypes="AA">
                                      <p:cBhvr>
                                        <p:cTn id="127" dur="500" fill="hold"/>
                                        <p:tgtEl>
                                          <p:spTgt spid="60"/>
                                        </p:tgtEl>
                                        <p:attrNameLst>
                                          <p:attrName>ppt_x</p:attrName>
                                          <p:attrName>ppt_y</p:attrName>
                                        </p:attrNameLst>
                                      </p:cBhvr>
                                      <p:rCtr x="-7921" y="0"/>
                                    </p:animMotion>
                                  </p:childTnLst>
                                </p:cTn>
                              </p:par>
                            </p:childTnLst>
                          </p:cTn>
                        </p:par>
                        <p:par>
                          <p:cTn id="128" fill="hold">
                            <p:stCondLst>
                              <p:cond delay="500"/>
                            </p:stCondLst>
                            <p:childTnLst>
                              <p:par>
                                <p:cTn id="129" presetID="1" presetClass="entr" presetSubtype="0"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5"/>
                                        </p:tgtEl>
                                        <p:attrNameLst>
                                          <p:attrName>style.visibility</p:attrName>
                                        </p:attrNameLst>
                                      </p:cBhvr>
                                      <p:to>
                                        <p:strVal val="visible"/>
                                      </p:to>
                                    </p:set>
                                  </p:childTnLst>
                                </p:cTn>
                              </p:par>
                            </p:childTnLst>
                          </p:cTn>
                        </p:par>
                        <p:par>
                          <p:cTn id="135" fill="hold">
                            <p:stCondLst>
                              <p:cond delay="0"/>
                            </p:stCondLst>
                            <p:childTnLst>
                              <p:par>
                                <p:cTn id="136" presetID="1" presetClass="entr" presetSubtype="0" fill="hold" nodeType="afterEffect">
                                  <p:stCondLst>
                                    <p:cond delay="0"/>
                                  </p:stCondLst>
                                  <p:childTnLst>
                                    <p:set>
                                      <p:cBhvr>
                                        <p:cTn id="137" dur="1" fill="hold">
                                          <p:stCondLst>
                                            <p:cond delay="0"/>
                                          </p:stCondLst>
                                        </p:cTn>
                                        <p:tgtEl>
                                          <p:spTgt spid="30"/>
                                        </p:tgtEl>
                                        <p:attrNameLst>
                                          <p:attrName>style.visibility</p:attrName>
                                        </p:attrNameLst>
                                      </p:cBhvr>
                                      <p:to>
                                        <p:strVal val="visible"/>
                                      </p:to>
                                    </p:set>
                                  </p:childTnLst>
                                </p:cTn>
                              </p:par>
                            </p:childTnLst>
                          </p:cTn>
                        </p:par>
                        <p:par>
                          <p:cTn id="138" fill="hold">
                            <p:stCondLst>
                              <p:cond delay="0"/>
                            </p:stCondLst>
                            <p:childTnLst>
                              <p:par>
                                <p:cTn id="139" presetID="22" presetClass="entr" presetSubtype="8" fill="hold" nodeType="after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left)">
                                      <p:cBhvr>
                                        <p:cTn id="141" dur="500"/>
                                        <p:tgtEl>
                                          <p:spTgt spid="83"/>
                                        </p:tgtEl>
                                      </p:cBhvr>
                                    </p:animEffect>
                                  </p:childTnLst>
                                  <p:subTnLst>
                                    <p:set>
                                      <p:cBhvr override="childStyle">
                                        <p:cTn dur="1" fill="hold" display="0" masterRel="nextClick" afterEffect="1"/>
                                        <p:tgtEl>
                                          <p:spTgt spid="83"/>
                                        </p:tgtEl>
                                        <p:attrNameLst>
                                          <p:attrName>style.visibility</p:attrName>
                                        </p:attrNameLst>
                                      </p:cBhvr>
                                      <p:to>
                                        <p:strVal val="hidden"/>
                                      </p:to>
                                    </p:set>
                                  </p:subTnLst>
                                </p:cTn>
                              </p:par>
                            </p:childTnLst>
                          </p:cTn>
                        </p:par>
                      </p:childTnLst>
                    </p:cTn>
                  </p:par>
                  <p:par>
                    <p:cTn id="142" fill="hold">
                      <p:stCondLst>
                        <p:cond delay="indefinite"/>
                      </p:stCondLst>
                      <p:childTnLst>
                        <p:par>
                          <p:cTn id="143" fill="hold">
                            <p:stCondLst>
                              <p:cond delay="0"/>
                            </p:stCondLst>
                            <p:childTnLst>
                              <p:par>
                                <p:cTn id="144" presetID="6" presetClass="emph" presetSubtype="0" fill="hold" nodeType="clickEffect">
                                  <p:stCondLst>
                                    <p:cond delay="0"/>
                                  </p:stCondLst>
                                  <p:childTnLst>
                                    <p:animScale>
                                      <p:cBhvr>
                                        <p:cTn id="145" dur="500" fill="hold"/>
                                        <p:tgtEl>
                                          <p:spTgt spid="29"/>
                                        </p:tgtEl>
                                      </p:cBhvr>
                                      <p:by x="50000" y="50000"/>
                                    </p:animScale>
                                  </p:childTnLst>
                                </p:cTn>
                              </p:par>
                              <p:par>
                                <p:cTn id="146" presetID="35" presetClass="path" presetSubtype="0" accel="50000" decel="50000" fill="hold" nodeType="withEffect">
                                  <p:stCondLst>
                                    <p:cond delay="0"/>
                                  </p:stCondLst>
                                  <p:childTnLst>
                                    <p:animMotion origin="layout" path="M -0.15516 -2.83951E-6 L -0.21658 -2.83951E-6 " pathEditMode="relative" rAng="0" ptsTypes="AA">
                                      <p:cBhvr>
                                        <p:cTn id="147" dur="500" fill="hold"/>
                                        <p:tgtEl>
                                          <p:spTgt spid="29"/>
                                        </p:tgtEl>
                                        <p:attrNameLst>
                                          <p:attrName>ppt_x</p:attrName>
                                          <p:attrName>ppt_y</p:attrName>
                                        </p:attrNameLst>
                                      </p:cBhvr>
                                      <p:rCtr x="-3082" y="0"/>
                                    </p:animMotion>
                                  </p:childTnLst>
                                </p:cTn>
                              </p:par>
                              <p:par>
                                <p:cTn id="148" presetID="1" presetClass="exit" presetSubtype="0" fill="hold" grpId="2" nodeType="withEffect">
                                  <p:stCondLst>
                                    <p:cond delay="0"/>
                                  </p:stCondLst>
                                  <p:childTnLst>
                                    <p:set>
                                      <p:cBhvr>
                                        <p:cTn id="149" dur="1" fill="hold">
                                          <p:stCondLst>
                                            <p:cond delay="0"/>
                                          </p:stCondLst>
                                        </p:cTn>
                                        <p:tgtEl>
                                          <p:spTgt spid="60"/>
                                        </p:tgtEl>
                                        <p:attrNameLst>
                                          <p:attrName>style.visibility</p:attrName>
                                        </p:attrNameLst>
                                      </p:cBhvr>
                                      <p:to>
                                        <p:strVal val="hidden"/>
                                      </p:to>
                                    </p:set>
                                  </p:childTnLst>
                                </p:cTn>
                              </p:par>
                              <p:par>
                                <p:cTn id="150" presetID="6" presetClass="emph" presetSubtype="0" fill="hold" nodeType="withEffect">
                                  <p:stCondLst>
                                    <p:cond delay="0"/>
                                  </p:stCondLst>
                                  <p:childTnLst>
                                    <p:animScale>
                                      <p:cBhvr>
                                        <p:cTn id="151" dur="500" fill="hold"/>
                                        <p:tgtEl>
                                          <p:spTgt spid="55"/>
                                        </p:tgtEl>
                                      </p:cBhvr>
                                      <p:by x="50000" y="50000"/>
                                    </p:animScale>
                                  </p:childTnLst>
                                </p:cTn>
                              </p:par>
                              <p:par>
                                <p:cTn id="152" presetID="35" presetClass="path" presetSubtype="0" accel="50000" decel="50000" fill="hold" nodeType="withEffect">
                                  <p:stCondLst>
                                    <p:cond delay="0"/>
                                  </p:stCondLst>
                                  <p:childTnLst>
                                    <p:animMotion origin="layout" path="M 4.65278E-6 -4.81481E-6 L -0.12913 0.01428 " pathEditMode="relative" rAng="0" ptsTypes="AA">
                                      <p:cBhvr>
                                        <p:cTn id="153" dur="500" fill="hold"/>
                                        <p:tgtEl>
                                          <p:spTgt spid="55"/>
                                        </p:tgtEl>
                                        <p:attrNameLst>
                                          <p:attrName>ppt_x</p:attrName>
                                          <p:attrName>ppt_y</p:attrName>
                                        </p:attrNameLst>
                                      </p:cBhvr>
                                      <p:rCtr x="-6467" y="694"/>
                                    </p:animMotion>
                                  </p:childTnLst>
                                </p:cTn>
                              </p:par>
                              <p:par>
                                <p:cTn id="154" presetID="6" presetClass="emph" presetSubtype="0" fill="hold" nodeType="withEffect">
                                  <p:stCondLst>
                                    <p:cond delay="0"/>
                                  </p:stCondLst>
                                  <p:childTnLst>
                                    <p:animScale>
                                      <p:cBhvr>
                                        <p:cTn id="155" dur="500" fill="hold"/>
                                        <p:tgtEl>
                                          <p:spTgt spid="30"/>
                                        </p:tgtEl>
                                      </p:cBhvr>
                                      <p:by x="50000" y="50000"/>
                                    </p:animScale>
                                  </p:childTnLst>
                                </p:cTn>
                              </p:par>
                              <p:par>
                                <p:cTn id="156" presetID="35" presetClass="path" presetSubtype="0" accel="50000" decel="50000" fill="hold" nodeType="withEffect">
                                  <p:stCondLst>
                                    <p:cond delay="0"/>
                                  </p:stCondLst>
                                  <p:childTnLst>
                                    <p:animMotion origin="layout" path="M 2.98611E-6 0.00077 L -0.18967 4.41959E-6 " pathEditMode="relative" rAng="0" ptsTypes="AA">
                                      <p:cBhvr>
                                        <p:cTn id="157" dur="500" fill="hold"/>
                                        <p:tgtEl>
                                          <p:spTgt spid="30"/>
                                        </p:tgtEl>
                                        <p:attrNameLst>
                                          <p:attrName>ppt_x</p:attrName>
                                          <p:attrName>ppt_y</p:attrName>
                                        </p:attrNameLst>
                                      </p:cBhvr>
                                      <p:rCtr x="-9484" y="-39"/>
                                    </p:animMotion>
                                  </p:childTnLst>
                                </p:cTn>
                              </p:par>
                            </p:childTnLst>
                          </p:cTn>
                        </p:par>
                        <p:par>
                          <p:cTn id="158" fill="hold">
                            <p:stCondLst>
                              <p:cond delay="500"/>
                            </p:stCondLst>
                            <p:childTnLst>
                              <p:par>
                                <p:cTn id="159" presetID="1" presetClass="entr" presetSubtype="0" fill="hold" grpId="0" nodeType="afterEffect">
                                  <p:stCondLst>
                                    <p:cond delay="0"/>
                                  </p:stCondLst>
                                  <p:childTnLst>
                                    <p:set>
                                      <p:cBhvr>
                                        <p:cTn id="160" dur="1" fill="hold">
                                          <p:stCondLst>
                                            <p:cond delay="0"/>
                                          </p:stCondLst>
                                        </p:cTn>
                                        <p:tgtEl>
                                          <p:spTgt spid="5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26" presetClass="emph" presetSubtype="0" fill="hold" grpId="1" nodeType="clickEffect">
                                  <p:stCondLst>
                                    <p:cond delay="0"/>
                                  </p:stCondLst>
                                  <p:childTnLst>
                                    <p:animEffect transition="out" filter="fade">
                                      <p:cBhvr>
                                        <p:cTn id="164" dur="500" tmFilter="0, 0; .2, .5; .8, .5; 1, 0"/>
                                        <p:tgtEl>
                                          <p:spTgt spid="51"/>
                                        </p:tgtEl>
                                      </p:cBhvr>
                                    </p:animEffect>
                                    <p:animScale>
                                      <p:cBhvr>
                                        <p:cTn id="165" dur="250" autoRev="1" fill="hold"/>
                                        <p:tgtEl>
                                          <p:spTgt spid="51"/>
                                        </p:tgtEl>
                                      </p:cBhvr>
                                      <p:by x="105000" y="105000"/>
                                    </p:animScale>
                                  </p:childTnLst>
                                </p:cTn>
                              </p:par>
                            </p:childTnLst>
                          </p:cTn>
                        </p:par>
                        <p:par>
                          <p:cTn id="166" fill="hold">
                            <p:stCondLst>
                              <p:cond delay="500"/>
                            </p:stCondLst>
                            <p:childTnLst>
                              <p:par>
                                <p:cTn id="167" presetID="31" presetClass="entr" presetSubtype="0" fill="hold" grpId="0" nodeType="afterEffect">
                                  <p:stCondLst>
                                    <p:cond delay="0"/>
                                  </p:stCondLst>
                                  <p:childTnLst>
                                    <p:set>
                                      <p:cBhvr>
                                        <p:cTn id="168" dur="1" fill="hold">
                                          <p:stCondLst>
                                            <p:cond delay="0"/>
                                          </p:stCondLst>
                                        </p:cTn>
                                        <p:tgtEl>
                                          <p:spTgt spid="5132"/>
                                        </p:tgtEl>
                                        <p:attrNameLst>
                                          <p:attrName>style.visibility</p:attrName>
                                        </p:attrNameLst>
                                      </p:cBhvr>
                                      <p:to>
                                        <p:strVal val="visible"/>
                                      </p:to>
                                    </p:set>
                                    <p:anim calcmode="lin" valueType="num">
                                      <p:cBhvr>
                                        <p:cTn id="169" dur="500" fill="hold"/>
                                        <p:tgtEl>
                                          <p:spTgt spid="5132"/>
                                        </p:tgtEl>
                                        <p:attrNameLst>
                                          <p:attrName>ppt_w</p:attrName>
                                        </p:attrNameLst>
                                      </p:cBhvr>
                                      <p:tavLst>
                                        <p:tav tm="0">
                                          <p:val>
                                            <p:fltVal val="0"/>
                                          </p:val>
                                        </p:tav>
                                        <p:tav tm="100000">
                                          <p:val>
                                            <p:strVal val="#ppt_w"/>
                                          </p:val>
                                        </p:tav>
                                      </p:tavLst>
                                    </p:anim>
                                    <p:anim calcmode="lin" valueType="num">
                                      <p:cBhvr>
                                        <p:cTn id="170" dur="500" fill="hold"/>
                                        <p:tgtEl>
                                          <p:spTgt spid="5132"/>
                                        </p:tgtEl>
                                        <p:attrNameLst>
                                          <p:attrName>ppt_h</p:attrName>
                                        </p:attrNameLst>
                                      </p:cBhvr>
                                      <p:tavLst>
                                        <p:tav tm="0">
                                          <p:val>
                                            <p:fltVal val="0"/>
                                          </p:val>
                                        </p:tav>
                                        <p:tav tm="100000">
                                          <p:val>
                                            <p:strVal val="#ppt_h"/>
                                          </p:val>
                                        </p:tav>
                                      </p:tavLst>
                                    </p:anim>
                                    <p:anim calcmode="lin" valueType="num">
                                      <p:cBhvr>
                                        <p:cTn id="171" dur="500" fill="hold"/>
                                        <p:tgtEl>
                                          <p:spTgt spid="5132"/>
                                        </p:tgtEl>
                                        <p:attrNameLst>
                                          <p:attrName>style.rotation</p:attrName>
                                        </p:attrNameLst>
                                      </p:cBhvr>
                                      <p:tavLst>
                                        <p:tav tm="0">
                                          <p:val>
                                            <p:fltVal val="90"/>
                                          </p:val>
                                        </p:tav>
                                        <p:tav tm="100000">
                                          <p:val>
                                            <p:fltVal val="0"/>
                                          </p:val>
                                        </p:tav>
                                      </p:tavLst>
                                    </p:anim>
                                    <p:animEffect transition="in" filter="fade">
                                      <p:cBhvr>
                                        <p:cTn id="172" dur="500"/>
                                        <p:tgtEl>
                                          <p:spTgt spid="5132"/>
                                        </p:tgtEl>
                                      </p:cBhvr>
                                    </p:animEffect>
                                  </p:childTnLst>
                                </p:cTn>
                              </p:par>
                            </p:childTnLst>
                          </p:cTn>
                        </p:par>
                        <p:par>
                          <p:cTn id="173" fill="hold">
                            <p:stCondLst>
                              <p:cond delay="1000"/>
                            </p:stCondLst>
                            <p:childTnLst>
                              <p:par>
                                <p:cTn id="174" presetID="22" presetClass="entr" presetSubtype="2" fill="hold" nodeType="afterEffect">
                                  <p:stCondLst>
                                    <p:cond delay="0"/>
                                  </p:stCondLst>
                                  <p:childTnLst>
                                    <p:set>
                                      <p:cBhvr>
                                        <p:cTn id="175" dur="1" fill="hold">
                                          <p:stCondLst>
                                            <p:cond delay="0"/>
                                          </p:stCondLst>
                                        </p:cTn>
                                        <p:tgtEl>
                                          <p:spTgt spid="62"/>
                                        </p:tgtEl>
                                        <p:attrNameLst>
                                          <p:attrName>style.visibility</p:attrName>
                                        </p:attrNameLst>
                                      </p:cBhvr>
                                      <p:to>
                                        <p:strVal val="visible"/>
                                      </p:to>
                                    </p:set>
                                    <p:animEffect transition="in" filter="wipe(right)">
                                      <p:cBhvr>
                                        <p:cTn id="176" dur="250"/>
                                        <p:tgtEl>
                                          <p:spTgt spid="62"/>
                                        </p:tgtEl>
                                      </p:cBhvr>
                                    </p:animEffect>
                                  </p:childTnLst>
                                </p:cTn>
                              </p:par>
                            </p:childTnLst>
                          </p:cTn>
                        </p:par>
                        <p:par>
                          <p:cTn id="177" fill="hold">
                            <p:stCondLst>
                              <p:cond delay="1250"/>
                            </p:stCondLst>
                            <p:childTnLst>
                              <p:par>
                                <p:cTn id="178" presetID="26" presetClass="emph" presetSubtype="0" fill="hold" nodeType="afterEffect">
                                  <p:stCondLst>
                                    <p:cond delay="0"/>
                                  </p:stCondLst>
                                  <p:childTnLst>
                                    <p:animEffect transition="out" filter="fade">
                                      <p:cBhvr>
                                        <p:cTn id="179" dur="500" tmFilter="0, 0; .2, .5; .8, .5; 1, 0"/>
                                        <p:tgtEl>
                                          <p:spTgt spid="42"/>
                                        </p:tgtEl>
                                      </p:cBhvr>
                                    </p:animEffect>
                                    <p:animScale>
                                      <p:cBhvr>
                                        <p:cTn id="180" dur="250" autoRev="1" fill="hold"/>
                                        <p:tgtEl>
                                          <p:spTgt spid="42"/>
                                        </p:tgtEl>
                                      </p:cBhvr>
                                      <p:by x="105000" y="105000"/>
                                    </p:animScale>
                                  </p:childTnLst>
                                </p:cTn>
                              </p:par>
                            </p:childTnLst>
                          </p:cTn>
                        </p:par>
                        <p:par>
                          <p:cTn id="181" fill="hold">
                            <p:stCondLst>
                              <p:cond delay="1750"/>
                            </p:stCondLst>
                            <p:childTnLst>
                              <p:par>
                                <p:cTn id="182" presetID="26" presetClass="emph" presetSubtype="0" fill="hold" nodeType="afterEffect">
                                  <p:stCondLst>
                                    <p:cond delay="0"/>
                                  </p:stCondLst>
                                  <p:childTnLst>
                                    <p:animEffect transition="out" filter="fade">
                                      <p:cBhvr>
                                        <p:cTn id="183" dur="500" tmFilter="0, 0; .2, .5; .8, .5; 1, 0"/>
                                        <p:tgtEl>
                                          <p:spTgt spid="45"/>
                                        </p:tgtEl>
                                      </p:cBhvr>
                                    </p:animEffect>
                                    <p:animScale>
                                      <p:cBhvr>
                                        <p:cTn id="184" dur="250" autoRev="1" fill="hold"/>
                                        <p:tgtEl>
                                          <p:spTgt spid="45"/>
                                        </p:tgtEl>
                                      </p:cBhvr>
                                      <p:by x="105000" y="105000"/>
                                    </p:animScale>
                                  </p:childTnLst>
                                </p:cTn>
                              </p:par>
                            </p:childTnLst>
                          </p:cTn>
                        </p:par>
                        <p:par>
                          <p:cTn id="185" fill="hold">
                            <p:stCondLst>
                              <p:cond delay="2250"/>
                            </p:stCondLst>
                            <p:childTnLst>
                              <p:par>
                                <p:cTn id="186" presetID="26" presetClass="emph" presetSubtype="0" fill="hold" nodeType="afterEffect">
                                  <p:stCondLst>
                                    <p:cond delay="0"/>
                                  </p:stCondLst>
                                  <p:childTnLst>
                                    <p:animEffect transition="out" filter="fade">
                                      <p:cBhvr>
                                        <p:cTn id="187" dur="500" tmFilter="0, 0; .2, .5; .8, .5; 1, 0"/>
                                        <p:tgtEl>
                                          <p:spTgt spid="48"/>
                                        </p:tgtEl>
                                      </p:cBhvr>
                                    </p:animEffect>
                                    <p:animScale>
                                      <p:cBhvr>
                                        <p:cTn id="188" dur="250" autoRev="1" fill="hold"/>
                                        <p:tgtEl>
                                          <p:spTgt spid="48"/>
                                        </p:tgtEl>
                                      </p:cBhvr>
                                      <p:by x="105000" y="105000"/>
                                    </p:animScale>
                                  </p:childTnLst>
                                </p:cTn>
                              </p:par>
                            </p:childTnLst>
                          </p:cTn>
                        </p:par>
                        <p:par>
                          <p:cTn id="189" fill="hold">
                            <p:stCondLst>
                              <p:cond delay="2750"/>
                            </p:stCondLst>
                            <p:childTnLst>
                              <p:par>
                                <p:cTn id="190" presetID="26" presetClass="emph" presetSubtype="0" fill="hold" nodeType="afterEffect">
                                  <p:stCondLst>
                                    <p:cond delay="0"/>
                                  </p:stCondLst>
                                  <p:childTnLst>
                                    <p:animEffect transition="out" filter="fade">
                                      <p:cBhvr>
                                        <p:cTn id="191" dur="500" tmFilter="0, 0; .2, .5; .8, .5; 1, 0"/>
                                        <p:tgtEl>
                                          <p:spTgt spid="55"/>
                                        </p:tgtEl>
                                      </p:cBhvr>
                                    </p:animEffect>
                                    <p:animScale>
                                      <p:cBhvr>
                                        <p:cTn id="192" dur="250" autoRev="1" fill="hold"/>
                                        <p:tgtEl>
                                          <p:spTgt spid="55"/>
                                        </p:tgtEl>
                                      </p:cBhvr>
                                      <p:by x="105000" y="105000"/>
                                    </p:animScale>
                                  </p:childTnLst>
                                </p:cTn>
                              </p:par>
                            </p:childTnLst>
                          </p:cTn>
                        </p:par>
                      </p:childTnLst>
                    </p:cTn>
                  </p:par>
                  <p:par>
                    <p:cTn id="193" fill="hold">
                      <p:stCondLst>
                        <p:cond delay="indefinite"/>
                      </p:stCondLst>
                      <p:childTnLst>
                        <p:par>
                          <p:cTn id="194" fill="hold">
                            <p:stCondLst>
                              <p:cond delay="0"/>
                            </p:stCondLst>
                            <p:childTnLst>
                              <p:par>
                                <p:cTn id="195" presetID="26" presetClass="emph" presetSubtype="0" fill="hold" grpId="2" nodeType="clickEffect">
                                  <p:stCondLst>
                                    <p:cond delay="0"/>
                                  </p:stCondLst>
                                  <p:childTnLst>
                                    <p:animEffect transition="out" filter="fade">
                                      <p:cBhvr>
                                        <p:cTn id="196" dur="500" tmFilter="0, 0; .2, .5; .8, .5; 1, 0"/>
                                        <p:tgtEl>
                                          <p:spTgt spid="51"/>
                                        </p:tgtEl>
                                      </p:cBhvr>
                                    </p:animEffect>
                                    <p:animScale>
                                      <p:cBhvr>
                                        <p:cTn id="197" dur="250" autoRev="1" fill="hold"/>
                                        <p:tgtEl>
                                          <p:spTgt spid="51"/>
                                        </p:tgtEl>
                                      </p:cBhvr>
                                      <p:by x="105000" y="105000"/>
                                    </p:animScale>
                                  </p:childTnLst>
                                </p:cTn>
                              </p:par>
                            </p:childTnLst>
                          </p:cTn>
                        </p:par>
                        <p:par>
                          <p:cTn id="198" fill="hold">
                            <p:stCondLst>
                              <p:cond delay="500"/>
                            </p:stCondLst>
                            <p:childTnLst>
                              <p:par>
                                <p:cTn id="199" presetID="31" presetClass="entr" presetSubtype="0" fill="hold" grpId="0" nodeType="afterEffect">
                                  <p:stCondLst>
                                    <p:cond delay="0"/>
                                  </p:stCondLst>
                                  <p:childTnLst>
                                    <p:set>
                                      <p:cBhvr>
                                        <p:cTn id="200" dur="1" fill="hold">
                                          <p:stCondLst>
                                            <p:cond delay="0"/>
                                          </p:stCondLst>
                                        </p:cTn>
                                        <p:tgtEl>
                                          <p:spTgt spid="77"/>
                                        </p:tgtEl>
                                        <p:attrNameLst>
                                          <p:attrName>style.visibility</p:attrName>
                                        </p:attrNameLst>
                                      </p:cBhvr>
                                      <p:to>
                                        <p:strVal val="visible"/>
                                      </p:to>
                                    </p:set>
                                    <p:anim calcmode="lin" valueType="num">
                                      <p:cBhvr>
                                        <p:cTn id="201" dur="500" fill="hold"/>
                                        <p:tgtEl>
                                          <p:spTgt spid="77"/>
                                        </p:tgtEl>
                                        <p:attrNameLst>
                                          <p:attrName>ppt_w</p:attrName>
                                        </p:attrNameLst>
                                      </p:cBhvr>
                                      <p:tavLst>
                                        <p:tav tm="0">
                                          <p:val>
                                            <p:fltVal val="0"/>
                                          </p:val>
                                        </p:tav>
                                        <p:tav tm="100000">
                                          <p:val>
                                            <p:strVal val="#ppt_w"/>
                                          </p:val>
                                        </p:tav>
                                      </p:tavLst>
                                    </p:anim>
                                    <p:anim calcmode="lin" valueType="num">
                                      <p:cBhvr>
                                        <p:cTn id="202" dur="500" fill="hold"/>
                                        <p:tgtEl>
                                          <p:spTgt spid="77"/>
                                        </p:tgtEl>
                                        <p:attrNameLst>
                                          <p:attrName>ppt_h</p:attrName>
                                        </p:attrNameLst>
                                      </p:cBhvr>
                                      <p:tavLst>
                                        <p:tav tm="0">
                                          <p:val>
                                            <p:fltVal val="0"/>
                                          </p:val>
                                        </p:tav>
                                        <p:tav tm="100000">
                                          <p:val>
                                            <p:strVal val="#ppt_h"/>
                                          </p:val>
                                        </p:tav>
                                      </p:tavLst>
                                    </p:anim>
                                    <p:anim calcmode="lin" valueType="num">
                                      <p:cBhvr>
                                        <p:cTn id="203" dur="500" fill="hold"/>
                                        <p:tgtEl>
                                          <p:spTgt spid="77"/>
                                        </p:tgtEl>
                                        <p:attrNameLst>
                                          <p:attrName>style.rotation</p:attrName>
                                        </p:attrNameLst>
                                      </p:cBhvr>
                                      <p:tavLst>
                                        <p:tav tm="0">
                                          <p:val>
                                            <p:fltVal val="90"/>
                                          </p:val>
                                        </p:tav>
                                        <p:tav tm="100000">
                                          <p:val>
                                            <p:fltVal val="0"/>
                                          </p:val>
                                        </p:tav>
                                      </p:tavLst>
                                    </p:anim>
                                    <p:animEffect transition="in" filter="fade">
                                      <p:cBhvr>
                                        <p:cTn id="204" dur="500"/>
                                        <p:tgtEl>
                                          <p:spTgt spid="77"/>
                                        </p:tgtEl>
                                      </p:cBhvr>
                                    </p:animEffect>
                                  </p:childTnLst>
                                </p:cTn>
                              </p:par>
                            </p:childTnLst>
                          </p:cTn>
                        </p:par>
                        <p:par>
                          <p:cTn id="205" fill="hold">
                            <p:stCondLst>
                              <p:cond delay="1000"/>
                            </p:stCondLst>
                            <p:childTnLst>
                              <p:par>
                                <p:cTn id="206" presetID="22" presetClass="entr" presetSubtype="8" fill="hold" nodeType="afterEffect">
                                  <p:stCondLst>
                                    <p:cond delay="0"/>
                                  </p:stCondLst>
                                  <p:childTnLst>
                                    <p:set>
                                      <p:cBhvr>
                                        <p:cTn id="207" dur="1" fill="hold">
                                          <p:stCondLst>
                                            <p:cond delay="0"/>
                                          </p:stCondLst>
                                        </p:cTn>
                                        <p:tgtEl>
                                          <p:spTgt spid="5134"/>
                                        </p:tgtEl>
                                        <p:attrNameLst>
                                          <p:attrName>style.visibility</p:attrName>
                                        </p:attrNameLst>
                                      </p:cBhvr>
                                      <p:to>
                                        <p:strVal val="visible"/>
                                      </p:to>
                                    </p:set>
                                    <p:animEffect transition="in" filter="wipe(left)">
                                      <p:cBhvr>
                                        <p:cTn id="208" dur="250"/>
                                        <p:tgtEl>
                                          <p:spTgt spid="5134"/>
                                        </p:tgtEl>
                                      </p:cBhvr>
                                    </p:animEffect>
                                  </p:childTnLst>
                                </p:cTn>
                              </p:par>
                            </p:childTnLst>
                          </p:cTn>
                        </p:par>
                        <p:par>
                          <p:cTn id="209" fill="hold">
                            <p:stCondLst>
                              <p:cond delay="1250"/>
                            </p:stCondLst>
                            <p:childTnLst>
                              <p:par>
                                <p:cTn id="210" presetID="1" presetClass="entr" presetSubtype="0" fill="hold" nodeType="afterEffect">
                                  <p:stCondLst>
                                    <p:cond delay="0"/>
                                  </p:stCondLst>
                                  <p:childTnLst>
                                    <p:set>
                                      <p:cBhvr>
                                        <p:cTn id="2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1" grpId="0" animBg="1"/>
      <p:bldP spid="51" grpId="1" animBg="1"/>
      <p:bldP spid="51" grpId="2" animBg="1"/>
      <p:bldP spid="5132" grpId="0"/>
      <p:bldP spid="77" grpId="0"/>
      <p:bldP spid="102" grpId="0" animBg="1"/>
      <p:bldP spid="102" grpId="1" animBg="1"/>
      <p:bldP spid="103" grpId="0" animBg="1"/>
      <p:bldP spid="103" grpId="1" animBg="1"/>
      <p:bldP spid="2" grpId="0"/>
      <p:bldP spid="2" grpId="1"/>
      <p:bldP spid="2" grpId="2"/>
      <p:bldP spid="58" grpId="0"/>
      <p:bldP spid="58" grpId="1"/>
      <p:bldP spid="58" grpId="2"/>
      <p:bldP spid="59" grpId="0"/>
      <p:bldP spid="59" grpId="1"/>
      <p:bldP spid="59" grpId="2"/>
      <p:bldP spid="60" grpId="0"/>
      <p:bldP spid="60" grpId="1"/>
      <p:bldP spid="60"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 name="圆角矩形 48"/>
              <p:cNvSpPr/>
              <p:nvPr/>
            </p:nvSpPr>
            <p:spPr>
              <a:xfrm>
                <a:off x="698343" y="1651710"/>
                <a:ext cx="1355060"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𝑬</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0.9</a:t>
                </a:r>
                <a:endParaRPr lang="en-US" sz="1600" b="1" i="1" dirty="0">
                  <a:solidFill>
                    <a:srgbClr val="000000"/>
                  </a:solidFill>
                  <a:latin typeface="Cambria Math"/>
                  <a:ea typeface="ＭＳ Ｐゴシック" pitchFamily="-112" charset="-128"/>
                </a:endParaRPr>
              </a:p>
            </p:txBody>
          </p:sp>
        </mc:Choice>
        <mc:Fallback xmlns="">
          <p:sp>
            <p:nvSpPr>
              <p:cNvPr id="44" name="圆角矩形 48"/>
              <p:cNvSpPr>
                <a:spLocks noRot="1" noChangeAspect="1" noMove="1" noResize="1" noEditPoints="1" noAdjustHandles="1" noChangeArrowheads="1" noChangeShapeType="1" noTextEdit="1"/>
              </p:cNvSpPr>
              <p:nvPr/>
            </p:nvSpPr>
            <p:spPr>
              <a:xfrm>
                <a:off x="698343" y="1651710"/>
                <a:ext cx="1355060" cy="259071"/>
              </a:xfrm>
              <a:prstGeom prst="roundRect">
                <a:avLst/>
              </a:prstGeom>
              <a:blipFill rotWithShape="1">
                <a:blip r:embed="rId3"/>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圆角矩形 48"/>
              <p:cNvSpPr/>
              <p:nvPr/>
            </p:nvSpPr>
            <p:spPr>
              <a:xfrm>
                <a:off x="2053403" y="1726057"/>
                <a:ext cx="1342914"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𝑭</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0.6</a:t>
                </a:r>
                <a:endParaRPr lang="en-US" sz="1600" b="1" i="1" dirty="0">
                  <a:solidFill>
                    <a:srgbClr val="000000"/>
                  </a:solidFill>
                  <a:latin typeface="Cambria Math"/>
                  <a:ea typeface="ＭＳ Ｐゴシック" pitchFamily="-112" charset="-128"/>
                </a:endParaRPr>
              </a:p>
            </p:txBody>
          </p:sp>
        </mc:Choice>
        <mc:Fallback xmlns="">
          <p:sp>
            <p:nvSpPr>
              <p:cNvPr id="45" name="圆角矩形 48"/>
              <p:cNvSpPr>
                <a:spLocks noRot="1" noChangeAspect="1" noMove="1" noResize="1" noEditPoints="1" noAdjustHandles="1" noChangeArrowheads="1" noChangeShapeType="1" noTextEdit="1"/>
              </p:cNvSpPr>
              <p:nvPr/>
            </p:nvSpPr>
            <p:spPr>
              <a:xfrm>
                <a:off x="2053403" y="1726057"/>
                <a:ext cx="1342914" cy="259071"/>
              </a:xfrm>
              <a:prstGeom prst="roundRect">
                <a:avLst/>
              </a:prstGeom>
              <a:blipFill rotWithShape="1">
                <a:blip r:embed="rId4"/>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圆角矩形 48"/>
              <p:cNvSpPr/>
              <p:nvPr/>
            </p:nvSpPr>
            <p:spPr>
              <a:xfrm>
                <a:off x="659302" y="126608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0.8</a:t>
                </a:r>
                <a:endParaRPr lang="en-US" sz="1600" b="1" i="1" dirty="0">
                  <a:solidFill>
                    <a:srgbClr val="000000"/>
                  </a:solidFill>
                  <a:latin typeface="Cambria Math"/>
                  <a:ea typeface="ＭＳ Ｐゴシック" pitchFamily="-112" charset="-128"/>
                </a:endParaRPr>
              </a:p>
            </p:txBody>
          </p:sp>
        </mc:Choice>
        <mc:Fallback xmlns="">
          <p:sp>
            <p:nvSpPr>
              <p:cNvPr id="46" name="圆角矩形 48"/>
              <p:cNvSpPr>
                <a:spLocks noRot="1" noChangeAspect="1" noMove="1" noResize="1" noEditPoints="1" noAdjustHandles="1" noChangeArrowheads="1" noChangeShapeType="1" noTextEdit="1"/>
              </p:cNvSpPr>
              <p:nvPr/>
            </p:nvSpPr>
            <p:spPr>
              <a:xfrm>
                <a:off x="659302" y="1266081"/>
                <a:ext cx="1338031" cy="259071"/>
              </a:xfrm>
              <a:prstGeom prst="roundRect">
                <a:avLst/>
              </a:prstGeom>
              <a:blipFill rotWithShape="1">
                <a:blip r:embed="rId5"/>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圆角矩形 48"/>
              <p:cNvSpPr/>
              <p:nvPr/>
            </p:nvSpPr>
            <p:spPr>
              <a:xfrm>
                <a:off x="1927858" y="1371956"/>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0.3</a:t>
                </a:r>
                <a:endParaRPr lang="en-US" sz="1600" b="1" i="1" dirty="0">
                  <a:solidFill>
                    <a:srgbClr val="000000"/>
                  </a:solidFill>
                  <a:latin typeface="Cambria Math"/>
                  <a:ea typeface="ＭＳ Ｐゴシック" pitchFamily="-112" charset="-128"/>
                </a:endParaRPr>
              </a:p>
            </p:txBody>
          </p:sp>
        </mc:Choice>
        <mc:Fallback xmlns="">
          <p:sp>
            <p:nvSpPr>
              <p:cNvPr id="47" name="圆角矩形 48"/>
              <p:cNvSpPr>
                <a:spLocks noRot="1" noChangeAspect="1" noMove="1" noResize="1" noEditPoints="1" noAdjustHandles="1" noChangeArrowheads="1" noChangeShapeType="1" noTextEdit="1"/>
              </p:cNvSpPr>
              <p:nvPr/>
            </p:nvSpPr>
            <p:spPr>
              <a:xfrm>
                <a:off x="1927858" y="1371956"/>
                <a:ext cx="1338031" cy="259071"/>
              </a:xfrm>
              <a:prstGeom prst="roundRect">
                <a:avLst/>
              </a:prstGeom>
              <a:blipFill rotWithShape="1">
                <a:blip r:embed="rId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圆角矩形 48"/>
              <p:cNvSpPr/>
              <p:nvPr/>
            </p:nvSpPr>
            <p:spPr>
              <a:xfrm>
                <a:off x="845619" y="2360138"/>
                <a:ext cx="1338032"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𝑬</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𝑭</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0.4</a:t>
                </a:r>
                <a:endParaRPr lang="en-US" sz="1600" b="1" i="1" dirty="0">
                  <a:solidFill>
                    <a:srgbClr val="000000"/>
                  </a:solidFill>
                  <a:latin typeface="Cambria Math"/>
                  <a:ea typeface="ＭＳ Ｐゴシック" pitchFamily="-112" charset="-128"/>
                </a:endParaRPr>
              </a:p>
            </p:txBody>
          </p:sp>
        </mc:Choice>
        <mc:Fallback xmlns="">
          <p:sp>
            <p:nvSpPr>
              <p:cNvPr id="48" name="圆角矩形 48"/>
              <p:cNvSpPr>
                <a:spLocks noRot="1" noChangeAspect="1" noMove="1" noResize="1" noEditPoints="1" noAdjustHandles="1" noChangeArrowheads="1" noChangeShapeType="1" noTextEdit="1"/>
              </p:cNvSpPr>
              <p:nvPr/>
            </p:nvSpPr>
            <p:spPr>
              <a:xfrm>
                <a:off x="845619" y="2360138"/>
                <a:ext cx="1338032" cy="259071"/>
              </a:xfrm>
              <a:prstGeom prst="roundRect">
                <a:avLst/>
              </a:prstGeom>
              <a:blipFill rotWithShape="1">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圆角矩形 48"/>
              <p:cNvSpPr/>
              <p:nvPr/>
            </p:nvSpPr>
            <p:spPr>
              <a:xfrm>
                <a:off x="2129863" y="2412300"/>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0.5</a:t>
                </a:r>
                <a:endParaRPr lang="en-US" sz="1600" b="1" i="1" dirty="0">
                  <a:solidFill>
                    <a:srgbClr val="000000"/>
                  </a:solidFill>
                  <a:latin typeface="Cambria Math"/>
                  <a:ea typeface="ＭＳ Ｐゴシック" pitchFamily="-112" charset="-128"/>
                </a:endParaRPr>
              </a:p>
            </p:txBody>
          </p:sp>
        </mc:Choice>
        <mc:Fallback xmlns="">
          <p:sp>
            <p:nvSpPr>
              <p:cNvPr id="49" name="圆角矩形 48"/>
              <p:cNvSpPr>
                <a:spLocks noRot="1" noChangeAspect="1" noMove="1" noResize="1" noEditPoints="1" noAdjustHandles="1" noChangeArrowheads="1" noChangeShapeType="1" noTextEdit="1"/>
              </p:cNvSpPr>
              <p:nvPr/>
            </p:nvSpPr>
            <p:spPr>
              <a:xfrm>
                <a:off x="2129863" y="2412300"/>
                <a:ext cx="1338031" cy="259071"/>
              </a:xfrm>
              <a:prstGeom prst="roundRect">
                <a:avLst/>
              </a:prstGeom>
              <a:blipFill rotWithShape="1">
                <a:blip r:embed="rId8"/>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圆角矩形 48"/>
              <p:cNvSpPr/>
              <p:nvPr/>
            </p:nvSpPr>
            <p:spPr>
              <a:xfrm>
                <a:off x="1927859" y="2047355"/>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0.7</a:t>
                </a:r>
                <a:endParaRPr lang="en-US" sz="1600" b="1" i="1" dirty="0">
                  <a:solidFill>
                    <a:srgbClr val="000000"/>
                  </a:solidFill>
                  <a:latin typeface="Cambria Math"/>
                  <a:ea typeface="ＭＳ Ｐゴシック" pitchFamily="-112" charset="-128"/>
                </a:endParaRPr>
              </a:p>
            </p:txBody>
          </p:sp>
        </mc:Choice>
        <mc:Fallback xmlns="">
          <p:sp>
            <p:nvSpPr>
              <p:cNvPr id="50" name="圆角矩形 48"/>
              <p:cNvSpPr>
                <a:spLocks noRot="1" noChangeAspect="1" noMove="1" noResize="1" noEditPoints="1" noAdjustHandles="1" noChangeArrowheads="1" noChangeShapeType="1" noTextEdit="1"/>
              </p:cNvSpPr>
              <p:nvPr/>
            </p:nvSpPr>
            <p:spPr>
              <a:xfrm>
                <a:off x="1927859" y="2047355"/>
                <a:ext cx="1338031" cy="259071"/>
              </a:xfrm>
              <a:prstGeom prst="roundRect">
                <a:avLst/>
              </a:prstGeom>
              <a:blipFill rotWithShape="1">
                <a:blip r:embed="rId9"/>
                <a:stretch>
                  <a:fillRect/>
                </a:stretch>
              </a:blipFill>
              <a:ln>
                <a:solidFill>
                  <a:schemeClr val="accent6">
                    <a:lumMod val="40000"/>
                    <a:lumOff val="60000"/>
                  </a:schemeClr>
                </a:solidFill>
              </a:ln>
            </p:spPr>
            <p:txBody>
              <a:bodyPr/>
              <a:lstStyle/>
              <a:p>
                <a:r>
                  <a:rPr lang="en-US">
                    <a:noFill/>
                  </a:rPr>
                  <a:t> </a:t>
                </a:r>
              </a:p>
            </p:txBody>
          </p:sp>
        </mc:Fallback>
      </mc:AlternateContent>
      <p:sp>
        <p:nvSpPr>
          <p:cNvPr id="51" name="圆角矩形 48"/>
          <p:cNvSpPr/>
          <p:nvPr/>
        </p:nvSpPr>
        <p:spPr>
          <a:xfrm>
            <a:off x="1132537" y="2712753"/>
            <a:ext cx="1342914"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smtClean="0">
                <a:solidFill>
                  <a:srgbClr val="000000"/>
                </a:solidFill>
                <a:latin typeface="Cambria Math"/>
                <a:ea typeface="ＭＳ Ｐゴシック" pitchFamily="-112" charset="-128"/>
              </a:rPr>
              <a:t>…  :  …</a:t>
            </a:r>
            <a:endParaRPr lang="en-US" sz="2800" b="1" i="1" dirty="0">
              <a:solidFill>
                <a:srgbClr val="000000"/>
              </a:solidFill>
              <a:latin typeface="Cambria Math"/>
              <a:ea typeface="ＭＳ Ｐゴシック" pitchFamily="-112" charset="-128"/>
            </a:endParaRPr>
          </a:p>
        </p:txBody>
      </p:sp>
      <mc:AlternateContent xmlns:mc="http://schemas.openxmlformats.org/markup-compatibility/2006" xmlns:a14="http://schemas.microsoft.com/office/drawing/2010/main">
        <mc:Choice Requires="a14">
          <p:sp>
            <p:nvSpPr>
              <p:cNvPr id="52" name="圆角矩形 48"/>
              <p:cNvSpPr/>
              <p:nvPr/>
            </p:nvSpPr>
            <p:spPr>
              <a:xfrm>
                <a:off x="601891" y="2018908"/>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0.2</a:t>
                </a:r>
                <a:endParaRPr lang="en-US" sz="1600" b="1" i="1" dirty="0">
                  <a:solidFill>
                    <a:srgbClr val="000000"/>
                  </a:solidFill>
                  <a:latin typeface="Cambria Math"/>
                  <a:ea typeface="ＭＳ Ｐゴシック" pitchFamily="-112" charset="-128"/>
                </a:endParaRPr>
              </a:p>
            </p:txBody>
          </p:sp>
        </mc:Choice>
        <mc:Fallback xmlns="">
          <p:sp>
            <p:nvSpPr>
              <p:cNvPr id="52" name="圆角矩形 48"/>
              <p:cNvSpPr>
                <a:spLocks noRot="1" noChangeAspect="1" noMove="1" noResize="1" noEditPoints="1" noAdjustHandles="1" noChangeArrowheads="1" noChangeShapeType="1" noTextEdit="1"/>
              </p:cNvSpPr>
              <p:nvPr/>
            </p:nvSpPr>
            <p:spPr>
              <a:xfrm>
                <a:off x="601891" y="2018908"/>
                <a:ext cx="1338031" cy="259071"/>
              </a:xfrm>
              <a:prstGeom prst="roundRect">
                <a:avLst/>
              </a:prstGeom>
              <a:blipFill rotWithShape="1">
                <a:blip r:embed="rId10"/>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圆角矩形 48"/>
              <p:cNvSpPr/>
              <p:nvPr/>
            </p:nvSpPr>
            <p:spPr>
              <a:xfrm>
                <a:off x="1384387" y="1007010"/>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0.1</a:t>
                </a:r>
                <a:endParaRPr lang="en-US" sz="1600" b="1" i="1" dirty="0">
                  <a:solidFill>
                    <a:srgbClr val="000000"/>
                  </a:solidFill>
                  <a:latin typeface="Cambria Math"/>
                  <a:ea typeface="ＭＳ Ｐゴシック" pitchFamily="-112" charset="-128"/>
                </a:endParaRPr>
              </a:p>
            </p:txBody>
          </p:sp>
        </mc:Choice>
        <mc:Fallback xmlns="">
          <p:sp>
            <p:nvSpPr>
              <p:cNvPr id="53" name="圆角矩形 48"/>
              <p:cNvSpPr>
                <a:spLocks noRot="1" noChangeAspect="1" noMove="1" noResize="1" noEditPoints="1" noAdjustHandles="1" noChangeArrowheads="1" noChangeShapeType="1" noTextEdit="1"/>
              </p:cNvSpPr>
              <p:nvPr/>
            </p:nvSpPr>
            <p:spPr>
              <a:xfrm>
                <a:off x="1384387" y="1007010"/>
                <a:ext cx="1338031" cy="259071"/>
              </a:xfrm>
              <a:prstGeom prst="roundRect">
                <a:avLst/>
              </a:prstGeom>
              <a:blipFill rotWithShape="1">
                <a:blip r:embed="rId11"/>
                <a:stretch>
                  <a:fillRect/>
                </a:stretch>
              </a:blipFill>
              <a:ln>
                <a:solidFill>
                  <a:schemeClr val="accent6">
                    <a:lumMod val="40000"/>
                    <a:lumOff val="60000"/>
                  </a:schemeClr>
                </a:solidFill>
              </a:ln>
            </p:spPr>
            <p:txBody>
              <a:bodyPr/>
              <a:lstStyle/>
              <a:p>
                <a:r>
                  <a:rPr lang="en-US">
                    <a:noFill/>
                  </a:rPr>
                  <a:t> </a:t>
                </a:r>
              </a:p>
            </p:txBody>
          </p:sp>
        </mc:Fallback>
      </mc:AlternateContent>
      <p:sp>
        <p:nvSpPr>
          <p:cNvPr id="54" name="TextBox 53"/>
          <p:cNvSpPr txBox="1"/>
          <p:nvPr/>
        </p:nvSpPr>
        <p:spPr>
          <a:xfrm>
            <a:off x="659302" y="3249051"/>
            <a:ext cx="2808592" cy="369332"/>
          </a:xfrm>
          <a:prstGeom prst="rect">
            <a:avLst/>
          </a:prstGeom>
          <a:noFill/>
        </p:spPr>
        <p:txBody>
          <a:bodyPr wrap="square" rtlCol="0">
            <a:spAutoFit/>
          </a:bodyPr>
          <a:lstStyle/>
          <a:p>
            <a:pPr algn="ctr"/>
            <a:r>
              <a:rPr lang="en-US" dirty="0">
                <a:solidFill>
                  <a:srgbClr val="000000"/>
                </a:solidFill>
              </a:rPr>
              <a:t>c</a:t>
            </a:r>
            <a:r>
              <a:rPr lang="en-US" dirty="0" smtClean="0">
                <a:solidFill>
                  <a:srgbClr val="000000"/>
                </a:solidFill>
              </a:rPr>
              <a:t>ollected </a:t>
            </a:r>
            <a:r>
              <a:rPr lang="en-US" dirty="0">
                <a:solidFill>
                  <a:srgbClr val="000000"/>
                </a:solidFill>
              </a:rPr>
              <a:t>c</a:t>
            </a:r>
            <a:r>
              <a:rPr lang="en-US" dirty="0" smtClean="0">
                <a:solidFill>
                  <a:srgbClr val="000000"/>
                </a:solidFill>
              </a:rPr>
              <a:t>onstraints </a:t>
            </a:r>
            <a:r>
              <a:rPr lang="en-US" dirty="0">
                <a:solidFill>
                  <a:srgbClr val="000000"/>
                </a:solidFill>
              </a:rPr>
              <a:t>s</a:t>
            </a:r>
            <a:r>
              <a:rPr lang="en-US" dirty="0" smtClean="0">
                <a:solidFill>
                  <a:srgbClr val="000000"/>
                </a:solidFill>
              </a:rPr>
              <a:t>et</a:t>
            </a:r>
            <a:endParaRPr lang="en-US" dirty="0">
              <a:solidFill>
                <a:srgbClr val="000000"/>
              </a:solidFill>
            </a:endParaRPr>
          </a:p>
        </p:txBody>
      </p:sp>
      <p:sp>
        <p:nvSpPr>
          <p:cNvPr id="42" name="Oval 41"/>
          <p:cNvSpPr/>
          <p:nvPr/>
        </p:nvSpPr>
        <p:spPr>
          <a:xfrm>
            <a:off x="5070526" y="1821339"/>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6" name="Oval 55"/>
          <p:cNvSpPr/>
          <p:nvPr/>
        </p:nvSpPr>
        <p:spPr>
          <a:xfrm>
            <a:off x="4130800" y="2272455"/>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7" name="Oval 56"/>
          <p:cNvSpPr/>
          <p:nvPr/>
        </p:nvSpPr>
        <p:spPr>
          <a:xfrm>
            <a:off x="5661782" y="1089707"/>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8" name="Oval 57"/>
          <p:cNvSpPr/>
          <p:nvPr/>
        </p:nvSpPr>
        <p:spPr>
          <a:xfrm>
            <a:off x="5466292" y="2642864"/>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9" name="Oval 58"/>
          <p:cNvSpPr/>
          <p:nvPr/>
        </p:nvSpPr>
        <p:spPr>
          <a:xfrm>
            <a:off x="4674045" y="3170397"/>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0" name="Oval 59"/>
          <p:cNvSpPr/>
          <p:nvPr/>
        </p:nvSpPr>
        <p:spPr>
          <a:xfrm>
            <a:off x="4149548" y="1219242"/>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mc:AlternateContent xmlns:mc="http://schemas.openxmlformats.org/markup-compatibility/2006" xmlns:a14="http://schemas.microsoft.com/office/drawing/2010/main">
        <mc:Choice Requires="a14">
          <p:sp>
            <p:nvSpPr>
              <p:cNvPr id="55" name="TextBox 54"/>
              <p:cNvSpPr txBox="1"/>
              <p:nvPr/>
            </p:nvSpPr>
            <p:spPr>
              <a:xfrm>
                <a:off x="3981381" y="2414495"/>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𝐵</m:t>
                      </m:r>
                    </m:oMath>
                  </m:oMathPara>
                </a14:m>
                <a:endParaRPr lang="en-US" dirty="0">
                  <a:solidFill>
                    <a:srgbClr val="000000"/>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3981381" y="2414495"/>
                <a:ext cx="262964" cy="276999"/>
              </a:xfrm>
              <a:prstGeom prst="rect">
                <a:avLst/>
              </a:prstGeom>
              <a:blipFill rotWithShape="1">
                <a:blip r:embed="rId21"/>
                <a:stretch>
                  <a:fillRect l="-9302" r="-1162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4939044" y="1539180"/>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𝐴</m:t>
                      </m:r>
                    </m:oMath>
                  </m:oMathPara>
                </a14:m>
                <a:endParaRPr lang="en-US" dirty="0">
                  <a:solidFill>
                    <a:srgbClr val="000000"/>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4939044" y="1539180"/>
                <a:ext cx="262964" cy="276999"/>
              </a:xfrm>
              <a:prstGeom prst="rect">
                <a:avLst/>
              </a:prstGeom>
              <a:blipFill rotWithShape="1">
                <a:blip r:embed="rId22"/>
                <a:stretch>
                  <a:fillRect l="-9302" r="-930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5594308" y="2719066"/>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𝐷</m:t>
                      </m:r>
                    </m:oMath>
                  </m:oMathPara>
                </a14:m>
                <a:endParaRPr lang="en-US" dirty="0">
                  <a:solidFill>
                    <a:srgbClr val="000000"/>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5594308" y="2719066"/>
                <a:ext cx="262964" cy="276999"/>
              </a:xfrm>
              <a:prstGeom prst="rect">
                <a:avLst/>
              </a:prstGeom>
              <a:blipFill rotWithShape="1">
                <a:blip r:embed="rId23"/>
                <a:stretch>
                  <a:fillRect l="-13953" r="-930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4493737" y="3326941"/>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𝐶</m:t>
                      </m:r>
                    </m:oMath>
                  </m:oMathPara>
                </a14:m>
                <a:endParaRPr lang="en-US" dirty="0">
                  <a:solidFill>
                    <a:srgbClr val="000000"/>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4493737" y="3326941"/>
                <a:ext cx="262964" cy="276999"/>
              </a:xfrm>
              <a:prstGeom prst="rect">
                <a:avLst/>
              </a:prstGeom>
              <a:blipFill rotWithShape="1">
                <a:blip r:embed="rId24"/>
                <a:stretch>
                  <a:fillRect l="-9302" r="-6977"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3877975" y="1007010"/>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𝐸</m:t>
                      </m:r>
                    </m:oMath>
                  </m:oMathPara>
                </a14:m>
                <a:endParaRPr lang="en-US" dirty="0">
                  <a:solidFill>
                    <a:srgbClr val="0000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3877975" y="1007010"/>
                <a:ext cx="262964" cy="276999"/>
              </a:xfrm>
              <a:prstGeom prst="rect">
                <a:avLst/>
              </a:prstGeom>
              <a:blipFill rotWithShape="1">
                <a:blip r:embed="rId25"/>
                <a:stretch>
                  <a:fillRect l="-9302" r="-930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430162" y="877476"/>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𝐹</m:t>
                      </m:r>
                    </m:oMath>
                  </m:oMathPara>
                </a14:m>
                <a:endParaRPr lang="en-US" dirty="0">
                  <a:solidFill>
                    <a:srgbClr val="00000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430162" y="877476"/>
                <a:ext cx="262964" cy="276999"/>
              </a:xfrm>
              <a:prstGeom prst="rect">
                <a:avLst/>
              </a:prstGeom>
              <a:blipFill rotWithShape="1">
                <a:blip r:embed="rId26"/>
                <a:stretch>
                  <a:fillRect l="-11628" r="-4651" b="-8889"/>
                </a:stretch>
              </a:blipFill>
            </p:spPr>
            <p:txBody>
              <a:bodyPr/>
              <a:lstStyle/>
              <a:p>
                <a:r>
                  <a:rPr lang="en-US">
                    <a:noFill/>
                  </a:rPr>
                  <a:t> </a:t>
                </a:r>
              </a:p>
            </p:txBody>
          </p:sp>
        </mc:Fallback>
      </mc:AlternateContent>
      <p:cxnSp>
        <p:nvCxnSpPr>
          <p:cNvPr id="70" name="Straight Connector 69"/>
          <p:cNvCxnSpPr>
            <a:stCxn id="60" idx="5"/>
            <a:endCxn id="42" idx="1"/>
          </p:cNvCxnSpPr>
          <p:nvPr/>
        </p:nvCxnSpPr>
        <p:spPr>
          <a:xfrm>
            <a:off x="4258816" y="1329807"/>
            <a:ext cx="830458" cy="51050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7" idx="3"/>
            <a:endCxn id="42" idx="7"/>
          </p:cNvCxnSpPr>
          <p:nvPr/>
        </p:nvCxnSpPr>
        <p:spPr>
          <a:xfrm flipH="1">
            <a:off x="5179794" y="1200272"/>
            <a:ext cx="500736" cy="64003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57" idx="2"/>
            <a:endCxn id="60" idx="6"/>
          </p:cNvCxnSpPr>
          <p:nvPr/>
        </p:nvCxnSpPr>
        <p:spPr>
          <a:xfrm flipH="1">
            <a:off x="4277564" y="1154475"/>
            <a:ext cx="1384218" cy="12953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56" idx="6"/>
            <a:endCxn id="42" idx="3"/>
          </p:cNvCxnSpPr>
          <p:nvPr/>
        </p:nvCxnSpPr>
        <p:spPr>
          <a:xfrm flipV="1">
            <a:off x="4258816" y="1931904"/>
            <a:ext cx="830458" cy="405319"/>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58" idx="0"/>
            <a:endCxn id="42" idx="5"/>
          </p:cNvCxnSpPr>
          <p:nvPr/>
        </p:nvCxnSpPr>
        <p:spPr>
          <a:xfrm flipH="1" flipV="1">
            <a:off x="5179794" y="1931904"/>
            <a:ext cx="350506" cy="71096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59" idx="6"/>
            <a:endCxn id="58" idx="3"/>
          </p:cNvCxnSpPr>
          <p:nvPr/>
        </p:nvCxnSpPr>
        <p:spPr>
          <a:xfrm flipV="1">
            <a:off x="4802061" y="2753429"/>
            <a:ext cx="682979" cy="481736"/>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59" idx="1"/>
            <a:endCxn id="56" idx="4"/>
          </p:cNvCxnSpPr>
          <p:nvPr/>
        </p:nvCxnSpPr>
        <p:spPr>
          <a:xfrm flipH="1" flipV="1">
            <a:off x="4194808" y="2401990"/>
            <a:ext cx="497985" cy="78737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59" idx="7"/>
            <a:endCxn id="42" idx="4"/>
          </p:cNvCxnSpPr>
          <p:nvPr/>
        </p:nvCxnSpPr>
        <p:spPr>
          <a:xfrm flipV="1">
            <a:off x="4783313" y="1950874"/>
            <a:ext cx="351221" cy="123849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58" idx="2"/>
            <a:endCxn id="56" idx="5"/>
          </p:cNvCxnSpPr>
          <p:nvPr/>
        </p:nvCxnSpPr>
        <p:spPr>
          <a:xfrm flipH="1" flipV="1">
            <a:off x="4240068" y="2383020"/>
            <a:ext cx="1226224" cy="32461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2200" dirty="0" smtClean="0"/>
              <a:t>Redundancy/Conflicts in Constraints Set</a:t>
            </a:r>
            <a:endParaRPr lang="en-US" sz="2200" dirty="0"/>
          </a:p>
        </p:txBody>
      </p:sp>
    </p:spTree>
    <p:extLst>
      <p:ext uri="{BB962C8B-B14F-4D97-AF65-F5344CB8AC3E}">
        <p14:creationId xmlns:p14="http://schemas.microsoft.com/office/powerpoint/2010/main" val="24095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4"/>
                                        </p:tgtEl>
                                      </p:cBhvr>
                                    </p:animEffect>
                                    <p:animScale>
                                      <p:cBhvr>
                                        <p:cTn id="7" dur="250" autoRev="1" fill="hold"/>
                                        <p:tgtEl>
                                          <p:spTgt spid="4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5"/>
                                        </p:tgtEl>
                                      </p:cBhvr>
                                    </p:animEffect>
                                    <p:animScale>
                                      <p:cBhvr>
                                        <p:cTn id="10" dur="250" autoRev="1" fill="hold"/>
                                        <p:tgtEl>
                                          <p:spTgt spid="45"/>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48"/>
                                        </p:tgtEl>
                                      </p:cBhvr>
                                    </p:animEffect>
                                    <p:animScale>
                                      <p:cBhvr>
                                        <p:cTn id="13" dur="250" autoRev="1" fill="hold"/>
                                        <p:tgtEl>
                                          <p:spTgt spid="48"/>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70"/>
                                        </p:tgtEl>
                                      </p:cBhvr>
                                    </p:animEffect>
                                    <p:animScale>
                                      <p:cBhvr>
                                        <p:cTn id="16" dur="250" autoRev="1" fill="hold"/>
                                        <p:tgtEl>
                                          <p:spTgt spid="70"/>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75"/>
                                        </p:tgtEl>
                                      </p:cBhvr>
                                    </p:animEffect>
                                    <p:animScale>
                                      <p:cBhvr>
                                        <p:cTn id="19" dur="250" autoRev="1" fill="hold"/>
                                        <p:tgtEl>
                                          <p:spTgt spid="75"/>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72"/>
                                        </p:tgtEl>
                                      </p:cBhvr>
                                    </p:animEffect>
                                    <p:animScale>
                                      <p:cBhvr>
                                        <p:cTn id="22" dur="250" autoRev="1" fill="hold"/>
                                        <p:tgtEl>
                                          <p:spTgt spid="7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53"/>
                                        </p:tgtEl>
                                      </p:cBhvr>
                                    </p:animEffect>
                                    <p:animScale>
                                      <p:cBhvr>
                                        <p:cTn id="27" dur="250" autoRev="1" fill="hold"/>
                                        <p:tgtEl>
                                          <p:spTgt spid="53"/>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46"/>
                                        </p:tgtEl>
                                      </p:cBhvr>
                                    </p:animEffect>
                                    <p:animScale>
                                      <p:cBhvr>
                                        <p:cTn id="30" dur="250" autoRev="1" fill="hold"/>
                                        <p:tgtEl>
                                          <p:spTgt spid="46"/>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52"/>
                                        </p:tgtEl>
                                      </p:cBhvr>
                                    </p:animEffect>
                                    <p:animScale>
                                      <p:cBhvr>
                                        <p:cTn id="33" dur="250" autoRev="1" fill="hold"/>
                                        <p:tgtEl>
                                          <p:spTgt spid="52"/>
                                        </p:tgtEl>
                                      </p:cBhvr>
                                      <p:by x="105000" y="105000"/>
                                    </p:animScale>
                                  </p:childTnLst>
                                </p:cTn>
                              </p:par>
                              <p:par>
                                <p:cTn id="34" presetID="26" presetClass="emph" presetSubtype="0" fill="hold" grpId="0" nodeType="withEffect">
                                  <p:stCondLst>
                                    <p:cond delay="0"/>
                                  </p:stCondLst>
                                  <p:childTnLst>
                                    <p:animEffect transition="out" filter="fade">
                                      <p:cBhvr>
                                        <p:cTn id="35" dur="500" tmFilter="0, 0; .2, .5; .8, .5; 1, 0"/>
                                        <p:tgtEl>
                                          <p:spTgt spid="50"/>
                                        </p:tgtEl>
                                      </p:cBhvr>
                                    </p:animEffect>
                                    <p:animScale>
                                      <p:cBhvr>
                                        <p:cTn id="36" dur="250" autoRev="1" fill="hold"/>
                                        <p:tgtEl>
                                          <p:spTgt spid="50"/>
                                        </p:tgtEl>
                                      </p:cBhvr>
                                      <p:by x="105000" y="105000"/>
                                    </p:animScale>
                                  </p:childTnLst>
                                </p:cTn>
                              </p:par>
                              <p:par>
                                <p:cTn id="37" presetID="26" presetClass="emph" presetSubtype="0" fill="hold" grpId="0" nodeType="withEffect">
                                  <p:stCondLst>
                                    <p:cond delay="0"/>
                                  </p:stCondLst>
                                  <p:childTnLst>
                                    <p:animEffect transition="out" filter="fade">
                                      <p:cBhvr>
                                        <p:cTn id="38" dur="500" tmFilter="0, 0; .2, .5; .8, .5; 1, 0"/>
                                        <p:tgtEl>
                                          <p:spTgt spid="49"/>
                                        </p:tgtEl>
                                      </p:cBhvr>
                                    </p:animEffect>
                                    <p:animScale>
                                      <p:cBhvr>
                                        <p:cTn id="39" dur="250" autoRev="1" fill="hold"/>
                                        <p:tgtEl>
                                          <p:spTgt spid="49"/>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89"/>
                                        </p:tgtEl>
                                      </p:cBhvr>
                                    </p:animEffect>
                                    <p:animScale>
                                      <p:cBhvr>
                                        <p:cTn id="42" dur="250" autoRev="1" fill="hold"/>
                                        <p:tgtEl>
                                          <p:spTgt spid="89"/>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80"/>
                                        </p:tgtEl>
                                      </p:cBhvr>
                                    </p:animEffect>
                                    <p:animScale>
                                      <p:cBhvr>
                                        <p:cTn id="48" dur="250" autoRev="1" fill="hold"/>
                                        <p:tgtEl>
                                          <p:spTgt spid="80"/>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105"/>
                                        </p:tgtEl>
                                      </p:cBhvr>
                                    </p:animEffect>
                                    <p:animScale>
                                      <p:cBhvr>
                                        <p:cTn id="51" dur="250" autoRev="1" fill="hold"/>
                                        <p:tgtEl>
                                          <p:spTgt spid="105"/>
                                        </p:tgtEl>
                                      </p:cBhvr>
                                      <p:by x="105000" y="105000"/>
                                    </p:animScale>
                                  </p:childTnLst>
                                </p:cTn>
                              </p:par>
                              <p:par>
                                <p:cTn id="52" presetID="26" presetClass="emph" presetSubtype="0" fill="hold" nodeType="withEffect">
                                  <p:stCondLst>
                                    <p:cond delay="0"/>
                                  </p:stCondLst>
                                  <p:childTnLst>
                                    <p:animEffect transition="out" filter="fade">
                                      <p:cBhvr>
                                        <p:cTn id="53" dur="500" tmFilter="0, 0; .2, .5; .8, .5; 1, 0"/>
                                        <p:tgtEl>
                                          <p:spTgt spid="97"/>
                                        </p:tgtEl>
                                      </p:cBhvr>
                                    </p:animEffect>
                                    <p:animScale>
                                      <p:cBhvr>
                                        <p:cTn id="54" dur="250" autoRev="1" fill="hold"/>
                                        <p:tgtEl>
                                          <p:spTgt spid="97"/>
                                        </p:tgtEl>
                                      </p:cBhvr>
                                      <p:by x="105000" y="105000"/>
                                    </p:animScale>
                                  </p:childTnLst>
                                </p:cTn>
                              </p:par>
                              <p:par>
                                <p:cTn id="55" presetID="26" presetClass="emph" presetSubtype="0" fill="hold" nodeType="withEffect">
                                  <p:stCondLst>
                                    <p:cond delay="0"/>
                                  </p:stCondLst>
                                  <p:childTnLst>
                                    <p:animEffect transition="out" filter="fade">
                                      <p:cBhvr>
                                        <p:cTn id="56" dur="500" tmFilter="0, 0; .2, .5; .8, .5; 1, 0"/>
                                        <p:tgtEl>
                                          <p:spTgt spid="93"/>
                                        </p:tgtEl>
                                      </p:cBhvr>
                                    </p:animEffect>
                                    <p:animScale>
                                      <p:cBhvr>
                                        <p:cTn id="57" dur="250" autoRev="1" fill="hold"/>
                                        <p:tgtEl>
                                          <p:spTgt spid="9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8" grpId="0" animBg="1"/>
      <p:bldP spid="49" grpId="0" animBg="1"/>
      <p:bldP spid="50"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圆角矩形 48"/>
              <p:cNvSpPr/>
              <p:nvPr/>
            </p:nvSpPr>
            <p:spPr>
              <a:xfrm>
                <a:off x="1444296" y="715571"/>
                <a:ext cx="1355060"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𝑬</m:t>
                        </m:r>
                      </m:sub>
                    </m:sSub>
                  </m:oMath>
                </a14:m>
                <a:r>
                  <a:rPr lang="en-US" sz="1600" b="1" dirty="0">
                    <a:solidFill>
                      <a:srgbClr val="000000"/>
                    </a:solidFill>
                    <a:latin typeface="Arial" charset="0"/>
                    <a:ea typeface="ＭＳ Ｐゴシック" charset="0"/>
                    <a:cs typeface="ＭＳ Ｐゴシック" charset="0"/>
                  </a:rPr>
                  <a:t>:</a:t>
                </a:r>
                <a:r>
                  <a:rPr lang="en-US" sz="1600" b="1" dirty="0" smtClean="0">
                    <a:solidFill>
                      <a:srgbClr val="000000"/>
                    </a:solidFill>
                    <a:latin typeface="Arial" charset="0"/>
                    <a:ea typeface="ＭＳ Ｐゴシック" charset="0"/>
                    <a:cs typeface="ＭＳ Ｐゴシック" charset="0"/>
                  </a:rPr>
                  <a:t> </a:t>
                </a:r>
                <a:r>
                  <a:rPr lang="en-US" sz="1600" b="1" i="1" dirty="0" smtClean="0">
                    <a:solidFill>
                      <a:srgbClr val="000000"/>
                    </a:solidFill>
                    <a:latin typeface="Cambria Math"/>
                    <a:ea typeface="ＭＳ Ｐゴシック" pitchFamily="-112" charset="-128"/>
                  </a:rPr>
                  <a:t>0.9</a:t>
                </a:r>
                <a:endParaRPr lang="en-US" sz="1600" b="1" i="1" dirty="0">
                  <a:solidFill>
                    <a:srgbClr val="000000"/>
                  </a:solidFill>
                  <a:latin typeface="Cambria Math"/>
                  <a:ea typeface="ＭＳ Ｐゴシック" pitchFamily="-112" charset="-128"/>
                </a:endParaRPr>
              </a:p>
            </p:txBody>
          </p:sp>
        </mc:Choice>
        <mc:Fallback xmlns="">
          <p:sp>
            <p:nvSpPr>
              <p:cNvPr id="31" name="圆角矩形 48"/>
              <p:cNvSpPr>
                <a:spLocks noRot="1" noChangeAspect="1" noMove="1" noResize="1" noEditPoints="1" noAdjustHandles="1" noChangeArrowheads="1" noChangeShapeType="1" noTextEdit="1"/>
              </p:cNvSpPr>
              <p:nvPr/>
            </p:nvSpPr>
            <p:spPr>
              <a:xfrm>
                <a:off x="1444296" y="715571"/>
                <a:ext cx="1355060" cy="259071"/>
              </a:xfrm>
              <a:prstGeom prst="roundRect">
                <a:avLst/>
              </a:prstGeom>
              <a:blipFill rotWithShape="1">
                <a:blip r:embed="rId3"/>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圆角矩形 48"/>
              <p:cNvSpPr/>
              <p:nvPr/>
            </p:nvSpPr>
            <p:spPr>
              <a:xfrm>
                <a:off x="1450369" y="1592981"/>
                <a:ext cx="1342914"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𝑭</m:t>
                        </m:r>
                      </m:sub>
                    </m:sSub>
                  </m:oMath>
                </a14:m>
                <a:r>
                  <a:rPr lang="en-US" sz="1600" b="1" dirty="0">
                    <a:solidFill>
                      <a:srgbClr val="000000"/>
                    </a:solidFill>
                    <a:latin typeface="Arial" charset="0"/>
                    <a:ea typeface="ＭＳ Ｐゴシック" charset="0"/>
                    <a:cs typeface="ＭＳ Ｐゴシック" charset="0"/>
                  </a:rPr>
                  <a:t>:</a:t>
                </a:r>
                <a:r>
                  <a:rPr lang="en-US" sz="1600" b="1" dirty="0" smtClean="0">
                    <a:solidFill>
                      <a:srgbClr val="000000"/>
                    </a:solidFill>
                    <a:latin typeface="Arial" charset="0"/>
                    <a:ea typeface="ＭＳ Ｐゴシック" charset="0"/>
                    <a:cs typeface="ＭＳ Ｐゴシック" charset="0"/>
                  </a:rPr>
                  <a:t> </a:t>
                </a:r>
                <a:r>
                  <a:rPr lang="en-US" sz="1600" b="1" i="1" dirty="0" smtClean="0">
                    <a:solidFill>
                      <a:srgbClr val="000000"/>
                    </a:solidFill>
                    <a:latin typeface="Cambria Math"/>
                    <a:ea typeface="ＭＳ Ｐゴシック" pitchFamily="-112" charset="-128"/>
                  </a:rPr>
                  <a:t>0.6</a:t>
                </a:r>
                <a:endParaRPr lang="en-US" sz="1600" b="1" i="1" dirty="0">
                  <a:solidFill>
                    <a:srgbClr val="000000"/>
                  </a:solidFill>
                  <a:latin typeface="Cambria Math"/>
                  <a:ea typeface="ＭＳ Ｐゴシック" pitchFamily="-112" charset="-128"/>
                </a:endParaRPr>
              </a:p>
            </p:txBody>
          </p:sp>
        </mc:Choice>
        <mc:Fallback xmlns="">
          <p:sp>
            <p:nvSpPr>
              <p:cNvPr id="32" name="圆角矩形 48"/>
              <p:cNvSpPr>
                <a:spLocks noRot="1" noChangeAspect="1" noMove="1" noResize="1" noEditPoints="1" noAdjustHandles="1" noChangeArrowheads="1" noChangeShapeType="1" noTextEdit="1"/>
              </p:cNvSpPr>
              <p:nvPr/>
            </p:nvSpPr>
            <p:spPr>
              <a:xfrm>
                <a:off x="1450369" y="1592981"/>
                <a:ext cx="1342914" cy="259071"/>
              </a:xfrm>
              <a:prstGeom prst="roundRect">
                <a:avLst/>
              </a:prstGeom>
              <a:blipFill rotWithShape="1">
                <a:blip r:embed="rId4"/>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圆角矩形 48"/>
              <p:cNvSpPr/>
              <p:nvPr/>
            </p:nvSpPr>
            <p:spPr>
              <a:xfrm>
                <a:off x="1452811" y="100804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0.8</a:t>
                </a:r>
                <a:endParaRPr lang="en-US" sz="1600" b="1" i="1" dirty="0">
                  <a:solidFill>
                    <a:srgbClr val="000000"/>
                  </a:solidFill>
                  <a:latin typeface="Cambria Math"/>
                  <a:ea typeface="ＭＳ Ｐゴシック" pitchFamily="-112" charset="-128"/>
                </a:endParaRPr>
              </a:p>
            </p:txBody>
          </p:sp>
        </mc:Choice>
        <mc:Fallback xmlns="">
          <p:sp>
            <p:nvSpPr>
              <p:cNvPr id="33" name="圆角矩形 48"/>
              <p:cNvSpPr>
                <a:spLocks noRot="1" noChangeAspect="1" noMove="1" noResize="1" noEditPoints="1" noAdjustHandles="1" noChangeArrowheads="1" noChangeShapeType="1" noTextEdit="1"/>
              </p:cNvSpPr>
              <p:nvPr/>
            </p:nvSpPr>
            <p:spPr>
              <a:xfrm>
                <a:off x="1452811" y="1008041"/>
                <a:ext cx="1338031" cy="259071"/>
              </a:xfrm>
              <a:prstGeom prst="roundRect">
                <a:avLst/>
              </a:prstGeom>
              <a:blipFill rotWithShape="1">
                <a:blip r:embed="rId5"/>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圆角矩形 48"/>
              <p:cNvSpPr/>
              <p:nvPr/>
            </p:nvSpPr>
            <p:spPr>
              <a:xfrm>
                <a:off x="1452811" y="247039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0.3</a:t>
                </a:r>
                <a:endParaRPr lang="en-US" sz="1600" b="1" i="1" dirty="0">
                  <a:solidFill>
                    <a:srgbClr val="000000"/>
                  </a:solidFill>
                  <a:latin typeface="Cambria Math"/>
                  <a:ea typeface="ＭＳ Ｐゴシック" pitchFamily="-112" charset="-128"/>
                </a:endParaRPr>
              </a:p>
            </p:txBody>
          </p:sp>
        </mc:Choice>
        <mc:Fallback xmlns="">
          <p:sp>
            <p:nvSpPr>
              <p:cNvPr id="34" name="圆角矩形 48"/>
              <p:cNvSpPr>
                <a:spLocks noRot="1" noChangeAspect="1" noMove="1" noResize="1" noEditPoints="1" noAdjustHandles="1" noChangeArrowheads="1" noChangeShapeType="1" noTextEdit="1"/>
              </p:cNvSpPr>
              <p:nvPr/>
            </p:nvSpPr>
            <p:spPr>
              <a:xfrm>
                <a:off x="1452811" y="2470391"/>
                <a:ext cx="1338031" cy="259071"/>
              </a:xfrm>
              <a:prstGeom prst="roundRect">
                <a:avLst/>
              </a:prstGeom>
              <a:blipFill rotWithShape="1">
                <a:blip r:embed="rId6"/>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圆角矩形 48"/>
              <p:cNvSpPr/>
              <p:nvPr/>
            </p:nvSpPr>
            <p:spPr>
              <a:xfrm>
                <a:off x="1452810" y="2177921"/>
                <a:ext cx="1338032"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𝑬</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𝑭</m:t>
                        </m:r>
                      </m:sub>
                    </m:sSub>
                  </m:oMath>
                </a14:m>
                <a:r>
                  <a:rPr lang="en-US" sz="1600" b="1" dirty="0">
                    <a:solidFill>
                      <a:srgbClr val="000000"/>
                    </a:solidFill>
                    <a:latin typeface="Arial" charset="0"/>
                    <a:ea typeface="ＭＳ Ｐゴシック" charset="0"/>
                    <a:cs typeface="ＭＳ Ｐゴシック" charset="0"/>
                  </a:rPr>
                  <a:t>:</a:t>
                </a:r>
                <a:r>
                  <a:rPr lang="en-US" sz="1600" b="1" dirty="0" smtClean="0">
                    <a:solidFill>
                      <a:srgbClr val="000000"/>
                    </a:solidFill>
                    <a:latin typeface="Arial" charset="0"/>
                    <a:ea typeface="ＭＳ Ｐゴシック" charset="0"/>
                    <a:cs typeface="ＭＳ Ｐゴシック" charset="0"/>
                  </a:rPr>
                  <a:t> </a:t>
                </a:r>
                <a:r>
                  <a:rPr lang="en-US" sz="1600" b="1" i="1" dirty="0" smtClean="0">
                    <a:solidFill>
                      <a:srgbClr val="000000"/>
                    </a:solidFill>
                    <a:latin typeface="Cambria Math"/>
                    <a:ea typeface="ＭＳ Ｐゴシック" pitchFamily="-112" charset="-128"/>
                  </a:rPr>
                  <a:t>0.4</a:t>
                </a:r>
                <a:endParaRPr lang="en-US" sz="1600" b="1" i="1" dirty="0">
                  <a:solidFill>
                    <a:srgbClr val="000000"/>
                  </a:solidFill>
                  <a:latin typeface="Cambria Math"/>
                  <a:ea typeface="ＭＳ Ｐゴシック" pitchFamily="-112" charset="-128"/>
                </a:endParaRPr>
              </a:p>
            </p:txBody>
          </p:sp>
        </mc:Choice>
        <mc:Fallback xmlns="">
          <p:sp>
            <p:nvSpPr>
              <p:cNvPr id="35" name="圆角矩形 48"/>
              <p:cNvSpPr>
                <a:spLocks noRot="1" noChangeAspect="1" noMove="1" noResize="1" noEditPoints="1" noAdjustHandles="1" noChangeArrowheads="1" noChangeShapeType="1" noTextEdit="1"/>
              </p:cNvSpPr>
              <p:nvPr/>
            </p:nvSpPr>
            <p:spPr>
              <a:xfrm>
                <a:off x="1452810" y="2177921"/>
                <a:ext cx="1338032" cy="259071"/>
              </a:xfrm>
              <a:prstGeom prst="roundRect">
                <a:avLst/>
              </a:prstGeom>
              <a:blipFill rotWithShape="1">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圆角矩形 48"/>
              <p:cNvSpPr/>
              <p:nvPr/>
            </p:nvSpPr>
            <p:spPr>
              <a:xfrm>
                <a:off x="1452811" y="188545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0.5</a:t>
                </a:r>
                <a:endParaRPr lang="en-US" sz="1600" b="1" i="1" dirty="0">
                  <a:solidFill>
                    <a:srgbClr val="000000"/>
                  </a:solidFill>
                  <a:latin typeface="Cambria Math"/>
                  <a:ea typeface="ＭＳ Ｐゴシック" pitchFamily="-112" charset="-128"/>
                </a:endParaRPr>
              </a:p>
            </p:txBody>
          </p:sp>
        </mc:Choice>
        <mc:Fallback xmlns="">
          <p:sp>
            <p:nvSpPr>
              <p:cNvPr id="36" name="圆角矩形 48"/>
              <p:cNvSpPr>
                <a:spLocks noRot="1" noChangeAspect="1" noMove="1" noResize="1" noEditPoints="1" noAdjustHandles="1" noChangeArrowheads="1" noChangeShapeType="1" noTextEdit="1"/>
              </p:cNvSpPr>
              <p:nvPr/>
            </p:nvSpPr>
            <p:spPr>
              <a:xfrm>
                <a:off x="1452811" y="1885451"/>
                <a:ext cx="1338031" cy="259071"/>
              </a:xfrm>
              <a:prstGeom prst="roundRect">
                <a:avLst/>
              </a:prstGeom>
              <a:blipFill rotWithShape="1">
                <a:blip r:embed="rId8"/>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圆角矩形 48"/>
              <p:cNvSpPr/>
              <p:nvPr/>
            </p:nvSpPr>
            <p:spPr>
              <a:xfrm>
                <a:off x="1452811" y="130051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0.7</a:t>
                </a:r>
                <a:endParaRPr lang="en-US" sz="1600" b="1" i="1" dirty="0">
                  <a:solidFill>
                    <a:srgbClr val="000000"/>
                  </a:solidFill>
                  <a:latin typeface="Cambria Math"/>
                  <a:ea typeface="ＭＳ Ｐゴシック" pitchFamily="-112" charset="-128"/>
                </a:endParaRPr>
              </a:p>
            </p:txBody>
          </p:sp>
        </mc:Choice>
        <mc:Fallback xmlns="">
          <p:sp>
            <p:nvSpPr>
              <p:cNvPr id="37" name="圆角矩形 48"/>
              <p:cNvSpPr>
                <a:spLocks noRot="1" noChangeAspect="1" noMove="1" noResize="1" noEditPoints="1" noAdjustHandles="1" noChangeArrowheads="1" noChangeShapeType="1" noTextEdit="1"/>
              </p:cNvSpPr>
              <p:nvPr/>
            </p:nvSpPr>
            <p:spPr>
              <a:xfrm>
                <a:off x="1452811" y="1300511"/>
                <a:ext cx="1338031" cy="259071"/>
              </a:xfrm>
              <a:prstGeom prst="roundRect">
                <a:avLst/>
              </a:prstGeom>
              <a:blipFill rotWithShape="1">
                <a:blip r:embed="rId9"/>
                <a:stretch>
                  <a:fillRect/>
                </a:stretch>
              </a:blipFill>
              <a:ln>
                <a:solidFill>
                  <a:schemeClr val="accent6">
                    <a:lumMod val="40000"/>
                    <a:lumOff val="60000"/>
                  </a:schemeClr>
                </a:solidFill>
              </a:ln>
            </p:spPr>
            <p:txBody>
              <a:bodyPr/>
              <a:lstStyle/>
              <a:p>
                <a:r>
                  <a:rPr lang="en-US">
                    <a:noFill/>
                  </a:rPr>
                  <a:t> </a:t>
                </a:r>
              </a:p>
            </p:txBody>
          </p:sp>
        </mc:Fallback>
      </mc:AlternateContent>
      <p:sp>
        <p:nvSpPr>
          <p:cNvPr id="38" name="圆角矩形 48"/>
          <p:cNvSpPr/>
          <p:nvPr/>
        </p:nvSpPr>
        <p:spPr>
          <a:xfrm>
            <a:off x="1450369" y="3347801"/>
            <a:ext cx="1342914"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smtClean="0">
                <a:solidFill>
                  <a:srgbClr val="000000"/>
                </a:solidFill>
                <a:latin typeface="Cambria Math"/>
                <a:ea typeface="ＭＳ Ｐゴシック" pitchFamily="-112" charset="-128"/>
              </a:rPr>
              <a:t>…  :  …</a:t>
            </a:r>
            <a:endParaRPr lang="en-US" sz="2800" b="1" i="1" dirty="0">
              <a:solidFill>
                <a:srgbClr val="000000"/>
              </a:solidFill>
              <a:latin typeface="Cambria Math"/>
              <a:ea typeface="ＭＳ Ｐゴシック" pitchFamily="-112" charset="-128"/>
            </a:endParaRPr>
          </a:p>
        </p:txBody>
      </p:sp>
      <mc:AlternateContent xmlns:mc="http://schemas.openxmlformats.org/markup-compatibility/2006" xmlns:a14="http://schemas.microsoft.com/office/drawing/2010/main">
        <mc:Choice Requires="a14">
          <p:sp>
            <p:nvSpPr>
              <p:cNvPr id="39" name="圆角矩形 48"/>
              <p:cNvSpPr/>
              <p:nvPr/>
            </p:nvSpPr>
            <p:spPr>
              <a:xfrm>
                <a:off x="1452811" y="276286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0.2</a:t>
                </a:r>
                <a:endParaRPr lang="en-US" sz="1600" b="1" i="1" dirty="0">
                  <a:solidFill>
                    <a:srgbClr val="000000"/>
                  </a:solidFill>
                  <a:latin typeface="Cambria Math"/>
                  <a:ea typeface="ＭＳ Ｐゴシック" pitchFamily="-112" charset="-128"/>
                </a:endParaRPr>
              </a:p>
            </p:txBody>
          </p:sp>
        </mc:Choice>
        <mc:Fallback xmlns="">
          <p:sp>
            <p:nvSpPr>
              <p:cNvPr id="39" name="圆角矩形 48"/>
              <p:cNvSpPr>
                <a:spLocks noRot="1" noChangeAspect="1" noMove="1" noResize="1" noEditPoints="1" noAdjustHandles="1" noChangeArrowheads="1" noChangeShapeType="1" noTextEdit="1"/>
              </p:cNvSpPr>
              <p:nvPr/>
            </p:nvSpPr>
            <p:spPr>
              <a:xfrm>
                <a:off x="1452811" y="2762861"/>
                <a:ext cx="1338031" cy="259071"/>
              </a:xfrm>
              <a:prstGeom prst="roundRect">
                <a:avLst/>
              </a:prstGeom>
              <a:blipFill rotWithShape="1">
                <a:blip r:embed="rId10"/>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圆角矩形 48"/>
              <p:cNvSpPr/>
              <p:nvPr/>
            </p:nvSpPr>
            <p:spPr>
              <a:xfrm>
                <a:off x="1452811" y="305533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0.1</a:t>
                </a:r>
                <a:endParaRPr lang="en-US" sz="1600" b="1" i="1" dirty="0">
                  <a:solidFill>
                    <a:srgbClr val="000000"/>
                  </a:solidFill>
                  <a:latin typeface="Cambria Math"/>
                  <a:ea typeface="ＭＳ Ｐゴシック" pitchFamily="-112" charset="-128"/>
                </a:endParaRPr>
              </a:p>
            </p:txBody>
          </p:sp>
        </mc:Choice>
        <mc:Fallback xmlns="">
          <p:sp>
            <p:nvSpPr>
              <p:cNvPr id="40" name="圆角矩形 48"/>
              <p:cNvSpPr>
                <a:spLocks noRot="1" noChangeAspect="1" noMove="1" noResize="1" noEditPoints="1" noAdjustHandles="1" noChangeArrowheads="1" noChangeShapeType="1" noTextEdit="1"/>
              </p:cNvSpPr>
              <p:nvPr/>
            </p:nvSpPr>
            <p:spPr>
              <a:xfrm>
                <a:off x="1452811" y="3055331"/>
                <a:ext cx="1338031" cy="259071"/>
              </a:xfrm>
              <a:prstGeom prst="roundRect">
                <a:avLst/>
              </a:prstGeom>
              <a:blipFill rotWithShape="1">
                <a:blip r:embed="rId11"/>
                <a:stretch>
                  <a:fillRect/>
                </a:stretch>
              </a:blipFill>
              <a:ln>
                <a:solidFill>
                  <a:schemeClr val="accent6">
                    <a:lumMod val="40000"/>
                    <a:lumOff val="60000"/>
                  </a:schemeClr>
                </a:solidFill>
              </a:ln>
            </p:spPr>
            <p:txBody>
              <a:bodyPr/>
              <a:lstStyle/>
              <a:p>
                <a:r>
                  <a:rPr lang="en-US">
                    <a:noFill/>
                  </a:rPr>
                  <a:t> </a:t>
                </a:r>
              </a:p>
            </p:txBody>
          </p:sp>
        </mc:Fallback>
      </mc:AlternateContent>
      <p:sp>
        <p:nvSpPr>
          <p:cNvPr id="41" name="TextBox 40"/>
          <p:cNvSpPr txBox="1"/>
          <p:nvPr/>
        </p:nvSpPr>
        <p:spPr>
          <a:xfrm>
            <a:off x="879261" y="3664452"/>
            <a:ext cx="2451742" cy="369332"/>
          </a:xfrm>
          <a:prstGeom prst="rect">
            <a:avLst/>
          </a:prstGeom>
          <a:noFill/>
        </p:spPr>
        <p:txBody>
          <a:bodyPr wrap="square" rtlCol="0">
            <a:spAutoFit/>
          </a:bodyPr>
          <a:lstStyle/>
          <a:p>
            <a:pPr algn="ctr"/>
            <a:r>
              <a:rPr lang="en-US" dirty="0" smtClean="0">
                <a:solidFill>
                  <a:srgbClr val="000000"/>
                </a:solidFill>
              </a:rPr>
              <a:t>Sorted Constraints</a:t>
            </a:r>
            <a:endParaRPr lang="en-US" dirty="0">
              <a:solidFill>
                <a:srgbClr val="000000"/>
              </a:solidFill>
            </a:endParaRPr>
          </a:p>
        </p:txBody>
      </p:sp>
      <p:sp>
        <p:nvSpPr>
          <p:cNvPr id="42" name="Oval 41"/>
          <p:cNvSpPr/>
          <p:nvPr/>
        </p:nvSpPr>
        <p:spPr>
          <a:xfrm>
            <a:off x="5070526" y="1821339"/>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6" name="Oval 55"/>
          <p:cNvSpPr/>
          <p:nvPr/>
        </p:nvSpPr>
        <p:spPr>
          <a:xfrm>
            <a:off x="4130800" y="2272455"/>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7" name="Oval 56"/>
          <p:cNvSpPr/>
          <p:nvPr/>
        </p:nvSpPr>
        <p:spPr>
          <a:xfrm>
            <a:off x="5661782" y="1089707"/>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8" name="Oval 57"/>
          <p:cNvSpPr/>
          <p:nvPr/>
        </p:nvSpPr>
        <p:spPr>
          <a:xfrm>
            <a:off x="5466292" y="2642864"/>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9" name="Oval 58"/>
          <p:cNvSpPr/>
          <p:nvPr/>
        </p:nvSpPr>
        <p:spPr>
          <a:xfrm>
            <a:off x="4674045" y="3170397"/>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0" name="Oval 59"/>
          <p:cNvSpPr/>
          <p:nvPr/>
        </p:nvSpPr>
        <p:spPr>
          <a:xfrm>
            <a:off x="4149548" y="1219242"/>
            <a:ext cx="128016" cy="12953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mc:AlternateContent xmlns:mc="http://schemas.openxmlformats.org/markup-compatibility/2006" xmlns:a14="http://schemas.microsoft.com/office/drawing/2010/main">
        <mc:Choice Requires="a14">
          <p:sp>
            <p:nvSpPr>
              <p:cNvPr id="55" name="TextBox 54"/>
              <p:cNvSpPr txBox="1"/>
              <p:nvPr/>
            </p:nvSpPr>
            <p:spPr>
              <a:xfrm>
                <a:off x="3981381" y="2414495"/>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𝐵</m:t>
                      </m:r>
                    </m:oMath>
                  </m:oMathPara>
                </a14:m>
                <a:endParaRPr lang="en-US" dirty="0">
                  <a:solidFill>
                    <a:srgbClr val="000000"/>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3981381" y="2414495"/>
                <a:ext cx="262964" cy="276999"/>
              </a:xfrm>
              <a:prstGeom prst="rect">
                <a:avLst/>
              </a:prstGeom>
              <a:blipFill rotWithShape="1">
                <a:blip r:embed="rId21"/>
                <a:stretch>
                  <a:fillRect l="-9302" r="-1162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4939044" y="1539180"/>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𝐴</m:t>
                      </m:r>
                    </m:oMath>
                  </m:oMathPara>
                </a14:m>
                <a:endParaRPr lang="en-US" dirty="0">
                  <a:solidFill>
                    <a:srgbClr val="000000"/>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4939044" y="1539180"/>
                <a:ext cx="262964" cy="276999"/>
              </a:xfrm>
              <a:prstGeom prst="rect">
                <a:avLst/>
              </a:prstGeom>
              <a:blipFill rotWithShape="1">
                <a:blip r:embed="rId22"/>
                <a:stretch>
                  <a:fillRect l="-9302" r="-930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5594308" y="2719066"/>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𝐷</m:t>
                      </m:r>
                    </m:oMath>
                  </m:oMathPara>
                </a14:m>
                <a:endParaRPr lang="en-US" dirty="0">
                  <a:solidFill>
                    <a:srgbClr val="000000"/>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5594308" y="2719066"/>
                <a:ext cx="262964" cy="276999"/>
              </a:xfrm>
              <a:prstGeom prst="rect">
                <a:avLst/>
              </a:prstGeom>
              <a:blipFill rotWithShape="1">
                <a:blip r:embed="rId23"/>
                <a:stretch>
                  <a:fillRect l="-13953" r="-930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4493737" y="3326941"/>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𝐶</m:t>
                      </m:r>
                    </m:oMath>
                  </m:oMathPara>
                </a14:m>
                <a:endParaRPr lang="en-US" dirty="0">
                  <a:solidFill>
                    <a:srgbClr val="000000"/>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4493737" y="3326941"/>
                <a:ext cx="262964" cy="276999"/>
              </a:xfrm>
              <a:prstGeom prst="rect">
                <a:avLst/>
              </a:prstGeom>
              <a:blipFill rotWithShape="1">
                <a:blip r:embed="rId24"/>
                <a:stretch>
                  <a:fillRect l="-9302" r="-6977"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3877975" y="1007010"/>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𝐸</m:t>
                      </m:r>
                    </m:oMath>
                  </m:oMathPara>
                </a14:m>
                <a:endParaRPr lang="en-US" dirty="0">
                  <a:solidFill>
                    <a:srgbClr val="0000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3877975" y="1007010"/>
                <a:ext cx="262964" cy="276999"/>
              </a:xfrm>
              <a:prstGeom prst="rect">
                <a:avLst/>
              </a:prstGeom>
              <a:blipFill rotWithShape="1">
                <a:blip r:embed="rId25"/>
                <a:stretch>
                  <a:fillRect l="-9302" r="-930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5430162" y="877476"/>
                <a:ext cx="262964" cy="27699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b="0" i="1" smtClean="0">
                          <a:solidFill>
                            <a:srgbClr val="000000"/>
                          </a:solidFill>
                          <a:latin typeface="Cambria Math"/>
                        </a:rPr>
                        <m:t>𝐹</m:t>
                      </m:r>
                    </m:oMath>
                  </m:oMathPara>
                </a14:m>
                <a:endParaRPr lang="en-US" dirty="0">
                  <a:solidFill>
                    <a:srgbClr val="00000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5430162" y="877476"/>
                <a:ext cx="262964" cy="276999"/>
              </a:xfrm>
              <a:prstGeom prst="rect">
                <a:avLst/>
              </a:prstGeom>
              <a:blipFill rotWithShape="1">
                <a:blip r:embed="rId26"/>
                <a:stretch>
                  <a:fillRect l="-11628" r="-4651" b="-8889"/>
                </a:stretch>
              </a:blipFill>
            </p:spPr>
            <p:txBody>
              <a:bodyPr/>
              <a:lstStyle/>
              <a:p>
                <a:r>
                  <a:rPr lang="en-US">
                    <a:noFill/>
                  </a:rPr>
                  <a:t> </a:t>
                </a:r>
              </a:p>
            </p:txBody>
          </p:sp>
        </mc:Fallback>
      </mc:AlternateContent>
      <p:cxnSp>
        <p:nvCxnSpPr>
          <p:cNvPr id="68" name="Straight Arrow Connector 67"/>
          <p:cNvCxnSpPr>
            <a:endCxn id="31" idx="1"/>
          </p:cNvCxnSpPr>
          <p:nvPr/>
        </p:nvCxnSpPr>
        <p:spPr>
          <a:xfrm>
            <a:off x="980126" y="845106"/>
            <a:ext cx="464170" cy="1"/>
          </a:xfrm>
          <a:prstGeom prst="straightConnector1">
            <a:avLst/>
          </a:prstGeom>
          <a:ln w="50800">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0" idx="5"/>
            <a:endCxn id="42" idx="1"/>
          </p:cNvCxnSpPr>
          <p:nvPr/>
        </p:nvCxnSpPr>
        <p:spPr>
          <a:xfrm>
            <a:off x="4258816" y="1329807"/>
            <a:ext cx="830458" cy="51050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7" idx="3"/>
            <a:endCxn id="42" idx="7"/>
          </p:cNvCxnSpPr>
          <p:nvPr/>
        </p:nvCxnSpPr>
        <p:spPr>
          <a:xfrm flipH="1">
            <a:off x="5179794" y="1200272"/>
            <a:ext cx="500736" cy="64003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57" idx="2"/>
            <a:endCxn id="60" idx="6"/>
          </p:cNvCxnSpPr>
          <p:nvPr/>
        </p:nvCxnSpPr>
        <p:spPr>
          <a:xfrm flipH="1">
            <a:off x="4277564" y="1154475"/>
            <a:ext cx="1384218" cy="12953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56" idx="6"/>
            <a:endCxn id="42" idx="3"/>
          </p:cNvCxnSpPr>
          <p:nvPr/>
        </p:nvCxnSpPr>
        <p:spPr>
          <a:xfrm flipV="1">
            <a:off x="4258816" y="1931904"/>
            <a:ext cx="830458" cy="405319"/>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58" idx="0"/>
            <a:endCxn id="42" idx="5"/>
          </p:cNvCxnSpPr>
          <p:nvPr/>
        </p:nvCxnSpPr>
        <p:spPr>
          <a:xfrm flipH="1" flipV="1">
            <a:off x="5179794" y="1931904"/>
            <a:ext cx="350506" cy="71096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59" idx="6"/>
            <a:endCxn id="58" idx="3"/>
          </p:cNvCxnSpPr>
          <p:nvPr/>
        </p:nvCxnSpPr>
        <p:spPr>
          <a:xfrm flipV="1">
            <a:off x="4802061" y="2753429"/>
            <a:ext cx="682979" cy="481736"/>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59" idx="1"/>
            <a:endCxn id="56" idx="4"/>
          </p:cNvCxnSpPr>
          <p:nvPr/>
        </p:nvCxnSpPr>
        <p:spPr>
          <a:xfrm flipH="1" flipV="1">
            <a:off x="4194808" y="2401990"/>
            <a:ext cx="497985" cy="78737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59" idx="7"/>
            <a:endCxn id="42" idx="4"/>
          </p:cNvCxnSpPr>
          <p:nvPr/>
        </p:nvCxnSpPr>
        <p:spPr>
          <a:xfrm flipV="1">
            <a:off x="4783313" y="1950874"/>
            <a:ext cx="351221" cy="123849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58" idx="2"/>
            <a:endCxn id="56" idx="5"/>
          </p:cNvCxnSpPr>
          <p:nvPr/>
        </p:nvCxnSpPr>
        <p:spPr>
          <a:xfrm flipH="1" flipV="1">
            <a:off x="4240068" y="2383020"/>
            <a:ext cx="1226224" cy="32461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5045466" y="1470977"/>
            <a:ext cx="744332" cy="369332"/>
          </a:xfrm>
          <a:prstGeom prst="rect">
            <a:avLst/>
          </a:prstGeom>
          <a:noFill/>
        </p:spPr>
        <p:txBody>
          <a:bodyPr wrap="square" rtlCol="0">
            <a:spAutoFit/>
          </a:bodyPr>
          <a:lstStyle/>
          <a:p>
            <a:r>
              <a:rPr lang="en-US" dirty="0" smtClean="0">
                <a:solidFill>
                  <a:srgbClr val="000000"/>
                </a:solidFill>
              </a:rPr>
              <a:t>(     )</a:t>
            </a:r>
            <a:endParaRPr lang="en-US" dirty="0">
              <a:solidFill>
                <a:srgbClr val="000000"/>
              </a:solidFill>
            </a:endParaRPr>
          </a:p>
        </p:txBody>
      </p:sp>
      <p:cxnSp>
        <p:nvCxnSpPr>
          <p:cNvPr id="61" name="Straight Connector 60"/>
          <p:cNvCxnSpPr>
            <a:stCxn id="58" idx="2"/>
          </p:cNvCxnSpPr>
          <p:nvPr/>
        </p:nvCxnSpPr>
        <p:spPr>
          <a:xfrm flipH="1" flipV="1">
            <a:off x="4244345" y="2383020"/>
            <a:ext cx="1221947" cy="324612"/>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601891" y="1007010"/>
            <a:ext cx="2866003" cy="2467366"/>
            <a:chOff x="601891" y="1007010"/>
            <a:chExt cx="2866003" cy="2467366"/>
          </a:xfrm>
        </p:grpSpPr>
        <mc:AlternateContent xmlns:mc="http://schemas.openxmlformats.org/markup-compatibility/2006" xmlns:a14="http://schemas.microsoft.com/office/drawing/2010/main">
          <mc:Choice Requires="a14">
            <p:sp>
              <p:nvSpPr>
                <p:cNvPr id="43" name="圆角矩形 48"/>
                <p:cNvSpPr/>
                <p:nvPr/>
              </p:nvSpPr>
              <p:spPr>
                <a:xfrm>
                  <a:off x="698343" y="1651710"/>
                  <a:ext cx="1355060"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𝑬</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0.9</a:t>
                  </a:r>
                  <a:endParaRPr lang="en-US" sz="1600" b="1" i="1" dirty="0">
                    <a:solidFill>
                      <a:srgbClr val="000000"/>
                    </a:solidFill>
                    <a:latin typeface="Cambria Math"/>
                    <a:ea typeface="ＭＳ Ｐゴシック" pitchFamily="-112" charset="-128"/>
                  </a:endParaRPr>
                </a:p>
              </p:txBody>
            </p:sp>
          </mc:Choice>
          <mc:Fallback xmlns="">
            <p:sp>
              <p:nvSpPr>
                <p:cNvPr id="43" name="圆角矩形 48"/>
                <p:cNvSpPr>
                  <a:spLocks noRot="1" noChangeAspect="1" noMove="1" noResize="1" noEditPoints="1" noAdjustHandles="1" noChangeArrowheads="1" noChangeShapeType="1" noTextEdit="1"/>
                </p:cNvSpPr>
                <p:nvPr/>
              </p:nvSpPr>
              <p:spPr>
                <a:xfrm>
                  <a:off x="698343" y="1651710"/>
                  <a:ext cx="1355060" cy="259071"/>
                </a:xfrm>
                <a:prstGeom prst="roundRect">
                  <a:avLst/>
                </a:prstGeom>
                <a:blipFill rotWithShape="1">
                  <a:blip r:embed="rId2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圆角矩形 48"/>
                <p:cNvSpPr/>
                <p:nvPr/>
              </p:nvSpPr>
              <p:spPr>
                <a:xfrm>
                  <a:off x="2053403" y="1726057"/>
                  <a:ext cx="1342914"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𝑭</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0.6</a:t>
                  </a:r>
                  <a:endParaRPr lang="en-US" sz="1600" b="1" i="1" dirty="0">
                    <a:solidFill>
                      <a:srgbClr val="000000"/>
                    </a:solidFill>
                    <a:latin typeface="Cambria Math"/>
                    <a:ea typeface="ＭＳ Ｐゴシック" pitchFamily="-112" charset="-128"/>
                  </a:endParaRPr>
                </a:p>
              </p:txBody>
            </p:sp>
          </mc:Choice>
          <mc:Fallback xmlns="">
            <p:sp>
              <p:nvSpPr>
                <p:cNvPr id="44" name="圆角矩形 48"/>
                <p:cNvSpPr>
                  <a:spLocks noRot="1" noChangeAspect="1" noMove="1" noResize="1" noEditPoints="1" noAdjustHandles="1" noChangeArrowheads="1" noChangeShapeType="1" noTextEdit="1"/>
                </p:cNvSpPr>
                <p:nvPr/>
              </p:nvSpPr>
              <p:spPr>
                <a:xfrm>
                  <a:off x="2053403" y="1726057"/>
                  <a:ext cx="1342914" cy="259071"/>
                </a:xfrm>
                <a:prstGeom prst="roundRect">
                  <a:avLst/>
                </a:prstGeom>
                <a:blipFill rotWithShape="1">
                  <a:blip r:embed="rId28"/>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圆角矩形 48"/>
                <p:cNvSpPr/>
                <p:nvPr/>
              </p:nvSpPr>
              <p:spPr>
                <a:xfrm>
                  <a:off x="659302" y="1266081"/>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0.8</a:t>
                  </a:r>
                  <a:endParaRPr lang="en-US" sz="1600" b="1" i="1" dirty="0">
                    <a:solidFill>
                      <a:srgbClr val="000000"/>
                    </a:solidFill>
                    <a:latin typeface="Cambria Math"/>
                    <a:ea typeface="ＭＳ Ｐゴシック" pitchFamily="-112" charset="-128"/>
                  </a:endParaRPr>
                </a:p>
              </p:txBody>
            </p:sp>
          </mc:Choice>
          <mc:Fallback xmlns="">
            <p:sp>
              <p:nvSpPr>
                <p:cNvPr id="45" name="圆角矩形 48"/>
                <p:cNvSpPr>
                  <a:spLocks noRot="1" noChangeAspect="1" noMove="1" noResize="1" noEditPoints="1" noAdjustHandles="1" noChangeArrowheads="1" noChangeShapeType="1" noTextEdit="1"/>
                </p:cNvSpPr>
                <p:nvPr/>
              </p:nvSpPr>
              <p:spPr>
                <a:xfrm>
                  <a:off x="659302" y="1266081"/>
                  <a:ext cx="1338031" cy="259071"/>
                </a:xfrm>
                <a:prstGeom prst="roundRect">
                  <a:avLst/>
                </a:prstGeom>
                <a:blipFill rotWithShape="1">
                  <a:blip r:embed="rId29"/>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圆角矩形 48"/>
                <p:cNvSpPr/>
                <p:nvPr/>
              </p:nvSpPr>
              <p:spPr>
                <a:xfrm>
                  <a:off x="1927858" y="1371956"/>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0.3</a:t>
                  </a:r>
                  <a:endParaRPr lang="en-US" sz="1600" b="1" i="1" dirty="0">
                    <a:solidFill>
                      <a:srgbClr val="000000"/>
                    </a:solidFill>
                    <a:latin typeface="Cambria Math"/>
                    <a:ea typeface="ＭＳ Ｐゴシック" pitchFamily="-112" charset="-128"/>
                  </a:endParaRPr>
                </a:p>
              </p:txBody>
            </p:sp>
          </mc:Choice>
          <mc:Fallback xmlns="">
            <p:sp>
              <p:nvSpPr>
                <p:cNvPr id="46" name="圆角矩形 48"/>
                <p:cNvSpPr>
                  <a:spLocks noRot="1" noChangeAspect="1" noMove="1" noResize="1" noEditPoints="1" noAdjustHandles="1" noChangeArrowheads="1" noChangeShapeType="1" noTextEdit="1"/>
                </p:cNvSpPr>
                <p:nvPr/>
              </p:nvSpPr>
              <p:spPr>
                <a:xfrm>
                  <a:off x="1927858" y="1371956"/>
                  <a:ext cx="1338031" cy="259071"/>
                </a:xfrm>
                <a:prstGeom prst="roundRect">
                  <a:avLst/>
                </a:prstGeom>
                <a:blipFill rotWithShape="1">
                  <a:blip r:embed="rId30"/>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圆角矩形 48"/>
                <p:cNvSpPr/>
                <p:nvPr/>
              </p:nvSpPr>
              <p:spPr>
                <a:xfrm>
                  <a:off x="845619" y="2360138"/>
                  <a:ext cx="1338032" cy="259071"/>
                </a:xfrm>
                <a:prstGeom prst="roundRect">
                  <a:avLst/>
                </a:prstGeom>
                <a:solidFill>
                  <a:schemeClr val="tx2"/>
                </a:solidFill>
                <a:ln>
                  <a:solidFill>
                    <a:schemeClr val="tx2"/>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𝑬</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𝑭</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0.4</a:t>
                  </a:r>
                  <a:endParaRPr lang="en-US" sz="1600" b="1" i="1" dirty="0">
                    <a:solidFill>
                      <a:srgbClr val="000000"/>
                    </a:solidFill>
                    <a:latin typeface="Cambria Math"/>
                    <a:ea typeface="ＭＳ Ｐゴシック" pitchFamily="-112" charset="-128"/>
                  </a:endParaRPr>
                </a:p>
              </p:txBody>
            </p:sp>
          </mc:Choice>
          <mc:Fallback xmlns="">
            <p:sp>
              <p:nvSpPr>
                <p:cNvPr id="47" name="圆角矩形 48"/>
                <p:cNvSpPr>
                  <a:spLocks noRot="1" noChangeAspect="1" noMove="1" noResize="1" noEditPoints="1" noAdjustHandles="1" noChangeArrowheads="1" noChangeShapeType="1" noTextEdit="1"/>
                </p:cNvSpPr>
                <p:nvPr/>
              </p:nvSpPr>
              <p:spPr>
                <a:xfrm>
                  <a:off x="845619" y="2360138"/>
                  <a:ext cx="1338032" cy="259071"/>
                </a:xfrm>
                <a:prstGeom prst="roundRect">
                  <a:avLst/>
                </a:prstGeom>
                <a:blipFill rotWithShape="1">
                  <a:blip r:embed="rId31"/>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圆角矩形 48"/>
                <p:cNvSpPr/>
                <p:nvPr/>
              </p:nvSpPr>
              <p:spPr>
                <a:xfrm>
                  <a:off x="2129863" y="2412300"/>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0.5</a:t>
                  </a:r>
                  <a:endParaRPr lang="en-US" sz="1600" b="1" i="1" dirty="0">
                    <a:solidFill>
                      <a:srgbClr val="000000"/>
                    </a:solidFill>
                    <a:latin typeface="Cambria Math"/>
                    <a:ea typeface="ＭＳ Ｐゴシック" pitchFamily="-112" charset="-128"/>
                  </a:endParaRPr>
                </a:p>
              </p:txBody>
            </p:sp>
          </mc:Choice>
          <mc:Fallback xmlns="">
            <p:sp>
              <p:nvSpPr>
                <p:cNvPr id="48" name="圆角矩形 48"/>
                <p:cNvSpPr>
                  <a:spLocks noRot="1" noChangeAspect="1" noMove="1" noResize="1" noEditPoints="1" noAdjustHandles="1" noChangeArrowheads="1" noChangeShapeType="1" noTextEdit="1"/>
                </p:cNvSpPr>
                <p:nvPr/>
              </p:nvSpPr>
              <p:spPr>
                <a:xfrm>
                  <a:off x="2129863" y="2412300"/>
                  <a:ext cx="1338031" cy="259071"/>
                </a:xfrm>
                <a:prstGeom prst="roundRect">
                  <a:avLst/>
                </a:prstGeom>
                <a:blipFill rotWithShape="1">
                  <a:blip r:embed="rId32"/>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圆角矩形 48"/>
                <p:cNvSpPr/>
                <p:nvPr/>
              </p:nvSpPr>
              <p:spPr>
                <a:xfrm>
                  <a:off x="1927859" y="2047355"/>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𝑪</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0.7</a:t>
                  </a:r>
                  <a:endParaRPr lang="en-US" sz="1600" b="1" i="1" dirty="0">
                    <a:solidFill>
                      <a:srgbClr val="000000"/>
                    </a:solidFill>
                    <a:latin typeface="Cambria Math"/>
                    <a:ea typeface="ＭＳ Ｐゴシック" pitchFamily="-112" charset="-128"/>
                  </a:endParaRPr>
                </a:p>
              </p:txBody>
            </p:sp>
          </mc:Choice>
          <mc:Fallback xmlns="">
            <p:sp>
              <p:nvSpPr>
                <p:cNvPr id="49" name="圆角矩形 48"/>
                <p:cNvSpPr>
                  <a:spLocks noRot="1" noChangeAspect="1" noMove="1" noResize="1" noEditPoints="1" noAdjustHandles="1" noChangeArrowheads="1" noChangeShapeType="1" noTextEdit="1"/>
                </p:cNvSpPr>
                <p:nvPr/>
              </p:nvSpPr>
              <p:spPr>
                <a:xfrm>
                  <a:off x="1927859" y="2047355"/>
                  <a:ext cx="1338031" cy="259071"/>
                </a:xfrm>
                <a:prstGeom prst="roundRect">
                  <a:avLst/>
                </a:prstGeom>
                <a:blipFill rotWithShape="1">
                  <a:blip r:embed="rId33"/>
                  <a:stretch>
                    <a:fillRect/>
                  </a:stretch>
                </a:blipFill>
                <a:ln>
                  <a:solidFill>
                    <a:schemeClr val="accent6">
                      <a:lumMod val="40000"/>
                      <a:lumOff val="60000"/>
                    </a:schemeClr>
                  </a:solidFill>
                </a:ln>
              </p:spPr>
              <p:txBody>
                <a:bodyPr/>
                <a:lstStyle/>
                <a:p>
                  <a:r>
                    <a:rPr lang="en-US">
                      <a:noFill/>
                    </a:rPr>
                    <a:t> </a:t>
                  </a:r>
                </a:p>
              </p:txBody>
            </p:sp>
          </mc:Fallback>
        </mc:AlternateContent>
        <p:sp>
          <p:nvSpPr>
            <p:cNvPr id="50" name="圆角矩形 48"/>
            <p:cNvSpPr/>
            <p:nvPr/>
          </p:nvSpPr>
          <p:spPr>
            <a:xfrm>
              <a:off x="1132537" y="2712753"/>
              <a:ext cx="1342914"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smtClean="0">
                  <a:solidFill>
                    <a:srgbClr val="000000"/>
                  </a:solidFill>
                  <a:latin typeface="Cambria Math"/>
                  <a:ea typeface="ＭＳ Ｐゴシック" pitchFamily="-112" charset="-128"/>
                </a:rPr>
                <a:t>…  :  …</a:t>
              </a:r>
              <a:endParaRPr lang="en-US" sz="2800" b="1" i="1" dirty="0">
                <a:solidFill>
                  <a:srgbClr val="000000"/>
                </a:solidFill>
                <a:latin typeface="Cambria Math"/>
                <a:ea typeface="ＭＳ Ｐゴシック" pitchFamily="-112" charset="-128"/>
              </a:endParaRPr>
            </a:p>
          </p:txBody>
        </p:sp>
        <mc:AlternateContent xmlns:mc="http://schemas.openxmlformats.org/markup-compatibility/2006" xmlns:a14="http://schemas.microsoft.com/office/drawing/2010/main">
          <mc:Choice Requires="a14">
            <p:sp>
              <p:nvSpPr>
                <p:cNvPr id="51" name="圆角矩形 48"/>
                <p:cNvSpPr/>
                <p:nvPr/>
              </p:nvSpPr>
              <p:spPr>
                <a:xfrm>
                  <a:off x="601891" y="2018908"/>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𝑨</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0.2</a:t>
                  </a:r>
                  <a:endParaRPr lang="en-US" sz="1600" b="1" i="1" dirty="0">
                    <a:solidFill>
                      <a:srgbClr val="000000"/>
                    </a:solidFill>
                    <a:latin typeface="Cambria Math"/>
                    <a:ea typeface="ＭＳ Ｐゴシック" pitchFamily="-112" charset="-128"/>
                  </a:endParaRPr>
                </a:p>
              </p:txBody>
            </p:sp>
          </mc:Choice>
          <mc:Fallback xmlns="">
            <p:sp>
              <p:nvSpPr>
                <p:cNvPr id="51" name="圆角矩形 48"/>
                <p:cNvSpPr>
                  <a:spLocks noRot="1" noChangeAspect="1" noMove="1" noResize="1" noEditPoints="1" noAdjustHandles="1" noChangeArrowheads="1" noChangeShapeType="1" noTextEdit="1"/>
                </p:cNvSpPr>
                <p:nvPr/>
              </p:nvSpPr>
              <p:spPr>
                <a:xfrm>
                  <a:off x="601891" y="2018908"/>
                  <a:ext cx="1338031" cy="259071"/>
                </a:xfrm>
                <a:prstGeom prst="roundRect">
                  <a:avLst/>
                </a:prstGeom>
                <a:blipFill rotWithShape="1">
                  <a:blip r:embed="rId34"/>
                  <a:stretch>
                    <a:fillRect/>
                  </a:stretch>
                </a:blipFill>
                <a:ln>
                  <a:solidFill>
                    <a:schemeClr val="accent6">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圆角矩形 48"/>
                <p:cNvSpPr/>
                <p:nvPr/>
              </p:nvSpPr>
              <p:spPr>
                <a:xfrm>
                  <a:off x="1384387" y="1007010"/>
                  <a:ext cx="1338031" cy="259071"/>
                </a:xfrm>
                <a:prstGeom prst="roundRect">
                  <a:avLst/>
                </a:prstGeom>
                <a:solidFill>
                  <a:schemeClr val="accent6">
                    <a:lumMod val="40000"/>
                    <a:lumOff val="60000"/>
                  </a:schemeClr>
                </a:solidFill>
                <a:ln>
                  <a:solidFill>
                    <a:schemeClr val="accent6">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14:m>
                    <m:oMath xmlns:m="http://schemas.openxmlformats.org/officeDocument/2006/math">
                      <m:sSub>
                        <m:sSubPr>
                          <m:ctrlPr>
                            <a:rPr lang="en-US" sz="1600" b="1" i="1" smtClean="0">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𝑩</m:t>
                          </m:r>
                        </m:sub>
                      </m:sSub>
                      <m:r>
                        <a:rPr lang="en-US" sz="1600" b="1" dirty="0">
                          <a:solidFill>
                            <a:srgbClr val="000000"/>
                          </a:solidFill>
                          <a:latin typeface="Cambria Math"/>
                          <a:ea typeface="ＭＳ Ｐゴシック" pitchFamily="-112" charset="-128"/>
                        </a:rPr>
                        <m:t>⊥</m:t>
                      </m:r>
                      <m:sSub>
                        <m:sSubPr>
                          <m:ctrlPr>
                            <a:rPr lang="en-US" sz="1600" b="1" i="1">
                              <a:solidFill>
                                <a:srgbClr val="000000"/>
                              </a:solidFill>
                              <a:latin typeface="Cambria Math"/>
                              <a:ea typeface="ＭＳ Ｐゴシック" pitchFamily="-112" charset="-128"/>
                            </a:rPr>
                          </m:ctrlPr>
                        </m:sSubPr>
                        <m:e>
                          <m:r>
                            <a:rPr lang="en-US" sz="1600" b="1" i="1">
                              <a:solidFill>
                                <a:srgbClr val="000000"/>
                              </a:solidFill>
                              <a:latin typeface="Cambria Math"/>
                              <a:ea typeface="ＭＳ Ｐゴシック" pitchFamily="-112" charset="-128"/>
                            </a:rPr>
                            <m:t>𝑿</m:t>
                          </m:r>
                        </m:e>
                        <m:sub>
                          <m:r>
                            <a:rPr lang="en-US" sz="1600" b="1" i="1" smtClean="0">
                              <a:solidFill>
                                <a:srgbClr val="000000"/>
                              </a:solidFill>
                              <a:latin typeface="Cambria Math"/>
                              <a:ea typeface="ＭＳ Ｐゴシック" pitchFamily="-112" charset="-128"/>
                            </a:rPr>
                            <m:t>𝑫</m:t>
                          </m:r>
                        </m:sub>
                      </m:sSub>
                    </m:oMath>
                  </a14:m>
                  <a:r>
                    <a:rPr lang="en-US" sz="1600" b="1" dirty="0">
                      <a:solidFill>
                        <a:srgbClr val="000000"/>
                      </a:solidFill>
                      <a:latin typeface="Arial" charset="0"/>
                      <a:ea typeface="ＭＳ Ｐゴシック" charset="0"/>
                      <a:cs typeface="ＭＳ Ｐゴシック" charset="0"/>
                    </a:rPr>
                    <a:t>:</a:t>
                  </a:r>
                  <a:r>
                    <a:rPr lang="en-US" sz="1600" b="1" i="1" dirty="0" smtClean="0">
                      <a:solidFill>
                        <a:srgbClr val="000000"/>
                      </a:solidFill>
                      <a:latin typeface="Cambria Math"/>
                      <a:ea typeface="ＭＳ Ｐゴシック" pitchFamily="-112" charset="-128"/>
                    </a:rPr>
                    <a:t>0.1</a:t>
                  </a:r>
                  <a:endParaRPr lang="en-US" sz="1600" b="1" i="1" dirty="0">
                    <a:solidFill>
                      <a:srgbClr val="000000"/>
                    </a:solidFill>
                    <a:latin typeface="Cambria Math"/>
                    <a:ea typeface="ＭＳ Ｐゴシック" pitchFamily="-112" charset="-128"/>
                  </a:endParaRPr>
                </a:p>
              </p:txBody>
            </p:sp>
          </mc:Choice>
          <mc:Fallback xmlns="">
            <p:sp>
              <p:nvSpPr>
                <p:cNvPr id="52" name="圆角矩形 48"/>
                <p:cNvSpPr>
                  <a:spLocks noRot="1" noChangeAspect="1" noMove="1" noResize="1" noEditPoints="1" noAdjustHandles="1" noChangeArrowheads="1" noChangeShapeType="1" noTextEdit="1"/>
                </p:cNvSpPr>
                <p:nvPr/>
              </p:nvSpPr>
              <p:spPr>
                <a:xfrm>
                  <a:off x="1384387" y="1007010"/>
                  <a:ext cx="1338031" cy="259071"/>
                </a:xfrm>
                <a:prstGeom prst="roundRect">
                  <a:avLst/>
                </a:prstGeom>
                <a:blipFill rotWithShape="1">
                  <a:blip r:embed="rId35"/>
                  <a:stretch>
                    <a:fillRect/>
                  </a:stretch>
                </a:blipFill>
                <a:ln>
                  <a:solidFill>
                    <a:schemeClr val="accent6">
                      <a:lumMod val="40000"/>
                      <a:lumOff val="60000"/>
                    </a:schemeClr>
                  </a:solidFill>
                </a:ln>
              </p:spPr>
              <p:txBody>
                <a:bodyPr/>
                <a:lstStyle/>
                <a:p>
                  <a:r>
                    <a:rPr lang="en-US">
                      <a:noFill/>
                    </a:rPr>
                    <a:t> </a:t>
                  </a:r>
                </a:p>
              </p:txBody>
            </p:sp>
          </mc:Fallback>
        </mc:AlternateContent>
        <p:sp>
          <p:nvSpPr>
            <p:cNvPr id="53" name="TextBox 52"/>
            <p:cNvSpPr txBox="1"/>
            <p:nvPr/>
          </p:nvSpPr>
          <p:spPr>
            <a:xfrm>
              <a:off x="659302" y="3105044"/>
              <a:ext cx="2808592" cy="369332"/>
            </a:xfrm>
            <a:prstGeom prst="rect">
              <a:avLst/>
            </a:prstGeom>
            <a:noFill/>
          </p:spPr>
          <p:txBody>
            <a:bodyPr wrap="square" rtlCol="0">
              <a:spAutoFit/>
            </a:bodyPr>
            <a:lstStyle/>
            <a:p>
              <a:pPr algn="ctr"/>
              <a:r>
                <a:rPr lang="en-US" dirty="0" smtClean="0">
                  <a:solidFill>
                    <a:srgbClr val="000000"/>
                  </a:solidFill>
                </a:rPr>
                <a:t>Collected Constraints Set</a:t>
              </a:r>
              <a:endParaRPr lang="en-US" dirty="0">
                <a:solidFill>
                  <a:srgbClr val="000000"/>
                </a:solidFill>
              </a:endParaRPr>
            </a:p>
          </p:txBody>
        </p:sp>
      </p:grpSp>
      <p:sp>
        <p:nvSpPr>
          <p:cNvPr id="3" name="Title 2"/>
          <p:cNvSpPr>
            <a:spLocks noGrp="1"/>
          </p:cNvSpPr>
          <p:nvPr>
            <p:ph type="title"/>
          </p:nvPr>
        </p:nvSpPr>
        <p:spPr/>
        <p:txBody>
          <a:bodyPr/>
          <a:lstStyle/>
          <a:p>
            <a:r>
              <a:rPr lang="en-US" sz="2800" dirty="0" smtClean="0"/>
              <a:t>Example: Constraints Reduction</a:t>
            </a:r>
            <a:endParaRPr lang="en-US" sz="2800" dirty="0"/>
          </a:p>
        </p:txBody>
      </p:sp>
    </p:spTree>
    <p:extLst>
      <p:ext uri="{BB962C8B-B14F-4D97-AF65-F5344CB8AC3E}">
        <p14:creationId xmlns:p14="http://schemas.microsoft.com/office/powerpoint/2010/main" val="54827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72"/>
                                        </p:tgtEl>
                                      </p:cBhvr>
                                    </p:animEffect>
                                    <p:set>
                                      <p:cBhvr>
                                        <p:cTn id="54" dur="1" fill="hold">
                                          <p:stCondLst>
                                            <p:cond delay="499"/>
                                          </p:stCondLst>
                                        </p:cTn>
                                        <p:tgtEl>
                                          <p:spTgt spid="7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75"/>
                                        </p:tgtEl>
                                      </p:cBhvr>
                                    </p:animEffect>
                                    <p:set>
                                      <p:cBhvr>
                                        <p:cTn id="57" dur="1" fill="hold">
                                          <p:stCondLst>
                                            <p:cond delay="499"/>
                                          </p:stCondLst>
                                        </p:cTn>
                                        <p:tgtEl>
                                          <p:spTgt spid="7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0"/>
                                        </p:tgtEl>
                                      </p:cBhvr>
                                    </p:animEffect>
                                    <p:set>
                                      <p:cBhvr>
                                        <p:cTn id="60" dur="1" fill="hold">
                                          <p:stCondLst>
                                            <p:cond delay="499"/>
                                          </p:stCondLst>
                                        </p:cTn>
                                        <p:tgtEl>
                                          <p:spTgt spid="8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9"/>
                                        </p:tgtEl>
                                      </p:cBhvr>
                                    </p:animEffect>
                                    <p:set>
                                      <p:cBhvr>
                                        <p:cTn id="63" dur="1" fill="hold">
                                          <p:stCondLst>
                                            <p:cond delay="499"/>
                                          </p:stCondLst>
                                        </p:cTn>
                                        <p:tgtEl>
                                          <p:spTgt spid="8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93"/>
                                        </p:tgtEl>
                                      </p:cBhvr>
                                    </p:animEffect>
                                    <p:set>
                                      <p:cBhvr>
                                        <p:cTn id="66" dur="1" fill="hold">
                                          <p:stCondLst>
                                            <p:cond delay="499"/>
                                          </p:stCondLst>
                                        </p:cTn>
                                        <p:tgtEl>
                                          <p:spTgt spid="9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97"/>
                                        </p:tgtEl>
                                      </p:cBhvr>
                                    </p:animEffect>
                                    <p:set>
                                      <p:cBhvr>
                                        <p:cTn id="69" dur="1" fill="hold">
                                          <p:stCondLst>
                                            <p:cond delay="499"/>
                                          </p:stCondLst>
                                        </p:cTn>
                                        <p:tgtEl>
                                          <p:spTgt spid="9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01"/>
                                        </p:tgtEl>
                                      </p:cBhvr>
                                    </p:animEffect>
                                    <p:set>
                                      <p:cBhvr>
                                        <p:cTn id="72" dur="1" fill="hold">
                                          <p:stCondLst>
                                            <p:cond delay="499"/>
                                          </p:stCondLst>
                                        </p:cTn>
                                        <p:tgtEl>
                                          <p:spTgt spid="10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5"/>
                                        </p:tgtEl>
                                      </p:cBhvr>
                                    </p:animEffect>
                                    <p:set>
                                      <p:cBhvr>
                                        <p:cTn id="75" dur="1" fill="hold">
                                          <p:stCondLst>
                                            <p:cond delay="499"/>
                                          </p:stCondLst>
                                        </p:cTn>
                                        <p:tgtEl>
                                          <p:spTgt spid="105"/>
                                        </p:tgtEl>
                                        <p:attrNameLst>
                                          <p:attrName>style.visibility</p:attrName>
                                        </p:attrNameLst>
                                      </p:cBhvr>
                                      <p:to>
                                        <p:strVal val="hidden"/>
                                      </p:to>
                                    </p:set>
                                  </p:childTnLst>
                                </p:cTn>
                              </p:par>
                              <p:par>
                                <p:cTn id="76" presetID="22" presetClass="entr" presetSubtype="1"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200"/>
                                        <p:tgtEl>
                                          <p:spTgt spid="31"/>
                                        </p:tgtEl>
                                      </p:cBhvr>
                                    </p:animEffec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up)">
                                      <p:cBhvr>
                                        <p:cTn id="82" dur="200"/>
                                        <p:tgtEl>
                                          <p:spTgt spid="33"/>
                                        </p:tgtEl>
                                      </p:cBhvr>
                                    </p:animEffect>
                                  </p:childTnLst>
                                </p:cTn>
                              </p:par>
                            </p:childTnLst>
                          </p:cTn>
                        </p:par>
                        <p:par>
                          <p:cTn id="83" fill="hold">
                            <p:stCondLst>
                              <p:cond delay="700"/>
                            </p:stCondLst>
                            <p:childTnLst>
                              <p:par>
                                <p:cTn id="84" presetID="22" presetClass="entr" presetSubtype="1" fill="hold" grpId="0"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up)">
                                      <p:cBhvr>
                                        <p:cTn id="86" dur="200"/>
                                        <p:tgtEl>
                                          <p:spTgt spid="37"/>
                                        </p:tgtEl>
                                      </p:cBhvr>
                                    </p:animEffect>
                                  </p:childTnLst>
                                </p:cTn>
                              </p:par>
                            </p:childTnLst>
                          </p:cTn>
                        </p:par>
                        <p:par>
                          <p:cTn id="87" fill="hold">
                            <p:stCondLst>
                              <p:cond delay="900"/>
                            </p:stCondLst>
                            <p:childTnLst>
                              <p:par>
                                <p:cTn id="88" presetID="22" presetClass="entr" presetSubtype="1" fill="hold" grpId="0"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up)">
                                      <p:cBhvr>
                                        <p:cTn id="90" dur="200"/>
                                        <p:tgtEl>
                                          <p:spTgt spid="32"/>
                                        </p:tgtEl>
                                      </p:cBhvr>
                                    </p:animEffect>
                                  </p:childTnLst>
                                </p:cTn>
                              </p:par>
                            </p:childTnLst>
                          </p:cTn>
                        </p:par>
                        <p:par>
                          <p:cTn id="91" fill="hold">
                            <p:stCondLst>
                              <p:cond delay="1100"/>
                            </p:stCondLst>
                            <p:childTnLst>
                              <p:par>
                                <p:cTn id="92" presetID="22" presetClass="entr" presetSubtype="1"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up)">
                                      <p:cBhvr>
                                        <p:cTn id="94" dur="200"/>
                                        <p:tgtEl>
                                          <p:spTgt spid="36"/>
                                        </p:tgtEl>
                                      </p:cBhvr>
                                    </p:animEffect>
                                  </p:childTnLst>
                                </p:cTn>
                              </p:par>
                            </p:childTnLst>
                          </p:cTn>
                        </p:par>
                        <p:par>
                          <p:cTn id="95" fill="hold">
                            <p:stCondLst>
                              <p:cond delay="1300"/>
                            </p:stCondLst>
                            <p:childTnLst>
                              <p:par>
                                <p:cTn id="96" presetID="22" presetClass="entr" presetSubtype="1"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up)">
                                      <p:cBhvr>
                                        <p:cTn id="98" dur="200"/>
                                        <p:tgtEl>
                                          <p:spTgt spid="35"/>
                                        </p:tgtEl>
                                      </p:cBhvr>
                                    </p:animEffect>
                                  </p:childTnLst>
                                </p:cTn>
                              </p:par>
                            </p:childTnLst>
                          </p:cTn>
                        </p:par>
                        <p:par>
                          <p:cTn id="99" fill="hold">
                            <p:stCondLst>
                              <p:cond delay="1500"/>
                            </p:stCondLst>
                            <p:childTnLst>
                              <p:par>
                                <p:cTn id="100" presetID="22" presetClass="entr" presetSubtype="1" fill="hold" grpId="0" nodeType="after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up)">
                                      <p:cBhvr>
                                        <p:cTn id="102" dur="200"/>
                                        <p:tgtEl>
                                          <p:spTgt spid="34"/>
                                        </p:tgtEl>
                                      </p:cBhvr>
                                    </p:animEffect>
                                  </p:childTnLst>
                                </p:cTn>
                              </p:par>
                            </p:childTnLst>
                          </p:cTn>
                        </p:par>
                        <p:par>
                          <p:cTn id="103" fill="hold">
                            <p:stCondLst>
                              <p:cond delay="1700"/>
                            </p:stCondLst>
                            <p:childTnLst>
                              <p:par>
                                <p:cTn id="104" presetID="22" presetClass="entr" presetSubtype="1"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up)">
                                      <p:cBhvr>
                                        <p:cTn id="106" dur="200"/>
                                        <p:tgtEl>
                                          <p:spTgt spid="39"/>
                                        </p:tgtEl>
                                      </p:cBhvr>
                                    </p:animEffect>
                                  </p:childTnLst>
                                </p:cTn>
                              </p:par>
                            </p:childTnLst>
                          </p:cTn>
                        </p:par>
                        <p:par>
                          <p:cTn id="107" fill="hold">
                            <p:stCondLst>
                              <p:cond delay="1900"/>
                            </p:stCondLst>
                            <p:childTnLst>
                              <p:par>
                                <p:cTn id="108" presetID="22" presetClass="entr" presetSubtype="1" fill="hold" grpId="0" nodeType="after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wipe(up)">
                                      <p:cBhvr>
                                        <p:cTn id="110" dur="200"/>
                                        <p:tgtEl>
                                          <p:spTgt spid="40"/>
                                        </p:tgtEl>
                                      </p:cBhvr>
                                    </p:animEffect>
                                  </p:childTnLst>
                                </p:cTn>
                              </p:par>
                            </p:childTnLst>
                          </p:cTn>
                        </p:par>
                        <p:par>
                          <p:cTn id="111" fill="hold">
                            <p:stCondLst>
                              <p:cond delay="2100"/>
                            </p:stCondLst>
                            <p:childTnLst>
                              <p:par>
                                <p:cTn id="112" presetID="22" presetClass="entr" presetSubtype="1" fill="hold" grpId="0" nodeType="after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wipe(up)">
                                      <p:cBhvr>
                                        <p:cTn id="114" dur="200"/>
                                        <p:tgtEl>
                                          <p:spTgt spid="38"/>
                                        </p:tgtEl>
                                      </p:cBhvr>
                                    </p:animEffect>
                                  </p:childTnLst>
                                </p:cTn>
                              </p:par>
                            </p:childTnLst>
                          </p:cTn>
                        </p:par>
                        <p:par>
                          <p:cTn id="115" fill="hold">
                            <p:stCondLst>
                              <p:cond delay="2300"/>
                            </p:stCondLst>
                            <p:childTnLst>
                              <p:par>
                                <p:cTn id="116" presetID="22" presetClass="entr" presetSubtype="1" fill="hold" grpId="0" nodeType="after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wipe(up)">
                                      <p:cBhvr>
                                        <p:cTn id="118" dur="500"/>
                                        <p:tgtEl>
                                          <p:spTgt spid="4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8"/>
                                        </p:tgtEl>
                                        <p:attrNameLst>
                                          <p:attrName>style.visibility</p:attrName>
                                        </p:attrNameLst>
                                      </p:cBhvr>
                                      <p:to>
                                        <p:strVal val="visible"/>
                                      </p:to>
                                    </p:set>
                                    <p:animEffect transition="in" filter="fade">
                                      <p:cBhvr>
                                        <p:cTn id="123" dur="500"/>
                                        <p:tgtEl>
                                          <p:spTgt spid="68"/>
                                        </p:tgtEl>
                                      </p:cBhvr>
                                    </p:animEffect>
                                  </p:childTnLst>
                                </p:cTn>
                              </p:par>
                            </p:childTnLst>
                          </p:cTn>
                        </p:par>
                        <p:par>
                          <p:cTn id="124" fill="hold">
                            <p:stCondLst>
                              <p:cond delay="500"/>
                            </p:stCondLst>
                            <p:childTnLst>
                              <p:par>
                                <p:cTn id="125" presetID="26" presetClass="emph" presetSubtype="0" fill="hold" nodeType="afterEffect">
                                  <p:stCondLst>
                                    <p:cond delay="0"/>
                                  </p:stCondLst>
                                  <p:childTnLst>
                                    <p:animEffect transition="out" filter="fade">
                                      <p:cBhvr>
                                        <p:cTn id="126" dur="500" tmFilter="0, 0; .2, .5; .8, .5; 1, 0"/>
                                        <p:tgtEl>
                                          <p:spTgt spid="68"/>
                                        </p:tgtEl>
                                      </p:cBhvr>
                                    </p:animEffect>
                                    <p:animScale>
                                      <p:cBhvr>
                                        <p:cTn id="127" dur="250" autoRev="1" fill="hold"/>
                                        <p:tgtEl>
                                          <p:spTgt spid="68"/>
                                        </p:tgtEl>
                                      </p:cBhvr>
                                      <p:by x="105000" y="105000"/>
                                    </p:animScale>
                                  </p:childTnLst>
                                </p:cTn>
                              </p:par>
                            </p:childTnLst>
                          </p:cTn>
                        </p:par>
                        <p:par>
                          <p:cTn id="128" fill="hold">
                            <p:stCondLst>
                              <p:cond delay="1000"/>
                            </p:stCondLst>
                            <p:childTnLst>
                              <p:par>
                                <p:cTn id="129" presetID="42" presetClass="path" presetSubtype="0" accel="50000" decel="50000" fill="hold" grpId="1" nodeType="afterEffect">
                                  <p:stCondLst>
                                    <p:cond delay="0"/>
                                  </p:stCondLst>
                                  <p:childTnLst>
                                    <p:animMotion origin="layout" path="M -2.36111E-6 -3.16236E-6 L 0.12761 0.14887 " pathEditMode="relative" rAng="0" ptsTypes="AA">
                                      <p:cBhvr>
                                        <p:cTn id="130" dur="2000" fill="hold"/>
                                        <p:tgtEl>
                                          <p:spTgt spid="60"/>
                                        </p:tgtEl>
                                        <p:attrNameLst>
                                          <p:attrName>ppt_x</p:attrName>
                                          <p:attrName>ppt_y</p:attrName>
                                        </p:attrNameLst>
                                      </p:cBhvr>
                                      <p:rCtr x="6380" y="7443"/>
                                    </p:animMotion>
                                  </p:childTnLst>
                                </p:cTn>
                              </p:par>
                              <p:par>
                                <p:cTn id="131" presetID="42" presetClass="path" presetSubtype="0" accel="50000" decel="50000" fill="hold" grpId="1" nodeType="withEffect">
                                  <p:stCondLst>
                                    <p:cond delay="0"/>
                                  </p:stCondLst>
                                  <p:childTnLst>
                                    <p:animMotion origin="layout" path="M -6.94444E-8 3.69456E-6 L 0.17773 0.12958 " pathEditMode="relative" rAng="0" ptsTypes="AA">
                                      <p:cBhvr>
                                        <p:cTn id="132" dur="2000" fill="hold"/>
                                        <p:tgtEl>
                                          <p:spTgt spid="65"/>
                                        </p:tgtEl>
                                        <p:attrNameLst>
                                          <p:attrName>ppt_x</p:attrName>
                                          <p:attrName>ppt_y</p:attrName>
                                        </p:attrNameLst>
                                      </p:cBhvr>
                                      <p:rCtr x="8876" y="6479"/>
                                    </p:animMotion>
                                  </p:childTnLst>
                                </p:cTn>
                              </p:par>
                            </p:childTnLst>
                          </p:cTn>
                        </p:par>
                        <p:par>
                          <p:cTn id="133" fill="hold">
                            <p:stCondLst>
                              <p:cond delay="3000"/>
                            </p:stCondLst>
                            <p:childTnLst>
                              <p:par>
                                <p:cTn id="134" presetID="1" presetClass="entr" presetSubtype="0" fill="hold" grpId="0" nodeType="afterEffect">
                                  <p:stCondLst>
                                    <p:cond delay="0"/>
                                  </p:stCondLst>
                                  <p:childTnLst>
                                    <p:set>
                                      <p:cBhvr>
                                        <p:cTn id="135" dur="1" fill="hold">
                                          <p:stCondLst>
                                            <p:cond delay="0"/>
                                          </p:stCondLst>
                                        </p:cTn>
                                        <p:tgtEl>
                                          <p:spTgt spid="107"/>
                                        </p:tgtEl>
                                        <p:attrNameLst>
                                          <p:attrName>style.visibility</p:attrName>
                                        </p:attrNameLst>
                                      </p:cBhvr>
                                      <p:to>
                                        <p:strVal val="visible"/>
                                      </p:to>
                                    </p:set>
                                  </p:childTnLst>
                                </p:cTn>
                              </p:par>
                            </p:childTnLst>
                          </p:cTn>
                        </p:par>
                        <p:par>
                          <p:cTn id="136" fill="hold">
                            <p:stCondLst>
                              <p:cond delay="3000"/>
                            </p:stCondLst>
                            <p:childTnLst>
                              <p:par>
                                <p:cTn id="137" presetID="1" presetClass="exit" presetSubtype="0" fill="hold" grpId="2" nodeType="afterEffect">
                                  <p:stCondLst>
                                    <p:cond delay="0"/>
                                  </p:stCondLst>
                                  <p:childTnLst>
                                    <p:set>
                                      <p:cBhvr>
                                        <p:cTn id="138" dur="1" fill="hold">
                                          <p:stCondLst>
                                            <p:cond delay="0"/>
                                          </p:stCondLst>
                                        </p:cTn>
                                        <p:tgtEl>
                                          <p:spTgt spid="6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nodeType="clickEffect">
                                  <p:stCondLst>
                                    <p:cond delay="0"/>
                                  </p:stCondLst>
                                  <p:childTnLst>
                                    <p:animMotion origin="layout" path="M -1.875E-6 1.33385E-6 L -1.875E-6 0.07787 " pathEditMode="relative" rAng="0" ptsTypes="AA">
                                      <p:cBhvr>
                                        <p:cTn id="142" dur="2000" fill="hold"/>
                                        <p:tgtEl>
                                          <p:spTgt spid="68"/>
                                        </p:tgtEl>
                                        <p:attrNameLst>
                                          <p:attrName>ppt_x</p:attrName>
                                          <p:attrName>ppt_y</p:attrName>
                                        </p:attrNameLst>
                                      </p:cBhvr>
                                      <p:rCtr x="0" y="3894"/>
                                    </p:animMotion>
                                  </p:childTnLst>
                                </p:cTn>
                              </p:par>
                            </p:childTnLst>
                          </p:cTn>
                        </p:par>
                        <p:par>
                          <p:cTn id="143" fill="hold">
                            <p:stCondLst>
                              <p:cond delay="2000"/>
                            </p:stCondLst>
                            <p:childTnLst>
                              <p:par>
                                <p:cTn id="144" presetID="26" presetClass="emph" presetSubtype="0" fill="hold" nodeType="afterEffect">
                                  <p:stCondLst>
                                    <p:cond delay="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2500"/>
                            </p:stCondLst>
                            <p:childTnLst>
                              <p:par>
                                <p:cTn id="148" presetID="22" presetClass="entr" presetSubtype="2"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wipe(right)">
                                      <p:cBhvr>
                                        <p:cTn id="150" dur="500"/>
                                        <p:tgtEl>
                                          <p:spTgt spid="80"/>
                                        </p:tgtEl>
                                      </p:cBhvr>
                                    </p:animEffect>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nodeType="clickEffect">
                                  <p:stCondLst>
                                    <p:cond delay="0"/>
                                  </p:stCondLst>
                                  <p:childTnLst>
                                    <p:animMotion origin="layout" path="M -1.875E-6 0.07787 L -1.875E-6 0.14456 " pathEditMode="relative" rAng="0" ptsTypes="AA">
                                      <p:cBhvr>
                                        <p:cTn id="154" dur="2000" fill="hold"/>
                                        <p:tgtEl>
                                          <p:spTgt spid="68"/>
                                        </p:tgtEl>
                                        <p:attrNameLst>
                                          <p:attrName>ppt_x</p:attrName>
                                          <p:attrName>ppt_y</p:attrName>
                                        </p:attrNameLst>
                                      </p:cBhvr>
                                      <p:rCtr x="0" y="3315"/>
                                    </p:animMotion>
                                  </p:childTnLst>
                                </p:cTn>
                              </p:par>
                            </p:childTnLst>
                          </p:cTn>
                        </p:par>
                        <p:par>
                          <p:cTn id="155" fill="hold">
                            <p:stCondLst>
                              <p:cond delay="2000"/>
                            </p:stCondLst>
                            <p:childTnLst>
                              <p:par>
                                <p:cTn id="156" presetID="26" presetClass="emph" presetSubtype="0" fill="hold" nodeType="afterEffect">
                                  <p:stCondLst>
                                    <p:cond delay="0"/>
                                  </p:stCondLst>
                                  <p:childTnLst>
                                    <p:animEffect transition="out" filter="fade">
                                      <p:cBhvr>
                                        <p:cTn id="157" dur="500" tmFilter="0, 0; .2, .5; .8, .5; 1, 0"/>
                                        <p:tgtEl>
                                          <p:spTgt spid="68"/>
                                        </p:tgtEl>
                                      </p:cBhvr>
                                    </p:animEffect>
                                    <p:animScale>
                                      <p:cBhvr>
                                        <p:cTn id="158" dur="250" autoRev="1" fill="hold"/>
                                        <p:tgtEl>
                                          <p:spTgt spid="68"/>
                                        </p:tgtEl>
                                      </p:cBhvr>
                                      <p:by x="105000" y="105000"/>
                                    </p:animScale>
                                  </p:childTnLst>
                                </p:cTn>
                              </p:par>
                            </p:childTnLst>
                          </p:cTn>
                        </p:par>
                        <p:par>
                          <p:cTn id="159" fill="hold">
                            <p:stCondLst>
                              <p:cond delay="2500"/>
                            </p:stCondLst>
                            <p:childTnLst>
                              <p:par>
                                <p:cTn id="160" presetID="22" presetClass="entr" presetSubtype="1" fill="hold" nodeType="afterEffect">
                                  <p:stCondLst>
                                    <p:cond delay="0"/>
                                  </p:stCondLst>
                                  <p:childTnLst>
                                    <p:set>
                                      <p:cBhvr>
                                        <p:cTn id="161" dur="1" fill="hold">
                                          <p:stCondLst>
                                            <p:cond delay="0"/>
                                          </p:stCondLst>
                                        </p:cTn>
                                        <p:tgtEl>
                                          <p:spTgt spid="97"/>
                                        </p:tgtEl>
                                        <p:attrNameLst>
                                          <p:attrName>style.visibility</p:attrName>
                                        </p:attrNameLst>
                                      </p:cBhvr>
                                      <p:to>
                                        <p:strVal val="visible"/>
                                      </p:to>
                                    </p:set>
                                    <p:animEffect transition="in" filter="wipe(up)">
                                      <p:cBhvr>
                                        <p:cTn id="162" dur="500"/>
                                        <p:tgtEl>
                                          <p:spTgt spid="97"/>
                                        </p:tgtEl>
                                      </p:cBhvr>
                                    </p:animEffect>
                                  </p:childTnLst>
                                </p:cTn>
                              </p:par>
                            </p:childTnLst>
                          </p:cTn>
                        </p:par>
                      </p:childTnLst>
                    </p:cTn>
                  </p:par>
                  <p:par>
                    <p:cTn id="163" fill="hold">
                      <p:stCondLst>
                        <p:cond delay="indefinite"/>
                      </p:stCondLst>
                      <p:childTnLst>
                        <p:par>
                          <p:cTn id="164" fill="hold">
                            <p:stCondLst>
                              <p:cond delay="0"/>
                            </p:stCondLst>
                            <p:childTnLst>
                              <p:par>
                                <p:cTn id="165" presetID="42" presetClass="path" presetSubtype="0" accel="50000" decel="50000" fill="hold" nodeType="clickEffect">
                                  <p:stCondLst>
                                    <p:cond delay="0"/>
                                  </p:stCondLst>
                                  <p:childTnLst>
                                    <p:animMotion origin="layout" path="M -1.875E-6 0.14456 L -1.875E-6 0.21434 " pathEditMode="relative" rAng="0" ptsTypes="AA">
                                      <p:cBhvr>
                                        <p:cTn id="166" dur="2000" fill="hold"/>
                                        <p:tgtEl>
                                          <p:spTgt spid="68"/>
                                        </p:tgtEl>
                                        <p:attrNameLst>
                                          <p:attrName>ppt_x</p:attrName>
                                          <p:attrName>ppt_y</p:attrName>
                                        </p:attrNameLst>
                                      </p:cBhvr>
                                      <p:rCtr x="0" y="3470"/>
                                    </p:animMotion>
                                  </p:childTnLst>
                                </p:cTn>
                              </p:par>
                            </p:childTnLst>
                          </p:cTn>
                        </p:par>
                        <p:par>
                          <p:cTn id="167" fill="hold">
                            <p:stCondLst>
                              <p:cond delay="2000"/>
                            </p:stCondLst>
                            <p:childTnLst>
                              <p:par>
                                <p:cTn id="168" presetID="26" presetClass="emph" presetSubtype="0" fill="hold" nodeType="afterEffect">
                                  <p:stCondLst>
                                    <p:cond delay="0"/>
                                  </p:stCondLst>
                                  <p:childTnLst>
                                    <p:animEffect transition="out" filter="fade">
                                      <p:cBhvr>
                                        <p:cTn id="169" dur="500" tmFilter="0, 0; .2, .5; .8, .5; 1, 0"/>
                                        <p:tgtEl>
                                          <p:spTgt spid="68"/>
                                        </p:tgtEl>
                                      </p:cBhvr>
                                    </p:animEffect>
                                    <p:animScale>
                                      <p:cBhvr>
                                        <p:cTn id="170" dur="250" autoRev="1" fill="hold"/>
                                        <p:tgtEl>
                                          <p:spTgt spid="68"/>
                                        </p:tgtEl>
                                      </p:cBhvr>
                                      <p:by x="105000" y="105000"/>
                                    </p:animScale>
                                  </p:childTnLst>
                                </p:cTn>
                              </p:par>
                            </p:childTnLst>
                          </p:cTn>
                        </p:par>
                        <p:par>
                          <p:cTn id="171" fill="hold">
                            <p:stCondLst>
                              <p:cond delay="2500"/>
                            </p:stCondLst>
                            <p:childTnLst>
                              <p:par>
                                <p:cTn id="172" presetID="42" presetClass="path" presetSubtype="0" accel="50000" decel="50000" fill="hold" grpId="1" nodeType="afterEffect">
                                  <p:stCondLst>
                                    <p:cond delay="0"/>
                                  </p:stCondLst>
                                  <p:childTnLst>
                                    <p:animMotion origin="layout" path="M 4.16667E-7 -4.81481E-6 L -0.07899 0.18056 " pathEditMode="relative" rAng="0" ptsTypes="AA">
                                      <p:cBhvr>
                                        <p:cTn id="173" dur="2000" fill="hold"/>
                                        <p:tgtEl>
                                          <p:spTgt spid="57"/>
                                        </p:tgtEl>
                                        <p:attrNameLst>
                                          <p:attrName>ppt_x</p:attrName>
                                          <p:attrName>ppt_y</p:attrName>
                                        </p:attrNameLst>
                                      </p:cBhvr>
                                      <p:rCtr x="-3950" y="9028"/>
                                    </p:animMotion>
                                  </p:childTnLst>
                                </p:cTn>
                              </p:par>
                              <p:par>
                                <p:cTn id="174" presetID="42" presetClass="path" presetSubtype="0" accel="50000" decel="50000" fill="hold" grpId="1" nodeType="withEffect">
                                  <p:stCondLst>
                                    <p:cond delay="0"/>
                                  </p:stCondLst>
                                  <p:childTnLst>
                                    <p:animMotion origin="layout" path="M 3.47222E-7 -3.58025E-6 L -0.0128 0.16088 " pathEditMode="relative" rAng="0" ptsTypes="AA">
                                      <p:cBhvr>
                                        <p:cTn id="175" dur="2000" fill="hold"/>
                                        <p:tgtEl>
                                          <p:spTgt spid="66"/>
                                        </p:tgtEl>
                                        <p:attrNameLst>
                                          <p:attrName>ppt_x</p:attrName>
                                          <p:attrName>ppt_y</p:attrName>
                                        </p:attrNameLst>
                                      </p:cBhvr>
                                      <p:rCtr x="-651" y="8025"/>
                                    </p:animMotion>
                                  </p:childTnLst>
                                </p:cTn>
                              </p:par>
                            </p:childTnLst>
                          </p:cTn>
                        </p:par>
                        <p:par>
                          <p:cTn id="176" fill="hold">
                            <p:stCondLst>
                              <p:cond delay="4500"/>
                            </p:stCondLst>
                            <p:childTnLst>
                              <p:par>
                                <p:cTn id="177" presetID="1" presetClass="exit" presetSubtype="0" fill="hold" grpId="2" nodeType="afterEffect">
                                  <p:stCondLst>
                                    <p:cond delay="0"/>
                                  </p:stCondLst>
                                  <p:childTnLst>
                                    <p:set>
                                      <p:cBhvr>
                                        <p:cTn id="178" dur="1" fill="hold">
                                          <p:stCondLst>
                                            <p:cond delay="0"/>
                                          </p:stCondLst>
                                        </p:cTn>
                                        <p:tgtEl>
                                          <p:spTgt spid="57"/>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42" presetClass="path" presetSubtype="0" accel="50000" decel="50000" fill="hold" nodeType="clickEffect">
                                  <p:stCondLst>
                                    <p:cond delay="0"/>
                                  </p:stCondLst>
                                  <p:childTnLst>
                                    <p:animMotion origin="layout" path="M -1.875E-6 0.21434 L -1.875E-6 0.28527 " pathEditMode="relative" rAng="0" ptsTypes="AA">
                                      <p:cBhvr>
                                        <p:cTn id="182" dur="2000" fill="hold"/>
                                        <p:tgtEl>
                                          <p:spTgt spid="68"/>
                                        </p:tgtEl>
                                        <p:attrNameLst>
                                          <p:attrName>ppt_x</p:attrName>
                                          <p:attrName>ppt_y</p:attrName>
                                        </p:attrNameLst>
                                      </p:cBhvr>
                                      <p:rCtr x="0" y="3547"/>
                                    </p:animMotion>
                                  </p:childTnLst>
                                </p:cTn>
                              </p:par>
                            </p:childTnLst>
                          </p:cTn>
                        </p:par>
                        <p:par>
                          <p:cTn id="183" fill="hold">
                            <p:stCondLst>
                              <p:cond delay="2000"/>
                            </p:stCondLst>
                            <p:childTnLst>
                              <p:par>
                                <p:cTn id="184" presetID="26" presetClass="emph" presetSubtype="0" fill="hold" nodeType="afterEffect">
                                  <p:stCondLst>
                                    <p:cond delay="0"/>
                                  </p:stCondLst>
                                  <p:childTnLst>
                                    <p:animEffect transition="out" filter="fade">
                                      <p:cBhvr>
                                        <p:cTn id="185" dur="500" tmFilter="0, 0; .2, .5; .8, .5; 1, 0"/>
                                        <p:tgtEl>
                                          <p:spTgt spid="68"/>
                                        </p:tgtEl>
                                      </p:cBhvr>
                                    </p:animEffect>
                                    <p:animScale>
                                      <p:cBhvr>
                                        <p:cTn id="186" dur="250" autoRev="1" fill="hold"/>
                                        <p:tgtEl>
                                          <p:spTgt spid="68"/>
                                        </p:tgtEl>
                                      </p:cBhvr>
                                      <p:by x="105000" y="105000"/>
                                    </p:animScale>
                                  </p:childTnLst>
                                </p:cTn>
                              </p:par>
                            </p:childTnLst>
                          </p:cTn>
                        </p:par>
                        <p:par>
                          <p:cTn id="187" fill="hold">
                            <p:stCondLst>
                              <p:cond delay="2500"/>
                            </p:stCondLst>
                            <p:childTnLst>
                              <p:par>
                                <p:cTn id="188" presetID="22" presetClass="entr" presetSubtype="1" fill="hold" nodeType="afterEffect">
                                  <p:stCondLst>
                                    <p:cond delay="0"/>
                                  </p:stCondLst>
                                  <p:childTnLst>
                                    <p:set>
                                      <p:cBhvr>
                                        <p:cTn id="189" dur="1" fill="hold">
                                          <p:stCondLst>
                                            <p:cond delay="0"/>
                                          </p:stCondLst>
                                        </p:cTn>
                                        <p:tgtEl>
                                          <p:spTgt spid="101"/>
                                        </p:tgtEl>
                                        <p:attrNameLst>
                                          <p:attrName>style.visibility</p:attrName>
                                        </p:attrNameLst>
                                      </p:cBhvr>
                                      <p:to>
                                        <p:strVal val="visible"/>
                                      </p:to>
                                    </p:set>
                                    <p:animEffect transition="in" filter="wipe(up)">
                                      <p:cBhvr>
                                        <p:cTn id="190" dur="500"/>
                                        <p:tgtEl>
                                          <p:spTgt spid="101"/>
                                        </p:tgtEl>
                                      </p:cBhvr>
                                    </p:animEffect>
                                  </p:childTnLst>
                                </p:cTn>
                              </p:par>
                            </p:childTnLst>
                          </p:cTn>
                        </p:par>
                      </p:childTnLst>
                    </p:cTn>
                  </p:par>
                  <p:par>
                    <p:cTn id="191" fill="hold">
                      <p:stCondLst>
                        <p:cond delay="indefinite"/>
                      </p:stCondLst>
                      <p:childTnLst>
                        <p:par>
                          <p:cTn id="192" fill="hold">
                            <p:stCondLst>
                              <p:cond delay="0"/>
                            </p:stCondLst>
                            <p:childTnLst>
                              <p:par>
                                <p:cTn id="193" presetID="42" presetClass="path" presetSubtype="0" accel="50000" decel="50000" fill="hold" nodeType="clickEffect">
                                  <p:stCondLst>
                                    <p:cond delay="0"/>
                                  </p:stCondLst>
                                  <p:childTnLst>
                                    <p:animMotion origin="layout" path="M -1.875E-6 0.28527 L -1.875E-6 0.35505 " pathEditMode="relative" rAng="0" ptsTypes="AA">
                                      <p:cBhvr>
                                        <p:cTn id="194" dur="2000" fill="hold"/>
                                        <p:tgtEl>
                                          <p:spTgt spid="68"/>
                                        </p:tgtEl>
                                        <p:attrNameLst>
                                          <p:attrName>ppt_x</p:attrName>
                                          <p:attrName>ppt_y</p:attrName>
                                        </p:attrNameLst>
                                      </p:cBhvr>
                                      <p:rCtr x="0" y="3470"/>
                                    </p:animMotion>
                                  </p:childTnLst>
                                </p:cTn>
                              </p:par>
                            </p:childTnLst>
                          </p:cTn>
                        </p:par>
                        <p:par>
                          <p:cTn id="195" fill="hold">
                            <p:stCondLst>
                              <p:cond delay="2000"/>
                            </p:stCondLst>
                            <p:childTnLst>
                              <p:par>
                                <p:cTn id="196" presetID="26" presetClass="emph" presetSubtype="0" fill="hold" nodeType="afterEffect">
                                  <p:stCondLst>
                                    <p:cond delay="0"/>
                                  </p:stCondLst>
                                  <p:childTnLst>
                                    <p:animEffect transition="out" filter="fade">
                                      <p:cBhvr>
                                        <p:cTn id="197" dur="500" tmFilter="0, 0; .2, .5; .8, .5; 1, 0"/>
                                        <p:tgtEl>
                                          <p:spTgt spid="68"/>
                                        </p:tgtEl>
                                      </p:cBhvr>
                                    </p:animEffect>
                                    <p:animScale>
                                      <p:cBhvr>
                                        <p:cTn id="198" dur="250" autoRev="1" fill="hold"/>
                                        <p:tgtEl>
                                          <p:spTgt spid="68"/>
                                        </p:tgtEl>
                                      </p:cBhvr>
                                      <p:by x="105000" y="105000"/>
                                    </p:animScale>
                                  </p:childTnLst>
                                </p:cTn>
                              </p:par>
                            </p:childTnLst>
                          </p:cTn>
                        </p:par>
                        <p:par>
                          <p:cTn id="199" fill="hold">
                            <p:stCondLst>
                              <p:cond delay="2500"/>
                            </p:stCondLst>
                            <p:childTnLst>
                              <p:par>
                                <p:cTn id="200" presetID="26" presetClass="emph" presetSubtype="0" repeatCount="2000" fill="hold" grpId="2" nodeType="afterEffect">
                                  <p:stCondLst>
                                    <p:cond delay="0"/>
                                  </p:stCondLst>
                                  <p:childTnLst>
                                    <p:animEffect transition="out" filter="fade">
                                      <p:cBhvr>
                                        <p:cTn id="201" dur="500" tmFilter="0, 0; .2, .5; .8, .5; 1, 0"/>
                                        <p:tgtEl>
                                          <p:spTgt spid="65"/>
                                        </p:tgtEl>
                                      </p:cBhvr>
                                    </p:animEffect>
                                    <p:animScale>
                                      <p:cBhvr>
                                        <p:cTn id="202" dur="250" autoRev="1" fill="hold"/>
                                        <p:tgtEl>
                                          <p:spTgt spid="65"/>
                                        </p:tgtEl>
                                      </p:cBhvr>
                                      <p:by x="105000" y="105000"/>
                                    </p:animScale>
                                  </p:childTnLst>
                                </p:cTn>
                              </p:par>
                              <p:par>
                                <p:cTn id="203" presetID="26" presetClass="emph" presetSubtype="0" repeatCount="2000" fill="hold" grpId="2" nodeType="withEffect">
                                  <p:stCondLst>
                                    <p:cond delay="0"/>
                                  </p:stCondLst>
                                  <p:childTnLst>
                                    <p:animEffect transition="out" filter="fade">
                                      <p:cBhvr>
                                        <p:cTn id="204" dur="500" tmFilter="0, 0; .2, .5; .8, .5; 1, 0"/>
                                        <p:tgtEl>
                                          <p:spTgt spid="66"/>
                                        </p:tgtEl>
                                      </p:cBhvr>
                                    </p:animEffect>
                                    <p:animScale>
                                      <p:cBhvr>
                                        <p:cTn id="205" dur="250" autoRev="1" fill="hold"/>
                                        <p:tgtEl>
                                          <p:spTgt spid="66"/>
                                        </p:tgtEl>
                                      </p:cBhvr>
                                      <p:by x="105000" y="105000"/>
                                    </p:animScale>
                                  </p:childTnLst>
                                </p:cTn>
                              </p:par>
                            </p:childTnLst>
                          </p:cTn>
                        </p:par>
                        <p:par>
                          <p:cTn id="206" fill="hold">
                            <p:stCondLst>
                              <p:cond delay="3500"/>
                            </p:stCondLst>
                            <p:childTnLst>
                              <p:par>
                                <p:cTn id="207" presetID="2" presetClass="exit" presetSubtype="6" fill="hold" grpId="1" nodeType="afterEffect">
                                  <p:stCondLst>
                                    <p:cond delay="1000"/>
                                  </p:stCondLst>
                                  <p:childTnLst>
                                    <p:anim calcmode="lin" valueType="num">
                                      <p:cBhvr additive="base">
                                        <p:cTn id="208" dur="500"/>
                                        <p:tgtEl>
                                          <p:spTgt spid="35"/>
                                        </p:tgtEl>
                                        <p:attrNameLst>
                                          <p:attrName>ppt_x</p:attrName>
                                        </p:attrNameLst>
                                      </p:cBhvr>
                                      <p:tavLst>
                                        <p:tav tm="0">
                                          <p:val>
                                            <p:strVal val="ppt_x"/>
                                          </p:val>
                                        </p:tav>
                                        <p:tav tm="100000">
                                          <p:val>
                                            <p:strVal val="1+ppt_w/2"/>
                                          </p:val>
                                        </p:tav>
                                      </p:tavLst>
                                    </p:anim>
                                    <p:anim calcmode="lin" valueType="num">
                                      <p:cBhvr additive="base">
                                        <p:cTn id="209" dur="500"/>
                                        <p:tgtEl>
                                          <p:spTgt spid="35"/>
                                        </p:tgtEl>
                                        <p:attrNameLst>
                                          <p:attrName>ppt_y</p:attrName>
                                        </p:attrNameLst>
                                      </p:cBhvr>
                                      <p:tavLst>
                                        <p:tav tm="0">
                                          <p:val>
                                            <p:strVal val="ppt_y"/>
                                          </p:val>
                                        </p:tav>
                                        <p:tav tm="100000">
                                          <p:val>
                                            <p:strVal val="1+ppt_h/2"/>
                                          </p:val>
                                        </p:tav>
                                      </p:tavLst>
                                    </p:anim>
                                    <p:set>
                                      <p:cBhvr>
                                        <p:cTn id="210" dur="1" fill="hold">
                                          <p:stCondLst>
                                            <p:cond delay="499"/>
                                          </p:stCondLst>
                                        </p:cTn>
                                        <p:tgtEl>
                                          <p:spTgt spid="35"/>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42" presetClass="path" presetSubtype="0" accel="50000" decel="50000" fill="hold" nodeType="clickEffect">
                                  <p:stCondLst>
                                    <p:cond delay="0"/>
                                  </p:stCondLst>
                                  <p:childTnLst>
                                    <p:animMotion origin="layout" path="M -1.875E-6 0.35505 L -1.875E-6 0.42483 " pathEditMode="relative" rAng="0" ptsTypes="AA">
                                      <p:cBhvr>
                                        <p:cTn id="214" dur="2000" fill="hold"/>
                                        <p:tgtEl>
                                          <p:spTgt spid="68"/>
                                        </p:tgtEl>
                                        <p:attrNameLst>
                                          <p:attrName>ppt_x</p:attrName>
                                          <p:attrName>ppt_y</p:attrName>
                                        </p:attrNameLst>
                                      </p:cBhvr>
                                      <p:rCtr x="0" y="3470"/>
                                    </p:animMotion>
                                  </p:childTnLst>
                                </p:cTn>
                              </p:par>
                            </p:childTnLst>
                          </p:cTn>
                        </p:par>
                        <p:par>
                          <p:cTn id="215" fill="hold">
                            <p:stCondLst>
                              <p:cond delay="2000"/>
                            </p:stCondLst>
                            <p:childTnLst>
                              <p:par>
                                <p:cTn id="216" presetID="26" presetClass="emph" presetSubtype="0" fill="hold" nodeType="afterEffect">
                                  <p:stCondLst>
                                    <p:cond delay="0"/>
                                  </p:stCondLst>
                                  <p:childTnLst>
                                    <p:animEffect transition="out" filter="fade">
                                      <p:cBhvr>
                                        <p:cTn id="217" dur="500" tmFilter="0, 0; .2, .5; .8, .5; 1, 0"/>
                                        <p:tgtEl>
                                          <p:spTgt spid="68"/>
                                        </p:tgtEl>
                                      </p:cBhvr>
                                    </p:animEffect>
                                    <p:animScale>
                                      <p:cBhvr>
                                        <p:cTn id="218" dur="250" autoRev="1" fill="hold"/>
                                        <p:tgtEl>
                                          <p:spTgt spid="68"/>
                                        </p:tgtEl>
                                      </p:cBhvr>
                                      <p:by x="105000" y="105000"/>
                                    </p:animScale>
                                  </p:childTnLst>
                                </p:cTn>
                              </p:par>
                            </p:childTnLst>
                          </p:cTn>
                        </p:par>
                        <p:par>
                          <p:cTn id="219" fill="hold">
                            <p:stCondLst>
                              <p:cond delay="2500"/>
                            </p:stCondLst>
                            <p:childTnLst>
                              <p:par>
                                <p:cTn id="220" presetID="22" presetClass="entr" presetSubtype="4" fill="hold" nodeType="afterEffect">
                                  <p:stCondLst>
                                    <p:cond delay="0"/>
                                  </p:stCondLst>
                                  <p:childTnLst>
                                    <p:set>
                                      <p:cBhvr>
                                        <p:cTn id="221" dur="1" fill="hold">
                                          <p:stCondLst>
                                            <p:cond delay="0"/>
                                          </p:stCondLst>
                                        </p:cTn>
                                        <p:tgtEl>
                                          <p:spTgt spid="93"/>
                                        </p:tgtEl>
                                        <p:attrNameLst>
                                          <p:attrName>style.visibility</p:attrName>
                                        </p:attrNameLst>
                                      </p:cBhvr>
                                      <p:to>
                                        <p:strVal val="visible"/>
                                      </p:to>
                                    </p:set>
                                    <p:animEffect transition="in" filter="wipe(down)">
                                      <p:cBhvr>
                                        <p:cTn id="222" dur="500"/>
                                        <p:tgtEl>
                                          <p:spTgt spid="93"/>
                                        </p:tgtEl>
                                      </p:cBhvr>
                                    </p:animEffect>
                                  </p:childTnLst>
                                </p:cTn>
                              </p:par>
                            </p:childTnLst>
                          </p:cTn>
                        </p:par>
                      </p:childTnLst>
                    </p:cTn>
                  </p:par>
                  <p:par>
                    <p:cTn id="223" fill="hold">
                      <p:stCondLst>
                        <p:cond delay="indefinite"/>
                      </p:stCondLst>
                      <p:childTnLst>
                        <p:par>
                          <p:cTn id="224" fill="hold">
                            <p:stCondLst>
                              <p:cond delay="0"/>
                            </p:stCondLst>
                            <p:childTnLst>
                              <p:par>
                                <p:cTn id="225" presetID="42" presetClass="path" presetSubtype="0" accel="50000" decel="50000" fill="hold" nodeType="clickEffect">
                                  <p:stCondLst>
                                    <p:cond delay="0"/>
                                  </p:stCondLst>
                                  <p:childTnLst>
                                    <p:animMotion origin="layout" path="M -1.875E-6 0.42483 L -1.875E-6 0.50154 " pathEditMode="relative" rAng="0" ptsTypes="AA">
                                      <p:cBhvr>
                                        <p:cTn id="226" dur="2000" fill="hold"/>
                                        <p:tgtEl>
                                          <p:spTgt spid="68"/>
                                        </p:tgtEl>
                                        <p:attrNameLst>
                                          <p:attrName>ppt_x</p:attrName>
                                          <p:attrName>ppt_y</p:attrName>
                                        </p:attrNameLst>
                                      </p:cBhvr>
                                      <p:rCtr x="0" y="3816"/>
                                    </p:animMotion>
                                  </p:childTnLst>
                                </p:cTn>
                              </p:par>
                            </p:childTnLst>
                          </p:cTn>
                        </p:par>
                        <p:par>
                          <p:cTn id="227" fill="hold">
                            <p:stCondLst>
                              <p:cond delay="2000"/>
                            </p:stCondLst>
                            <p:childTnLst>
                              <p:par>
                                <p:cTn id="228" presetID="26" presetClass="emph" presetSubtype="0" fill="hold" nodeType="afterEffect">
                                  <p:stCondLst>
                                    <p:cond delay="0"/>
                                  </p:stCondLst>
                                  <p:childTnLst>
                                    <p:animEffect transition="out" filter="fade">
                                      <p:cBhvr>
                                        <p:cTn id="229" dur="500" tmFilter="0, 0; .2, .5; .8, .5; 1, 0"/>
                                        <p:tgtEl>
                                          <p:spTgt spid="68"/>
                                        </p:tgtEl>
                                      </p:cBhvr>
                                    </p:animEffect>
                                    <p:animScale>
                                      <p:cBhvr>
                                        <p:cTn id="230" dur="250" autoRev="1" fill="hold"/>
                                        <p:tgtEl>
                                          <p:spTgt spid="68"/>
                                        </p:tgtEl>
                                      </p:cBhvr>
                                      <p:by x="105000" y="105000"/>
                                    </p:animScale>
                                  </p:childTnLst>
                                </p:cTn>
                              </p:par>
                            </p:childTnLst>
                          </p:cTn>
                        </p:par>
                        <p:par>
                          <p:cTn id="231" fill="hold">
                            <p:stCondLst>
                              <p:cond delay="2500"/>
                            </p:stCondLst>
                            <p:childTnLst>
                              <p:par>
                                <p:cTn id="232" presetID="22" presetClass="entr" presetSubtype="8" fill="hold" nodeType="afterEffect">
                                  <p:stCondLst>
                                    <p:cond delay="0"/>
                                  </p:stCondLst>
                                  <p:childTnLst>
                                    <p:set>
                                      <p:cBhvr>
                                        <p:cTn id="233" dur="1" fill="hold">
                                          <p:stCondLst>
                                            <p:cond delay="0"/>
                                          </p:stCondLst>
                                        </p:cTn>
                                        <p:tgtEl>
                                          <p:spTgt spid="89"/>
                                        </p:tgtEl>
                                        <p:attrNameLst>
                                          <p:attrName>style.visibility</p:attrName>
                                        </p:attrNameLst>
                                      </p:cBhvr>
                                      <p:to>
                                        <p:strVal val="visible"/>
                                      </p:to>
                                    </p:set>
                                    <p:animEffect transition="in" filter="wipe(left)">
                                      <p:cBhvr>
                                        <p:cTn id="234" dur="500"/>
                                        <p:tgtEl>
                                          <p:spTgt spid="89"/>
                                        </p:tgtEl>
                                      </p:cBhvr>
                                    </p:animEffec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61"/>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42" presetClass="path" presetSubtype="0" accel="50000" decel="50000" fill="hold" nodeType="clickEffect">
                                  <p:stCondLst>
                                    <p:cond delay="0"/>
                                  </p:stCondLst>
                                  <p:childTnLst>
                                    <p:animMotion origin="layout" path="M -1.875E-6 0.50154 L -1.875E-6 0.56708 " pathEditMode="relative" rAng="0" ptsTypes="AA">
                                      <p:cBhvr>
                                        <p:cTn id="242" dur="2000" fill="hold"/>
                                        <p:tgtEl>
                                          <p:spTgt spid="68"/>
                                        </p:tgtEl>
                                        <p:attrNameLst>
                                          <p:attrName>ppt_x</p:attrName>
                                          <p:attrName>ppt_y</p:attrName>
                                        </p:attrNameLst>
                                      </p:cBhvr>
                                      <p:rCtr x="0" y="3277"/>
                                    </p:animMotion>
                                  </p:childTnLst>
                                </p:cTn>
                              </p:par>
                            </p:childTnLst>
                          </p:cTn>
                        </p:par>
                        <p:par>
                          <p:cTn id="243" fill="hold">
                            <p:stCondLst>
                              <p:cond delay="2000"/>
                            </p:stCondLst>
                            <p:childTnLst>
                              <p:par>
                                <p:cTn id="244" presetID="26" presetClass="emph" presetSubtype="0" fill="hold" nodeType="afterEffect">
                                  <p:stCondLst>
                                    <p:cond delay="0"/>
                                  </p:stCondLst>
                                  <p:childTnLst>
                                    <p:animEffect transition="out" filter="fade">
                                      <p:cBhvr>
                                        <p:cTn id="245" dur="500" tmFilter="0, 0; .2, .5; .8, .5; 1, 0"/>
                                        <p:tgtEl>
                                          <p:spTgt spid="68"/>
                                        </p:tgtEl>
                                      </p:cBhvr>
                                    </p:animEffect>
                                    <p:animScale>
                                      <p:cBhvr>
                                        <p:cTn id="246" dur="250" autoRev="1" fill="hold"/>
                                        <p:tgtEl>
                                          <p:spTgt spid="68"/>
                                        </p:tgtEl>
                                      </p:cBhvr>
                                      <p:by x="105000" y="105000"/>
                                    </p:animScale>
                                  </p:childTnLst>
                                </p:cTn>
                              </p:par>
                            </p:childTnLst>
                          </p:cTn>
                        </p:par>
                        <p:par>
                          <p:cTn id="247" fill="hold">
                            <p:stCondLst>
                              <p:cond delay="2500"/>
                            </p:stCondLst>
                            <p:childTnLst>
                              <p:par>
                                <p:cTn id="248" presetID="2" presetClass="exit" presetSubtype="6" fill="hold" grpId="1" nodeType="afterEffect">
                                  <p:stCondLst>
                                    <p:cond delay="2000"/>
                                  </p:stCondLst>
                                  <p:childTnLst>
                                    <p:anim calcmode="lin" valueType="num">
                                      <p:cBhvr additive="base">
                                        <p:cTn id="249" dur="500"/>
                                        <p:tgtEl>
                                          <p:spTgt spid="40"/>
                                        </p:tgtEl>
                                        <p:attrNameLst>
                                          <p:attrName>ppt_x</p:attrName>
                                        </p:attrNameLst>
                                      </p:cBhvr>
                                      <p:tavLst>
                                        <p:tav tm="0">
                                          <p:val>
                                            <p:strVal val="ppt_x"/>
                                          </p:val>
                                        </p:tav>
                                        <p:tav tm="100000">
                                          <p:val>
                                            <p:strVal val="1+ppt_w/2"/>
                                          </p:val>
                                        </p:tav>
                                      </p:tavLst>
                                    </p:anim>
                                    <p:anim calcmode="lin" valueType="num">
                                      <p:cBhvr additive="base">
                                        <p:cTn id="250" dur="500"/>
                                        <p:tgtEl>
                                          <p:spTgt spid="40"/>
                                        </p:tgtEl>
                                        <p:attrNameLst>
                                          <p:attrName>ppt_y</p:attrName>
                                        </p:attrNameLst>
                                      </p:cBhvr>
                                      <p:tavLst>
                                        <p:tav tm="0">
                                          <p:val>
                                            <p:strVal val="ppt_y"/>
                                          </p:val>
                                        </p:tav>
                                        <p:tav tm="100000">
                                          <p:val>
                                            <p:strVal val="1+ppt_h/2"/>
                                          </p:val>
                                        </p:tav>
                                      </p:tavLst>
                                    </p:anim>
                                    <p:set>
                                      <p:cBhvr>
                                        <p:cTn id="251"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5" grpId="1" animBg="1"/>
      <p:bldP spid="36" grpId="0" animBg="1"/>
      <p:bldP spid="37" grpId="0" animBg="1"/>
      <p:bldP spid="38" grpId="0" animBg="1"/>
      <p:bldP spid="39" grpId="0" animBg="1"/>
      <p:bldP spid="40" grpId="0" animBg="1"/>
      <p:bldP spid="40" grpId="1" animBg="1"/>
      <p:bldP spid="41" grpId="0"/>
      <p:bldP spid="42" grpId="0" animBg="1"/>
      <p:bldP spid="56" grpId="0" animBg="1"/>
      <p:bldP spid="57" grpId="0" animBg="1"/>
      <p:bldP spid="57" grpId="1" animBg="1"/>
      <p:bldP spid="57" grpId="2" animBg="1"/>
      <p:bldP spid="58" grpId="0" animBg="1"/>
      <p:bldP spid="59" grpId="0" animBg="1"/>
      <p:bldP spid="60" grpId="0" animBg="1"/>
      <p:bldP spid="60" grpId="1" animBg="1"/>
      <p:bldP spid="60" grpId="2" animBg="1"/>
      <p:bldP spid="55" grpId="0"/>
      <p:bldP spid="62" grpId="0"/>
      <p:bldP spid="63" grpId="0"/>
      <p:bldP spid="64" grpId="0"/>
      <p:bldP spid="65" grpId="0"/>
      <p:bldP spid="65" grpId="1"/>
      <p:bldP spid="65" grpId="2"/>
      <p:bldP spid="66" grpId="0"/>
      <p:bldP spid="66" grpId="1"/>
      <p:bldP spid="66" grpId="2"/>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94" y="0"/>
            <a:ext cx="5486400" cy="4114800"/>
          </a:xfrm>
          <a:prstGeom prst="rect">
            <a:avLst/>
          </a:prstGeom>
        </p:spPr>
      </p:pic>
      <p:grpSp>
        <p:nvGrpSpPr>
          <p:cNvPr id="39" name="Group 38"/>
          <p:cNvGrpSpPr/>
          <p:nvPr/>
        </p:nvGrpSpPr>
        <p:grpSpPr>
          <a:xfrm>
            <a:off x="1384125" y="880317"/>
            <a:ext cx="3219838" cy="2352918"/>
            <a:chOff x="861707" y="919564"/>
            <a:chExt cx="3479399" cy="2489079"/>
          </a:xfrm>
        </p:grpSpPr>
        <p:cxnSp>
          <p:nvCxnSpPr>
            <p:cNvPr id="10" name="Straight Arrow Connector 9"/>
            <p:cNvCxnSpPr>
              <a:endCxn id="6" idx="1"/>
            </p:cNvCxnSpPr>
            <p:nvPr/>
          </p:nvCxnSpPr>
          <p:spPr>
            <a:xfrm>
              <a:off x="861707" y="2513024"/>
              <a:ext cx="199838" cy="1"/>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1061545" y="919564"/>
              <a:ext cx="3279561" cy="2489079"/>
              <a:chOff x="1779051" y="768208"/>
              <a:chExt cx="3530446" cy="2659939"/>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383" y="768208"/>
                <a:ext cx="1741713" cy="1306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899" y="2121862"/>
                <a:ext cx="1741713" cy="130628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013" y="831975"/>
                <a:ext cx="2243484" cy="1682613"/>
              </a:xfrm>
              <a:prstGeom prst="rect">
                <a:avLst/>
              </a:prstGeom>
            </p:spPr>
          </p:pic>
          <p:sp>
            <p:nvSpPr>
              <p:cNvPr id="6" name="Rounded Rectangle 5"/>
              <p:cNvSpPr/>
              <p:nvPr/>
            </p:nvSpPr>
            <p:spPr>
              <a:xfrm>
                <a:off x="1779051" y="2326425"/>
                <a:ext cx="755795" cy="289249"/>
              </a:xfrm>
              <a:prstGeom prst="roundRect">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smtClean="0">
                    <a:solidFill>
                      <a:srgbClr val="000000"/>
                    </a:solidFill>
                  </a:rPr>
                  <a:t>RANSAC</a:t>
                </a:r>
                <a:endParaRPr lang="en-US" sz="1100" b="1" dirty="0">
                  <a:solidFill>
                    <a:srgbClr val="000000"/>
                  </a:solidFill>
                </a:endParaRPr>
              </a:p>
            </p:txBody>
          </p:sp>
          <p:sp>
            <p:nvSpPr>
              <p:cNvPr id="8" name="Rounded Rectangle 7"/>
              <p:cNvSpPr/>
              <p:nvPr/>
            </p:nvSpPr>
            <p:spPr>
              <a:xfrm>
                <a:off x="2603268" y="2326425"/>
                <a:ext cx="789976" cy="289249"/>
              </a:xfrm>
              <a:prstGeom prst="roundRect">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solidFill>
                      <a:srgbClr val="000000"/>
                    </a:solidFill>
                  </a:rPr>
                  <a:t>Global </a:t>
                </a:r>
                <a:r>
                  <a:rPr lang="en-US" sz="1050" b="1" dirty="0">
                    <a:solidFill>
                      <a:srgbClr val="000000"/>
                    </a:solidFill>
                  </a:rPr>
                  <a:t>Alignment</a:t>
                </a:r>
                <a:endParaRPr lang="en-US" sz="1100" b="1" dirty="0">
                  <a:solidFill>
                    <a:srgbClr val="000000"/>
                  </a:solidFill>
                </a:endParaRPr>
              </a:p>
            </p:txBody>
          </p:sp>
          <p:cxnSp>
            <p:nvCxnSpPr>
              <p:cNvPr id="12" name="Straight Arrow Connector 11"/>
              <p:cNvCxnSpPr>
                <a:stCxn id="6" idx="0"/>
              </p:cNvCxnSpPr>
              <p:nvPr/>
            </p:nvCxnSpPr>
            <p:spPr>
              <a:xfrm flipH="1" flipV="1">
                <a:off x="2156948" y="1987420"/>
                <a:ext cx="1" cy="33900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0"/>
              </p:cNvCxnSpPr>
              <p:nvPr/>
            </p:nvCxnSpPr>
            <p:spPr>
              <a:xfrm flipH="1">
                <a:off x="2998256" y="1903445"/>
                <a:ext cx="2" cy="422980"/>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8" idx="3"/>
              </p:cNvCxnSpPr>
              <p:nvPr/>
            </p:nvCxnSpPr>
            <p:spPr>
              <a:xfrm>
                <a:off x="3393244" y="2471050"/>
                <a:ext cx="273686" cy="0"/>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842114" y="2887955"/>
                <a:ext cx="1551131" cy="417524"/>
              </a:xfrm>
              <a:prstGeom prst="rect">
                <a:avLst/>
              </a:prstGeom>
              <a:noFill/>
            </p:spPr>
            <p:txBody>
              <a:bodyPr wrap="square" rtlCol="0">
                <a:spAutoFit/>
              </a:bodyPr>
              <a:lstStyle/>
              <a:p>
                <a:r>
                  <a:rPr lang="en-US" dirty="0" smtClean="0">
                    <a:solidFill>
                      <a:srgbClr val="000000"/>
                    </a:solidFill>
                  </a:rPr>
                  <a:t>Iteration #1</a:t>
                </a:r>
                <a:endParaRPr lang="en-US" dirty="0">
                  <a:solidFill>
                    <a:srgbClr val="000000"/>
                  </a:solidFill>
                </a:endParaRPr>
              </a:p>
            </p:txBody>
          </p:sp>
        </p:grpSp>
      </p:grpSp>
      <p:grpSp>
        <p:nvGrpSpPr>
          <p:cNvPr id="41" name="Group 40"/>
          <p:cNvGrpSpPr/>
          <p:nvPr/>
        </p:nvGrpSpPr>
        <p:grpSpPr>
          <a:xfrm>
            <a:off x="4064735" y="896605"/>
            <a:ext cx="3410348" cy="2320344"/>
            <a:chOff x="3853543" y="936794"/>
            <a:chExt cx="3685266" cy="2454619"/>
          </a:xfrm>
        </p:grpSpPr>
        <p:grpSp>
          <p:nvGrpSpPr>
            <p:cNvPr id="26" name="Group 25"/>
            <p:cNvGrpSpPr/>
            <p:nvPr/>
          </p:nvGrpSpPr>
          <p:grpSpPr>
            <a:xfrm>
              <a:off x="4259248" y="936794"/>
              <a:ext cx="3279561" cy="2454619"/>
              <a:chOff x="1779051" y="786621"/>
              <a:chExt cx="3530446" cy="2623113"/>
            </a:xfrm>
          </p:grpSpPr>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8383" y="786621"/>
                <a:ext cx="1741713" cy="126945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6899" y="2140276"/>
                <a:ext cx="1741713" cy="1269458"/>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013" y="855693"/>
                <a:ext cx="2243484" cy="1635178"/>
              </a:xfrm>
              <a:prstGeom prst="rect">
                <a:avLst/>
              </a:prstGeom>
            </p:spPr>
          </p:pic>
          <p:sp>
            <p:nvSpPr>
              <p:cNvPr id="30" name="Rounded Rectangle 29"/>
              <p:cNvSpPr/>
              <p:nvPr/>
            </p:nvSpPr>
            <p:spPr>
              <a:xfrm>
                <a:off x="1779051" y="2326425"/>
                <a:ext cx="755795" cy="289249"/>
              </a:xfrm>
              <a:prstGeom prst="roundRect">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solidFill>
                      <a:srgbClr val="000000"/>
                    </a:solidFill>
                  </a:rPr>
                  <a:t>RANSAC</a:t>
                </a:r>
              </a:p>
            </p:txBody>
          </p:sp>
          <p:sp>
            <p:nvSpPr>
              <p:cNvPr id="31" name="Rounded Rectangle 30"/>
              <p:cNvSpPr/>
              <p:nvPr/>
            </p:nvSpPr>
            <p:spPr>
              <a:xfrm>
                <a:off x="2603268" y="2326425"/>
                <a:ext cx="789978" cy="289249"/>
              </a:xfrm>
              <a:prstGeom prst="roundRect">
                <a:avLst/>
              </a:prstGeom>
              <a:solidFill>
                <a:schemeClr val="accent6">
                  <a:lumMod val="40000"/>
                  <a:lumOff val="6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solidFill>
                      <a:srgbClr val="000000"/>
                    </a:solidFill>
                  </a:rPr>
                  <a:t>Global </a:t>
                </a:r>
                <a:r>
                  <a:rPr lang="en-US" sz="1050" b="1" dirty="0">
                    <a:solidFill>
                      <a:srgbClr val="000000"/>
                    </a:solidFill>
                  </a:rPr>
                  <a:t>Alignment</a:t>
                </a:r>
                <a:endParaRPr lang="en-US" sz="1100" b="1" dirty="0">
                  <a:solidFill>
                    <a:srgbClr val="000000"/>
                  </a:solidFill>
                </a:endParaRPr>
              </a:p>
            </p:txBody>
          </p:sp>
          <p:cxnSp>
            <p:nvCxnSpPr>
              <p:cNvPr id="32" name="Straight Arrow Connector 31"/>
              <p:cNvCxnSpPr>
                <a:stCxn id="30" idx="0"/>
              </p:cNvCxnSpPr>
              <p:nvPr/>
            </p:nvCxnSpPr>
            <p:spPr>
              <a:xfrm flipH="1" flipV="1">
                <a:off x="2156948" y="1987420"/>
                <a:ext cx="1" cy="33900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31" idx="0"/>
              </p:cNvCxnSpPr>
              <p:nvPr/>
            </p:nvCxnSpPr>
            <p:spPr>
              <a:xfrm>
                <a:off x="2998257" y="1903445"/>
                <a:ext cx="0" cy="422980"/>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1" idx="3"/>
              </p:cNvCxnSpPr>
              <p:nvPr/>
            </p:nvCxnSpPr>
            <p:spPr>
              <a:xfrm flipV="1">
                <a:off x="3393246" y="2471049"/>
                <a:ext cx="273685" cy="1"/>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842114" y="2887955"/>
                <a:ext cx="1551131" cy="417524"/>
              </a:xfrm>
              <a:prstGeom prst="rect">
                <a:avLst/>
              </a:prstGeom>
              <a:noFill/>
            </p:spPr>
            <p:txBody>
              <a:bodyPr wrap="square" rtlCol="0">
                <a:spAutoFit/>
              </a:bodyPr>
              <a:lstStyle/>
              <a:p>
                <a:r>
                  <a:rPr lang="en-US" dirty="0" smtClean="0">
                    <a:solidFill>
                      <a:srgbClr val="000000"/>
                    </a:solidFill>
                  </a:rPr>
                  <a:t>Iteration #2</a:t>
                </a:r>
                <a:endParaRPr lang="en-US" dirty="0">
                  <a:solidFill>
                    <a:srgbClr val="000000"/>
                  </a:solidFill>
                </a:endParaRPr>
              </a:p>
            </p:txBody>
          </p:sp>
        </p:grpSp>
        <p:cxnSp>
          <p:nvCxnSpPr>
            <p:cNvPr id="38" name="Straight Arrow Connector 37"/>
            <p:cNvCxnSpPr>
              <a:endCxn id="30" idx="1"/>
            </p:cNvCxnSpPr>
            <p:nvPr/>
          </p:nvCxnSpPr>
          <p:spPr>
            <a:xfrm>
              <a:off x="3853543" y="2513025"/>
              <a:ext cx="405705" cy="0"/>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Coarse-to-fine Detection</a:t>
            </a:r>
            <a:endParaRPr lang="en-US" dirty="0"/>
          </a:p>
        </p:txBody>
      </p:sp>
    </p:spTree>
    <p:extLst>
      <p:ext uri="{BB962C8B-B14F-4D97-AF65-F5344CB8AC3E}">
        <p14:creationId xmlns:p14="http://schemas.microsoft.com/office/powerpoint/2010/main" val="235111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6"/>
                                        </p:tgtEl>
                                      </p:cBhvr>
                                      <p:by x="30000" y="30000"/>
                                    </p:animScale>
                                  </p:childTnLst>
                                </p:cTn>
                              </p:par>
                              <p:par>
                                <p:cTn id="11" presetID="42" presetClass="path" presetSubtype="0" accel="50000" decel="50000" fill="hold" nodeType="withEffect">
                                  <p:stCondLst>
                                    <p:cond delay="0"/>
                                  </p:stCondLst>
                                  <p:childTnLst>
                                    <p:animMotion origin="layout" path="M -1.59722E-6 0 L -0.3941 0.10417 " pathEditMode="relative" rAng="0" ptsTypes="AA">
                                      <p:cBhvr>
                                        <p:cTn id="12" dur="2000" fill="hold"/>
                                        <p:tgtEl>
                                          <p:spTgt spid="36"/>
                                        </p:tgtEl>
                                        <p:attrNameLst>
                                          <p:attrName>ppt_x</p:attrName>
                                          <p:attrName>ppt_y</p:attrName>
                                        </p:attrNameLst>
                                      </p:cBhvr>
                                      <p:rCtr x="-19705" y="5208"/>
                                    </p:animMotion>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77238" y="498518"/>
            <a:ext cx="3203365" cy="1981200"/>
            <a:chOff x="216012" y="710592"/>
            <a:chExt cx="3203365" cy="1981200"/>
          </a:xfrm>
        </p:grpSpPr>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6012" y="710592"/>
              <a:ext cx="2641600" cy="1981200"/>
            </a:xfrm>
            <a:prstGeom prst="rect">
              <a:avLst/>
            </a:prstGeom>
          </p:spPr>
        </p:pic>
        <p:sp>
          <p:nvSpPr>
            <p:cNvPr id="17" name="TextBox 16"/>
            <p:cNvSpPr txBox="1"/>
            <p:nvPr/>
          </p:nvSpPr>
          <p:spPr>
            <a:xfrm>
              <a:off x="1923411" y="880290"/>
              <a:ext cx="1495966" cy="230832"/>
            </a:xfrm>
            <a:prstGeom prst="rect">
              <a:avLst/>
            </a:prstGeom>
            <a:noFill/>
          </p:spPr>
          <p:txBody>
            <a:bodyPr wrap="square" lIns="0" tIns="0" rIns="0" bIns="0" rtlCol="0">
              <a:spAutoFit/>
            </a:bodyPr>
            <a:lstStyle/>
            <a:p>
              <a:r>
                <a:rPr lang="en-US" sz="1500" dirty="0" smtClean="0">
                  <a:solidFill>
                    <a:srgbClr val="000000"/>
                  </a:solidFill>
                </a:rPr>
                <a:t>Ground truth</a:t>
              </a:r>
              <a:endParaRPr lang="en-US" sz="1500" dirty="0">
                <a:solidFill>
                  <a:srgbClr val="000000"/>
                </a:solidFill>
              </a:endParaRPr>
            </a:p>
          </p:txBody>
        </p:sp>
      </p:grpSp>
      <p:grpSp>
        <p:nvGrpSpPr>
          <p:cNvPr id="8" name="Group 7"/>
          <p:cNvGrpSpPr/>
          <p:nvPr/>
        </p:nvGrpSpPr>
        <p:grpSpPr>
          <a:xfrm>
            <a:off x="697226" y="495380"/>
            <a:ext cx="2875133" cy="1981200"/>
            <a:chOff x="-353666" y="707454"/>
            <a:chExt cx="2875133" cy="198120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33" y="707454"/>
              <a:ext cx="2641600" cy="1981200"/>
            </a:xfrm>
            <a:prstGeom prst="rect">
              <a:avLst/>
            </a:prstGeom>
          </p:spPr>
        </p:pic>
        <p:sp>
          <p:nvSpPr>
            <p:cNvPr id="7" name="TextBox 6"/>
            <p:cNvSpPr txBox="1"/>
            <p:nvPr/>
          </p:nvSpPr>
          <p:spPr>
            <a:xfrm>
              <a:off x="-353666" y="880290"/>
              <a:ext cx="1086793" cy="230832"/>
            </a:xfrm>
            <a:prstGeom prst="rect">
              <a:avLst/>
            </a:prstGeom>
            <a:noFill/>
          </p:spPr>
          <p:txBody>
            <a:bodyPr wrap="square" lIns="0" tIns="0" rIns="0" bIns="0" rtlCol="0">
              <a:spAutoFit/>
            </a:bodyPr>
            <a:lstStyle/>
            <a:p>
              <a:r>
                <a:rPr lang="en-US" sz="1500" dirty="0" smtClean="0">
                  <a:solidFill>
                    <a:srgbClr val="000000"/>
                  </a:solidFill>
                </a:rPr>
                <a:t>Input points</a:t>
              </a:r>
              <a:endParaRPr lang="en-US" sz="1500" dirty="0">
                <a:solidFill>
                  <a:srgbClr val="000000"/>
                </a:solidFill>
              </a:endParaRPr>
            </a:p>
          </p:txBody>
        </p:sp>
      </p:grpSp>
      <p:grpSp>
        <p:nvGrpSpPr>
          <p:cNvPr id="9" name="Group 8"/>
          <p:cNvGrpSpPr/>
          <p:nvPr/>
        </p:nvGrpSpPr>
        <p:grpSpPr>
          <a:xfrm>
            <a:off x="75276" y="2058111"/>
            <a:ext cx="2641600" cy="1995840"/>
            <a:chOff x="2853266" y="549804"/>
            <a:chExt cx="2641600" cy="199584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3266" y="549804"/>
              <a:ext cx="2641600" cy="1981200"/>
            </a:xfrm>
            <a:prstGeom prst="rect">
              <a:avLst/>
            </a:prstGeom>
          </p:spPr>
        </p:pic>
        <p:sp>
          <p:nvSpPr>
            <p:cNvPr id="10" name="TextBox 9"/>
            <p:cNvSpPr txBox="1"/>
            <p:nvPr/>
          </p:nvSpPr>
          <p:spPr>
            <a:xfrm>
              <a:off x="2853266" y="1853147"/>
              <a:ext cx="952922" cy="692497"/>
            </a:xfrm>
            <a:prstGeom prst="rect">
              <a:avLst/>
            </a:prstGeom>
            <a:noFill/>
          </p:spPr>
          <p:txBody>
            <a:bodyPr wrap="square" lIns="0" tIns="0" rIns="0" bIns="0" rtlCol="0">
              <a:spAutoFit/>
            </a:bodyPr>
            <a:lstStyle/>
            <a:p>
              <a:r>
                <a:rPr lang="en-US" sz="1500" dirty="0" smtClean="0">
                  <a:solidFill>
                    <a:srgbClr val="000000"/>
                  </a:solidFill>
                </a:rPr>
                <a:t>Initial</a:t>
              </a:r>
            </a:p>
            <a:p>
              <a:r>
                <a:rPr lang="en-US" sz="1500" dirty="0" smtClean="0">
                  <a:solidFill>
                    <a:srgbClr val="000000"/>
                  </a:solidFill>
                </a:rPr>
                <a:t>RANSAC</a:t>
              </a:r>
            </a:p>
            <a:p>
              <a:r>
                <a:rPr lang="en-US" sz="1500" dirty="0" smtClean="0">
                  <a:solidFill>
                    <a:srgbClr val="000000"/>
                  </a:solidFill>
                </a:rPr>
                <a:t>Primitives</a:t>
              </a:r>
              <a:endParaRPr lang="en-US" sz="1500" dirty="0">
                <a:solidFill>
                  <a:srgbClr val="000000"/>
                </a:solidFill>
              </a:endParaRPr>
            </a:p>
          </p:txBody>
        </p:sp>
      </p:grpSp>
      <p:grpSp>
        <p:nvGrpSpPr>
          <p:cNvPr id="13" name="Group 12"/>
          <p:cNvGrpSpPr/>
          <p:nvPr/>
        </p:nvGrpSpPr>
        <p:grpSpPr>
          <a:xfrm>
            <a:off x="2397942" y="2058111"/>
            <a:ext cx="2641600" cy="2018169"/>
            <a:chOff x="1490133" y="2091430"/>
            <a:chExt cx="2641600" cy="2018169"/>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133" y="2091430"/>
              <a:ext cx="2641600" cy="1981200"/>
            </a:xfrm>
            <a:prstGeom prst="rect">
              <a:avLst/>
            </a:prstGeom>
          </p:spPr>
        </p:pic>
        <p:sp>
          <p:nvSpPr>
            <p:cNvPr id="11" name="TextBox 10"/>
            <p:cNvSpPr txBox="1"/>
            <p:nvPr/>
          </p:nvSpPr>
          <p:spPr>
            <a:xfrm>
              <a:off x="1565297" y="3878767"/>
              <a:ext cx="1099253" cy="230832"/>
            </a:xfrm>
            <a:prstGeom prst="rect">
              <a:avLst/>
            </a:prstGeom>
            <a:noFill/>
          </p:spPr>
          <p:txBody>
            <a:bodyPr wrap="square" lIns="0" tIns="0" rIns="0" bIns="0" rtlCol="0">
              <a:spAutoFit/>
            </a:bodyPr>
            <a:lstStyle/>
            <a:p>
              <a:pPr algn="r"/>
              <a:r>
                <a:rPr lang="en-US" sz="1500" dirty="0" smtClean="0">
                  <a:solidFill>
                    <a:srgbClr val="000000"/>
                  </a:solidFill>
                </a:rPr>
                <a:t>LS Solution</a:t>
              </a:r>
              <a:endParaRPr lang="en-US" sz="1500" dirty="0">
                <a:solidFill>
                  <a:srgbClr val="000000"/>
                </a:solidFill>
              </a:endParaRPr>
            </a:p>
          </p:txBody>
        </p:sp>
      </p:grpSp>
      <p:grpSp>
        <p:nvGrpSpPr>
          <p:cNvPr id="14" name="Group 13"/>
          <p:cNvGrpSpPr/>
          <p:nvPr/>
        </p:nvGrpSpPr>
        <p:grpSpPr>
          <a:xfrm>
            <a:off x="4466805" y="2058111"/>
            <a:ext cx="2895402" cy="2018170"/>
            <a:chOff x="4009605" y="2133600"/>
            <a:chExt cx="2895402" cy="2018170"/>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3407" y="2133600"/>
              <a:ext cx="2641600" cy="1981200"/>
            </a:xfrm>
            <a:prstGeom prst="rect">
              <a:avLst/>
            </a:prstGeom>
          </p:spPr>
        </p:pic>
        <p:sp>
          <p:nvSpPr>
            <p:cNvPr id="12" name="TextBox 11"/>
            <p:cNvSpPr txBox="1"/>
            <p:nvPr/>
          </p:nvSpPr>
          <p:spPr>
            <a:xfrm>
              <a:off x="4009605" y="3920938"/>
              <a:ext cx="1435664" cy="230832"/>
            </a:xfrm>
            <a:prstGeom prst="rect">
              <a:avLst/>
            </a:prstGeom>
            <a:noFill/>
          </p:spPr>
          <p:txBody>
            <a:bodyPr wrap="square" lIns="0" tIns="0" rIns="0" bIns="0" rtlCol="0">
              <a:spAutoFit/>
            </a:bodyPr>
            <a:lstStyle/>
            <a:p>
              <a:pPr algn="r"/>
              <a:r>
                <a:rPr lang="en-US" sz="1500" dirty="0" err="1" smtClean="0">
                  <a:solidFill>
                    <a:srgbClr val="000000"/>
                  </a:solidFill>
                </a:rPr>
                <a:t>GlobFit</a:t>
              </a:r>
              <a:r>
                <a:rPr lang="en-US" sz="1500" dirty="0" smtClean="0">
                  <a:solidFill>
                    <a:srgbClr val="000000"/>
                  </a:solidFill>
                </a:rPr>
                <a:t> solution</a:t>
              </a:r>
              <a:endParaRPr lang="en-US" sz="1500" dirty="0">
                <a:solidFill>
                  <a:srgbClr val="000000"/>
                </a:solidFill>
              </a:endParaRPr>
            </a:p>
          </p:txBody>
        </p:sp>
      </p:grpSp>
      <p:sp>
        <p:nvSpPr>
          <p:cNvPr id="2" name="Title 1"/>
          <p:cNvSpPr>
            <a:spLocks noGrp="1"/>
          </p:cNvSpPr>
          <p:nvPr>
            <p:ph type="title"/>
          </p:nvPr>
        </p:nvSpPr>
        <p:spPr/>
        <p:txBody>
          <a:bodyPr/>
          <a:lstStyle/>
          <a:p>
            <a:r>
              <a:rPr lang="en-US" dirty="0" smtClean="0"/>
              <a:t>Comparison </a:t>
            </a:r>
            <a:endParaRPr lang="en-US" dirty="0"/>
          </a:p>
        </p:txBody>
      </p:sp>
    </p:spTree>
    <p:extLst>
      <p:ext uri="{BB962C8B-B14F-4D97-AF65-F5344CB8AC3E}">
        <p14:creationId xmlns:p14="http://schemas.microsoft.com/office/powerpoint/2010/main" val="11913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137557961"/>
                  </p:ext>
                </p:extLst>
              </p:nvPr>
            </p:nvGraphicFramePr>
            <p:xfrm>
              <a:off x="448430" y="615210"/>
              <a:ext cx="6400800" cy="2834640"/>
            </p:xfrm>
            <a:graphic>
              <a:graphicData uri="http://schemas.openxmlformats.org/drawingml/2006/table">
                <a:tbl>
                  <a:tblPr firstRow="1">
                    <a:tableStyleId>{68D230F3-CF80-4859-8CE7-A43EE81993B5}</a:tableStyleId>
                  </a:tblPr>
                  <a:tblGrid>
                    <a:gridCol w="1828800"/>
                    <a:gridCol w="914400"/>
                    <a:gridCol w="914400"/>
                    <a:gridCol w="914400"/>
                    <a:gridCol w="914400"/>
                    <a:gridCol w="914400"/>
                  </a:tblGrid>
                  <a:tr h="274320">
                    <a:tc>
                      <a:txBody>
                        <a:bodyPr/>
                        <a:lstStyle/>
                        <a:p>
                          <a:pPr algn="r"/>
                          <a:endParaRPr lang="en-US" dirty="0"/>
                        </a:p>
                      </a:txBody>
                      <a:tcPr marL="0" marR="0" marT="0" marB="0">
                        <a:lnR w="12700" cap="flat" cmpd="sng" algn="ctr">
                          <a:solidFill>
                            <a:schemeClr val="accent6"/>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US" smtClean="0">
                                    <a:solidFill>
                                      <a:srgbClr val="000000"/>
                                    </a:solidFill>
                                    <a:latin typeface="Cambria Math"/>
                                  </a:rPr>
                                  <m:t>𝜽</m:t>
                                </m:r>
                                <m:r>
                                  <a:rPr lang="en-US" smtClean="0">
                                    <a:solidFill>
                                      <a:srgbClr val="000000"/>
                                    </a:solidFill>
                                    <a:latin typeface="Cambria Math"/>
                                  </a:rPr>
                                  <m:t>=</m:t>
                                </m:r>
                                <m:r>
                                  <a:rPr lang="en-US" smtClean="0">
                                    <a:solidFill>
                                      <a:srgbClr val="000000"/>
                                    </a:solidFill>
                                    <a:latin typeface="Cambria Math"/>
                                  </a:rPr>
                                  <m:t>𝟐</m:t>
                                </m:r>
                              </m:oMath>
                            </m:oMathPara>
                          </a14:m>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solidFill>
                                      <a:srgbClr val="000000"/>
                                    </a:solidFill>
                                    <a:latin typeface="Cambria Math"/>
                                  </a:rPr>
                                  <m:t>𝜽</m:t>
                                </m:r>
                                <m:r>
                                  <a:rPr lang="en-US" smtClean="0">
                                    <a:solidFill>
                                      <a:srgbClr val="000000"/>
                                    </a:solidFill>
                                    <a:latin typeface="Cambria Math"/>
                                  </a:rPr>
                                  <m:t>=</m:t>
                                </m:r>
                                <m:r>
                                  <a:rPr lang="en-US" smtClean="0">
                                    <a:solidFill>
                                      <a:srgbClr val="000000"/>
                                    </a:solidFill>
                                    <a:latin typeface="Cambria Math"/>
                                  </a:rPr>
                                  <m:t>𝟒</m:t>
                                </m:r>
                              </m:oMath>
                            </m:oMathPara>
                          </a14:m>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solidFill>
                                      <a:srgbClr val="000000"/>
                                    </a:solidFill>
                                    <a:latin typeface="Cambria Math"/>
                                  </a:rPr>
                                  <m:t>𝜽</m:t>
                                </m:r>
                                <m:r>
                                  <a:rPr lang="en-US" smtClean="0">
                                    <a:solidFill>
                                      <a:srgbClr val="000000"/>
                                    </a:solidFill>
                                    <a:latin typeface="Cambria Math"/>
                                  </a:rPr>
                                  <m:t>=</m:t>
                                </m:r>
                                <m:r>
                                  <a:rPr lang="en-US" smtClean="0">
                                    <a:solidFill>
                                      <a:srgbClr val="000000"/>
                                    </a:solidFill>
                                    <a:latin typeface="Cambria Math"/>
                                  </a:rPr>
                                  <m:t>𝟔</m:t>
                                </m:r>
                              </m:oMath>
                            </m:oMathPara>
                          </a14:m>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solidFill>
                                      <a:srgbClr val="000000"/>
                                    </a:solidFill>
                                    <a:latin typeface="Cambria Math"/>
                                  </a:rPr>
                                  <m:t>𝜽</m:t>
                                </m:r>
                                <m:r>
                                  <a:rPr lang="en-US" smtClean="0">
                                    <a:solidFill>
                                      <a:srgbClr val="000000"/>
                                    </a:solidFill>
                                    <a:latin typeface="Cambria Math"/>
                                  </a:rPr>
                                  <m:t>=</m:t>
                                </m:r>
                                <m:r>
                                  <a:rPr lang="en-US" smtClean="0">
                                    <a:solidFill>
                                      <a:srgbClr val="000000"/>
                                    </a:solidFill>
                                    <a:latin typeface="Cambria Math"/>
                                  </a:rPr>
                                  <m:t>𝟖</m:t>
                                </m:r>
                              </m:oMath>
                            </m:oMathPara>
                          </a14:m>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solidFill>
                                      <a:srgbClr val="000000"/>
                                    </a:solidFill>
                                    <a:latin typeface="Cambria Math"/>
                                  </a:rPr>
                                  <m:t>𝜽</m:t>
                                </m:r>
                                <m:r>
                                  <a:rPr lang="en-US" smtClean="0">
                                    <a:solidFill>
                                      <a:srgbClr val="000000"/>
                                    </a:solidFill>
                                    <a:latin typeface="Cambria Math"/>
                                  </a:rPr>
                                  <m:t>=</m:t>
                                </m:r>
                                <m:r>
                                  <a:rPr lang="en-US" smtClean="0">
                                    <a:solidFill>
                                      <a:srgbClr val="000000"/>
                                    </a:solidFill>
                                    <a:latin typeface="Cambria Math"/>
                                  </a:rPr>
                                  <m:t>𝟏𝟎</m:t>
                                </m:r>
                              </m:oMath>
                            </m:oMathPara>
                          </a14:m>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tcPr>
                    </a:tc>
                  </a:tr>
                  <a:tr h="914400">
                    <a:tc>
                      <a:txBody>
                        <a:bodyPr/>
                        <a:lstStyle/>
                        <a:p>
                          <a:pPr algn="r"/>
                          <a:endParaRPr lang="en-US" dirty="0"/>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octahedron(nor:8)</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3</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(len:4)</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dodecahedron(nor:12)</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4</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3</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5">
                            <a:lumMod val="20000"/>
                            <a:lumOff val="80000"/>
                          </a:schemeClr>
                        </a:solidFill>
                      </a:tcPr>
                    </a:tc>
                  </a:tr>
                  <a:tr h="274320">
                    <a:tc>
                      <a:txBody>
                        <a:bodyPr/>
                        <a:lstStyle/>
                        <a:p>
                          <a:pPr algn="r"/>
                          <a:r>
                            <a:rPr lang="en-US" dirty="0" smtClean="0">
                              <a:solidFill>
                                <a:srgbClr val="000000"/>
                              </a:solidFill>
                            </a:rPr>
                            <a:t>(len:6)</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1</a:t>
                          </a:r>
                          <a:r>
                            <a:rPr lang="en-US" dirty="0" smtClean="0">
                              <a:solidFill>
                                <a:srgbClr val="000000"/>
                              </a:solidFill>
                            </a:rPr>
                            <a:t>/</a:t>
                          </a:r>
                          <a:r>
                            <a:rPr lang="en-US" dirty="0" smtClean="0">
                              <a:solidFill>
                                <a:schemeClr val="accent6"/>
                              </a:solidFill>
                            </a:rPr>
                            <a:t>6</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6</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6</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6</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5">
                            <a:lumMod val="20000"/>
                            <a:lumOff val="80000"/>
                          </a:schemeClr>
                        </a:solidFill>
                      </a:tcPr>
                    </a:tc>
                  </a:tr>
                  <a:tr h="274320">
                    <a:tc>
                      <a:txBody>
                        <a:bodyPr/>
                        <a:lstStyle/>
                        <a:p>
                          <a:pPr algn="r"/>
                          <a:r>
                            <a:rPr lang="en-US" dirty="0" smtClean="0">
                              <a:solidFill>
                                <a:srgbClr val="000000"/>
                              </a:solidFill>
                            </a:rPr>
                            <a:t>icosahedron(nor:20)</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11</a:t>
                          </a:r>
                          <a:r>
                            <a:rPr lang="en-US" dirty="0" smtClean="0">
                              <a:solidFill>
                                <a:srgbClr val="000000"/>
                              </a:solidFill>
                            </a:rPr>
                            <a:t>/</a:t>
                          </a:r>
                          <a:r>
                            <a:rPr lang="en-US" dirty="0" smtClean="0">
                              <a:solidFill>
                                <a:schemeClr val="accent6"/>
                              </a:solidFill>
                            </a:rPr>
                            <a:t>20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7</a:t>
                          </a:r>
                          <a:r>
                            <a:rPr lang="en-US" dirty="0" smtClean="0">
                              <a:solidFill>
                                <a:srgbClr val="000000"/>
                              </a:solidFill>
                            </a:rPr>
                            <a:t>/</a:t>
                          </a:r>
                          <a:r>
                            <a:rPr lang="en-US" dirty="0" smtClean="0">
                              <a:solidFill>
                                <a:schemeClr val="accent6"/>
                              </a:solidFill>
                            </a:rPr>
                            <a:t>20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20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10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4</a:t>
                          </a:r>
                          <a:r>
                            <a:rPr lang="en-US" dirty="0" smtClean="0">
                              <a:solidFill>
                                <a:srgbClr val="000000"/>
                              </a:solidFill>
                            </a:rPr>
                            <a:t>/</a:t>
                          </a:r>
                          <a:r>
                            <a:rPr lang="en-US" dirty="0" smtClean="0">
                              <a:solidFill>
                                <a:schemeClr val="accent6"/>
                              </a:solidFill>
                            </a:rPr>
                            <a:t>7</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(len:10)</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10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3</a:t>
                          </a:r>
                          <a:r>
                            <a:rPr lang="en-US" dirty="0" smtClean="0">
                              <a:solidFill>
                                <a:srgbClr val="000000"/>
                              </a:solidFill>
                            </a:rPr>
                            <a:t>/</a:t>
                          </a:r>
                          <a:r>
                            <a:rPr lang="en-US" dirty="0" smtClean="0">
                              <a:solidFill>
                                <a:schemeClr val="accent6"/>
                              </a:solidFill>
                            </a:rPr>
                            <a:t>10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1</a:t>
                          </a:r>
                          <a:r>
                            <a:rPr lang="en-US" dirty="0" smtClean="0">
                              <a:solidFill>
                                <a:srgbClr val="000000"/>
                              </a:solidFill>
                            </a:rPr>
                            <a:t>/</a:t>
                          </a:r>
                          <a:r>
                            <a:rPr lang="en-US" dirty="0" smtClean="0">
                              <a:solidFill>
                                <a:schemeClr val="accent6"/>
                              </a:solidFill>
                            </a:rPr>
                            <a:t>10</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1</a:t>
                          </a:r>
                          <a:r>
                            <a:rPr lang="en-US" dirty="0" smtClean="0">
                              <a:solidFill>
                                <a:srgbClr val="000000"/>
                              </a:solidFill>
                            </a:rPr>
                            <a:t>/</a:t>
                          </a:r>
                          <a:r>
                            <a:rPr lang="en-US" dirty="0" smtClean="0">
                              <a:solidFill>
                                <a:schemeClr val="accent6"/>
                              </a:solidFill>
                            </a:rPr>
                            <a:t>10</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10</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137557961"/>
                  </p:ext>
                </p:extLst>
              </p:nvPr>
            </p:nvGraphicFramePr>
            <p:xfrm>
              <a:off x="448430" y="615210"/>
              <a:ext cx="6400800" cy="2834640"/>
            </p:xfrm>
            <a:graphic>
              <a:graphicData uri="http://schemas.openxmlformats.org/drawingml/2006/table">
                <a:tbl>
                  <a:tblPr firstRow="1">
                    <a:tableStyleId>{68D230F3-CF80-4859-8CE7-A43EE81993B5}</a:tableStyleId>
                  </a:tblPr>
                  <a:tblGrid>
                    <a:gridCol w="1828800"/>
                    <a:gridCol w="914400"/>
                    <a:gridCol w="914400"/>
                    <a:gridCol w="914400"/>
                    <a:gridCol w="914400"/>
                    <a:gridCol w="914400"/>
                  </a:tblGrid>
                  <a:tr h="274320">
                    <a:tc>
                      <a:txBody>
                        <a:bodyPr/>
                        <a:lstStyle/>
                        <a:p>
                          <a:pPr algn="r"/>
                          <a:endParaRPr lang="en-US" dirty="0"/>
                        </a:p>
                      </a:txBody>
                      <a:tcPr marL="0" marR="0" marT="0" marB="0">
                        <a:lnR w="12700" cap="flat" cmpd="sng" algn="ctr">
                          <a:solidFill>
                            <a:schemeClr val="accent6"/>
                          </a:solidFill>
                          <a:prstDash val="solid"/>
                          <a:round/>
                          <a:headEnd type="none" w="med" len="med"/>
                          <a:tailEnd type="none" w="med" len="med"/>
                        </a:lnR>
                      </a:tcPr>
                    </a:tc>
                    <a:tc>
                      <a:txBody>
                        <a:bodyPr/>
                        <a:lstStyle/>
                        <a:p>
                          <a:endParaRPr lang="en-US"/>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200667" t="-2222" r="-400000" b="-948889"/>
                          </a:stretch>
                        </a:blipFill>
                      </a:tcPr>
                    </a:tc>
                    <a:tc>
                      <a:txBody>
                        <a:bodyPr/>
                        <a:lstStyle/>
                        <a:p>
                          <a:endParaRPr lang="en-US"/>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300667" t="-2222" r="-300000" b="-948889"/>
                          </a:stretch>
                        </a:blipFill>
                      </a:tcPr>
                    </a:tc>
                    <a:tc>
                      <a:txBody>
                        <a:bodyPr/>
                        <a:lstStyle/>
                        <a:p>
                          <a:endParaRPr lang="en-US"/>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00667" t="-2222" r="-200000" b="-948889"/>
                          </a:stretch>
                        </a:blipFill>
                      </a:tcPr>
                    </a:tc>
                    <a:tc>
                      <a:txBody>
                        <a:bodyPr/>
                        <a:lstStyle/>
                        <a:p>
                          <a:endParaRPr lang="en-US"/>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500667" t="-2222" r="-100000" b="-948889"/>
                          </a:stretch>
                        </a:blipFill>
                      </a:tcPr>
                    </a:tc>
                    <a:tc>
                      <a:txBody>
                        <a:bodyPr/>
                        <a:lstStyle/>
                        <a:p>
                          <a:endParaRPr lang="en-US"/>
                        </a:p>
                      </a:txBody>
                      <a:tcPr marL="0" marR="0" marT="0" marB="0">
                        <a:lnL w="12700" cap="flat" cmpd="sng" algn="ctr">
                          <a:solidFill>
                            <a:schemeClr val="accent6"/>
                          </a:solidFill>
                          <a:prstDash val="solid"/>
                          <a:round/>
                          <a:headEnd type="none" w="med" len="med"/>
                          <a:tailEnd type="none" w="med" len="med"/>
                        </a:lnL>
                        <a:blipFill rotWithShape="1">
                          <a:blip r:embed="rId3"/>
                          <a:stretch>
                            <a:fillRect l="-600667" t="-2222" b="-948889"/>
                          </a:stretch>
                        </a:blipFill>
                      </a:tcPr>
                    </a:tc>
                  </a:tr>
                  <a:tr h="914400">
                    <a:tc>
                      <a:txBody>
                        <a:bodyPr/>
                        <a:lstStyle/>
                        <a:p>
                          <a:pPr algn="r"/>
                          <a:endParaRPr lang="en-US" dirty="0"/>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endParaRPr lang="en-US" dirty="0"/>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octahedron(nor:8)</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3</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8</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(len:4)</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4</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dodecahedron(nor:12)</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4</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3</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12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2</a:t>
                          </a:r>
                          <a:r>
                            <a:rPr lang="en-US" dirty="0" smtClean="0">
                              <a:solidFill>
                                <a:srgbClr val="000000"/>
                              </a:solidFill>
                            </a:rPr>
                            <a:t>/</a:t>
                          </a:r>
                          <a:r>
                            <a:rPr lang="en-US" dirty="0" smtClean="0">
                              <a:solidFill>
                                <a:schemeClr val="accent6"/>
                              </a:solidFill>
                            </a:rPr>
                            <a:t>4</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5">
                            <a:lumMod val="20000"/>
                            <a:lumOff val="80000"/>
                          </a:schemeClr>
                        </a:solidFill>
                      </a:tcPr>
                    </a:tc>
                  </a:tr>
                  <a:tr h="274320">
                    <a:tc>
                      <a:txBody>
                        <a:bodyPr/>
                        <a:lstStyle/>
                        <a:p>
                          <a:pPr algn="r"/>
                          <a:r>
                            <a:rPr lang="en-US" dirty="0" smtClean="0">
                              <a:solidFill>
                                <a:srgbClr val="000000"/>
                              </a:solidFill>
                            </a:rPr>
                            <a:t>(len:6)</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1</a:t>
                          </a:r>
                          <a:r>
                            <a:rPr lang="en-US" dirty="0" smtClean="0">
                              <a:solidFill>
                                <a:srgbClr val="000000"/>
                              </a:solidFill>
                            </a:rPr>
                            <a:t>/</a:t>
                          </a:r>
                          <a:r>
                            <a:rPr lang="en-US" dirty="0" smtClean="0">
                              <a:solidFill>
                                <a:schemeClr val="accent6"/>
                              </a:solidFill>
                            </a:rPr>
                            <a:t>6</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6</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6</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6</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5">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2</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5">
                            <a:lumMod val="20000"/>
                            <a:lumOff val="80000"/>
                          </a:schemeClr>
                        </a:solidFill>
                      </a:tcPr>
                    </a:tc>
                  </a:tr>
                  <a:tr h="274320">
                    <a:tc>
                      <a:txBody>
                        <a:bodyPr/>
                        <a:lstStyle/>
                        <a:p>
                          <a:pPr algn="r"/>
                          <a:r>
                            <a:rPr lang="en-US" dirty="0" smtClean="0">
                              <a:solidFill>
                                <a:srgbClr val="000000"/>
                              </a:solidFill>
                            </a:rPr>
                            <a:t>icosahedron(nor:20)</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11</a:t>
                          </a:r>
                          <a:r>
                            <a:rPr lang="en-US" dirty="0" smtClean="0">
                              <a:solidFill>
                                <a:srgbClr val="000000"/>
                              </a:solidFill>
                            </a:rPr>
                            <a:t>/</a:t>
                          </a:r>
                          <a:r>
                            <a:rPr lang="en-US" dirty="0" smtClean="0">
                              <a:solidFill>
                                <a:schemeClr val="accent6"/>
                              </a:solidFill>
                            </a:rPr>
                            <a:t>20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7</a:t>
                          </a:r>
                          <a:r>
                            <a:rPr lang="en-US" dirty="0" smtClean="0">
                              <a:solidFill>
                                <a:srgbClr val="000000"/>
                              </a:solidFill>
                            </a:rPr>
                            <a:t>/</a:t>
                          </a:r>
                          <a:r>
                            <a:rPr lang="en-US" dirty="0" smtClean="0">
                              <a:solidFill>
                                <a:schemeClr val="accent6"/>
                              </a:solidFill>
                            </a:rPr>
                            <a:t>20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20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10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4</a:t>
                          </a:r>
                          <a:r>
                            <a:rPr lang="en-US" dirty="0" smtClean="0">
                              <a:solidFill>
                                <a:srgbClr val="000000"/>
                              </a:solidFill>
                            </a:rPr>
                            <a:t>/</a:t>
                          </a:r>
                          <a:r>
                            <a:rPr lang="en-US" dirty="0" smtClean="0">
                              <a:solidFill>
                                <a:schemeClr val="accent6"/>
                              </a:solidFill>
                            </a:rPr>
                            <a:t>7</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r h="274320">
                    <a:tc>
                      <a:txBody>
                        <a:bodyPr/>
                        <a:lstStyle/>
                        <a:p>
                          <a:pPr algn="r"/>
                          <a:r>
                            <a:rPr lang="en-US" dirty="0" smtClean="0">
                              <a:solidFill>
                                <a:srgbClr val="000000"/>
                              </a:solidFill>
                            </a:rPr>
                            <a:t>(len:10)</a:t>
                          </a:r>
                          <a:endParaRPr lang="en-US" dirty="0">
                            <a:solidFill>
                              <a:srgbClr val="000000"/>
                            </a:solidFill>
                          </a:endParaRPr>
                        </a:p>
                      </a:txBody>
                      <a:tcPr marL="0" marR="0" marT="0" marB="0">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5</a:t>
                          </a:r>
                          <a:r>
                            <a:rPr lang="en-US" dirty="0" smtClean="0">
                              <a:solidFill>
                                <a:srgbClr val="000000"/>
                              </a:solidFill>
                            </a:rPr>
                            <a:t>/</a:t>
                          </a:r>
                          <a:r>
                            <a:rPr lang="en-US" dirty="0" smtClean="0">
                              <a:solidFill>
                                <a:schemeClr val="accent6"/>
                              </a:solidFill>
                            </a:rPr>
                            <a:t>10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3</a:t>
                          </a:r>
                          <a:r>
                            <a:rPr lang="en-US" dirty="0" smtClean="0">
                              <a:solidFill>
                                <a:srgbClr val="000000"/>
                              </a:solidFill>
                            </a:rPr>
                            <a:t>/</a:t>
                          </a:r>
                          <a:r>
                            <a:rPr lang="en-US" dirty="0" smtClean="0">
                              <a:solidFill>
                                <a:schemeClr val="accent6"/>
                              </a:solidFill>
                            </a:rPr>
                            <a:t>10</a:t>
                          </a:r>
                          <a:endParaRPr lang="en-US" dirty="0">
                            <a:solidFill>
                              <a:schemeClr val="accent6"/>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1</a:t>
                          </a:r>
                          <a:r>
                            <a:rPr lang="en-US" dirty="0" smtClean="0">
                              <a:solidFill>
                                <a:srgbClr val="000000"/>
                              </a:solidFill>
                            </a:rPr>
                            <a:t>/</a:t>
                          </a:r>
                          <a:r>
                            <a:rPr lang="en-US" dirty="0" smtClean="0">
                              <a:solidFill>
                                <a:schemeClr val="accent6"/>
                              </a:solidFill>
                            </a:rPr>
                            <a:t>10</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1</a:t>
                          </a:r>
                          <a:r>
                            <a:rPr lang="en-US" dirty="0" smtClean="0">
                              <a:solidFill>
                                <a:srgbClr val="000000"/>
                              </a:solidFill>
                            </a:rPr>
                            <a:t>/</a:t>
                          </a:r>
                          <a:r>
                            <a:rPr lang="en-US" dirty="0" smtClean="0">
                              <a:solidFill>
                                <a:schemeClr val="accent6"/>
                              </a:solidFill>
                            </a:rPr>
                            <a:t>10</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solidFill>
                          <a:schemeClr val="accent6">
                            <a:lumMod val="20000"/>
                            <a:lumOff val="80000"/>
                          </a:schemeClr>
                        </a:solidFill>
                      </a:tcPr>
                    </a:tc>
                    <a:tc>
                      <a:txBody>
                        <a:bodyPr/>
                        <a:lstStyle/>
                        <a:p>
                          <a:pPr algn="ctr"/>
                          <a:r>
                            <a:rPr lang="en-US" dirty="0" smtClean="0">
                              <a:solidFill>
                                <a:srgbClr val="FF0000"/>
                              </a:solidFill>
                            </a:rPr>
                            <a:t>0</a:t>
                          </a:r>
                          <a:r>
                            <a:rPr lang="en-US" dirty="0" smtClean="0">
                              <a:solidFill>
                                <a:srgbClr val="000000"/>
                              </a:solidFill>
                            </a:rPr>
                            <a:t>/</a:t>
                          </a:r>
                          <a:r>
                            <a:rPr lang="en-US" dirty="0" smtClean="0">
                              <a:solidFill>
                                <a:schemeClr val="accent6"/>
                              </a:solidFill>
                            </a:rPr>
                            <a:t>10</a:t>
                          </a:r>
                          <a:r>
                            <a:rPr lang="en-US" dirty="0" smtClean="0">
                              <a:solidFill>
                                <a:srgbClr val="000000"/>
                              </a:solidFill>
                            </a:rPr>
                            <a:t>*</a:t>
                          </a:r>
                          <a:endParaRPr lang="en-US" dirty="0">
                            <a:solidFill>
                              <a:srgbClr val="000000"/>
                            </a:solidFill>
                          </a:endParaRPr>
                        </a:p>
                      </a:txBody>
                      <a:tcPr marL="0" marR="0" marT="0" marB="0">
                        <a:lnL w="12700" cap="flat" cmpd="sng" algn="ctr">
                          <a:solidFill>
                            <a:schemeClr val="accent6"/>
                          </a:solidFill>
                          <a:prstDash val="solid"/>
                          <a:round/>
                          <a:headEnd type="none" w="med" len="med"/>
                          <a:tailEnd type="none" w="med" len="med"/>
                        </a:lnL>
                        <a:solidFill>
                          <a:schemeClr val="accent6">
                            <a:lumMod val="20000"/>
                            <a:lumOff val="80000"/>
                          </a:schemeClr>
                        </a:solidFill>
                      </a:tcPr>
                    </a:tc>
                  </a:tr>
                </a:tbl>
              </a:graphicData>
            </a:graphic>
          </p:graphicFrame>
        </mc:Fallback>
      </mc:AlternateContent>
      <p:grpSp>
        <p:nvGrpSpPr>
          <p:cNvPr id="15" name="Group 14"/>
          <p:cNvGrpSpPr/>
          <p:nvPr/>
        </p:nvGrpSpPr>
        <p:grpSpPr>
          <a:xfrm>
            <a:off x="1960612" y="774192"/>
            <a:ext cx="5207280" cy="1132884"/>
            <a:chOff x="1783536" y="899835"/>
            <a:chExt cx="5207280" cy="113288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536" y="899835"/>
              <a:ext cx="1510512" cy="11328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728" y="899835"/>
              <a:ext cx="1510512" cy="113288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920" y="899835"/>
              <a:ext cx="1510512" cy="113288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6112" y="899835"/>
              <a:ext cx="1510512" cy="113288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0304" y="899835"/>
              <a:ext cx="1510512" cy="1132884"/>
            </a:xfrm>
            <a:prstGeom prst="rect">
              <a:avLst/>
            </a:prstGeom>
          </p:spPr>
        </p:pic>
      </p:grpSp>
      <p:sp>
        <p:nvSpPr>
          <p:cNvPr id="17" name="Rectangle 16"/>
          <p:cNvSpPr/>
          <p:nvPr/>
        </p:nvSpPr>
        <p:spPr>
          <a:xfrm>
            <a:off x="0" y="2055818"/>
            <a:ext cx="7315200" cy="2911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 y="2346960"/>
            <a:ext cx="7315200" cy="5425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 y="2889504"/>
            <a:ext cx="7315200" cy="6156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48430" y="3422102"/>
            <a:ext cx="6571488" cy="492443"/>
          </a:xfrm>
          <a:prstGeom prst="rect">
            <a:avLst/>
          </a:prstGeom>
          <a:noFill/>
        </p:spPr>
        <p:txBody>
          <a:bodyPr wrap="square" rtlCol="0">
            <a:spAutoFit/>
          </a:bodyPr>
          <a:lstStyle/>
          <a:p>
            <a:r>
              <a:rPr lang="en-US" sz="1200" dirty="0" smtClean="0">
                <a:solidFill>
                  <a:srgbClr val="FF0000"/>
                </a:solidFill>
              </a:rPr>
              <a:t>m</a:t>
            </a:r>
            <a:r>
              <a:rPr lang="en-US" sz="1200" dirty="0" smtClean="0">
                <a:solidFill>
                  <a:srgbClr val="000000"/>
                </a:solidFill>
              </a:rPr>
              <a:t>/</a:t>
            </a:r>
            <a:r>
              <a:rPr lang="en-US" sz="1200" dirty="0" smtClean="0">
                <a:solidFill>
                  <a:schemeClr val="accent6"/>
                </a:solidFill>
              </a:rPr>
              <a:t>n</a:t>
            </a:r>
            <a:r>
              <a:rPr lang="en-US" sz="1200" dirty="0" smtClean="0">
                <a:solidFill>
                  <a:srgbClr val="000000"/>
                </a:solidFill>
              </a:rPr>
              <a:t>: </a:t>
            </a:r>
            <a:r>
              <a:rPr lang="en-US" sz="1200" i="1" dirty="0" smtClean="0">
                <a:solidFill>
                  <a:srgbClr val="000000"/>
                </a:solidFill>
              </a:rPr>
              <a:t>correctly recovered number by RANSAC(</a:t>
            </a:r>
            <a:r>
              <a:rPr lang="en-US" sz="1200" i="1" dirty="0" smtClean="0">
                <a:solidFill>
                  <a:srgbClr val="FF0000"/>
                </a:solidFill>
              </a:rPr>
              <a:t>m</a:t>
            </a:r>
            <a:r>
              <a:rPr lang="en-US" sz="1200" i="1" dirty="0" smtClean="0">
                <a:solidFill>
                  <a:srgbClr val="000000"/>
                </a:solidFill>
              </a:rPr>
              <a:t>) and </a:t>
            </a:r>
            <a:r>
              <a:rPr lang="en-US" sz="1200" i="1" dirty="0" err="1" smtClean="0">
                <a:solidFill>
                  <a:srgbClr val="000000"/>
                </a:solidFill>
              </a:rPr>
              <a:t>GlobFit</a:t>
            </a:r>
            <a:r>
              <a:rPr lang="en-US" sz="1200" i="1" dirty="0" smtClean="0">
                <a:solidFill>
                  <a:srgbClr val="000000"/>
                </a:solidFill>
              </a:rPr>
              <a:t>(</a:t>
            </a:r>
            <a:r>
              <a:rPr lang="en-US" sz="1200" i="1" dirty="0" smtClean="0">
                <a:solidFill>
                  <a:schemeClr val="accent6"/>
                </a:solidFill>
              </a:rPr>
              <a:t>n</a:t>
            </a:r>
            <a:r>
              <a:rPr lang="en-US" sz="1200" i="1" dirty="0" smtClean="0">
                <a:solidFill>
                  <a:srgbClr val="000000"/>
                </a:solidFill>
              </a:rPr>
              <a:t>)</a:t>
            </a:r>
          </a:p>
          <a:p>
            <a:r>
              <a:rPr lang="en-US" sz="1400" dirty="0" smtClean="0">
                <a:solidFill>
                  <a:srgbClr val="000000"/>
                </a:solidFill>
              </a:rPr>
              <a:t>*</a:t>
            </a:r>
            <a:r>
              <a:rPr lang="en-US" sz="1200" dirty="0" smtClean="0">
                <a:solidFill>
                  <a:srgbClr val="000000"/>
                </a:solidFill>
              </a:rPr>
              <a:t>: </a:t>
            </a:r>
            <a:r>
              <a:rPr lang="en-US" sz="1200" i="1" dirty="0" smtClean="0">
                <a:solidFill>
                  <a:srgbClr val="000000"/>
                </a:solidFill>
              </a:rPr>
              <a:t>converged to right number but with value different from ground truth</a:t>
            </a:r>
            <a:endParaRPr lang="en-US" sz="1200" i="1" dirty="0">
              <a:solidFill>
                <a:srgbClr val="000000"/>
              </a:solidFill>
            </a:endParaRPr>
          </a:p>
        </p:txBody>
      </p:sp>
      <p:sp>
        <p:nvSpPr>
          <p:cNvPr id="21" name="Rectangle 20"/>
          <p:cNvSpPr/>
          <p:nvPr/>
        </p:nvSpPr>
        <p:spPr>
          <a:xfrm>
            <a:off x="1" y="3668323"/>
            <a:ext cx="7315200" cy="2462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Robustness</a:t>
            </a:r>
            <a:endParaRPr lang="en-US" dirty="0"/>
          </a:p>
        </p:txBody>
      </p:sp>
    </p:spTree>
    <p:extLst>
      <p:ext uri="{BB962C8B-B14F-4D97-AF65-F5344CB8AC3E}">
        <p14:creationId xmlns:p14="http://schemas.microsoft.com/office/powerpoint/2010/main" val="28999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810" t="8706" r="16297" b="9962"/>
          <a:stretch/>
        </p:blipFill>
        <p:spPr>
          <a:xfrm>
            <a:off x="295275" y="1035703"/>
            <a:ext cx="3272942" cy="249022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152" y="1035703"/>
            <a:ext cx="3280155" cy="255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sz="2800" dirty="0" smtClean="0"/>
              <a:t>New hardware, New possibilities</a:t>
            </a:r>
            <a:endParaRPr lang="en-US" sz="2800" dirty="0"/>
          </a:p>
        </p:txBody>
      </p:sp>
    </p:spTree>
    <p:extLst>
      <p:ext uri="{BB962C8B-B14F-4D97-AF65-F5344CB8AC3E}">
        <p14:creationId xmlns:p14="http://schemas.microsoft.com/office/powerpoint/2010/main" val="684473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91" y="595597"/>
            <a:ext cx="4852627" cy="3639471"/>
          </a:xfrm>
          <a:prstGeom prst="rect">
            <a:avLst/>
          </a:prstGeom>
        </p:spPr>
      </p:pic>
      <p:grpSp>
        <p:nvGrpSpPr>
          <p:cNvPr id="13" name="Group 12"/>
          <p:cNvGrpSpPr/>
          <p:nvPr/>
        </p:nvGrpSpPr>
        <p:grpSpPr>
          <a:xfrm>
            <a:off x="-5861" y="952473"/>
            <a:ext cx="1214293" cy="2584502"/>
            <a:chOff x="-8757" y="952473"/>
            <a:chExt cx="1214293" cy="258450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 y="952473"/>
              <a:ext cx="1214293" cy="2307502"/>
            </a:xfrm>
            <a:prstGeom prst="rect">
              <a:avLst/>
            </a:prstGeom>
          </p:spPr>
        </p:pic>
        <p:sp>
          <p:nvSpPr>
            <p:cNvPr id="7" name="TextBox 6"/>
            <p:cNvSpPr txBox="1"/>
            <p:nvPr/>
          </p:nvSpPr>
          <p:spPr>
            <a:xfrm>
              <a:off x="132449" y="3259976"/>
              <a:ext cx="968566" cy="276999"/>
            </a:xfrm>
            <a:prstGeom prst="rect">
              <a:avLst/>
            </a:prstGeom>
            <a:noFill/>
          </p:spPr>
          <p:txBody>
            <a:bodyPr wrap="square" lIns="0" tIns="0" rIns="0" bIns="0" rtlCol="0">
              <a:spAutoFit/>
            </a:bodyPr>
            <a:lstStyle/>
            <a:p>
              <a:pPr algn="ctr"/>
              <a:r>
                <a:rPr lang="en-US" dirty="0" smtClean="0">
                  <a:solidFill>
                    <a:srgbClr val="000000"/>
                  </a:solidFill>
                </a:rPr>
                <a:t>Model</a:t>
              </a:r>
              <a:endParaRPr lang="en-US" dirty="0">
                <a:solidFill>
                  <a:srgbClr val="000000"/>
                </a:solidFill>
              </a:endParaRPr>
            </a:p>
          </p:txBody>
        </p:sp>
      </p:grpSp>
      <p:grpSp>
        <p:nvGrpSpPr>
          <p:cNvPr id="14" name="Group 13"/>
          <p:cNvGrpSpPr/>
          <p:nvPr/>
        </p:nvGrpSpPr>
        <p:grpSpPr>
          <a:xfrm>
            <a:off x="148465" y="709709"/>
            <a:ext cx="3375816" cy="2847668"/>
            <a:chOff x="49044" y="709709"/>
            <a:chExt cx="3796890" cy="2847668"/>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4" y="709709"/>
              <a:ext cx="3796890" cy="2847668"/>
            </a:xfrm>
            <a:prstGeom prst="rect">
              <a:avLst/>
            </a:prstGeom>
          </p:spPr>
        </p:pic>
        <p:sp>
          <p:nvSpPr>
            <p:cNvPr id="10" name="TextBox 9"/>
            <p:cNvSpPr txBox="1"/>
            <p:nvPr/>
          </p:nvSpPr>
          <p:spPr>
            <a:xfrm>
              <a:off x="1471963" y="3259976"/>
              <a:ext cx="968566" cy="276999"/>
            </a:xfrm>
            <a:prstGeom prst="rect">
              <a:avLst/>
            </a:prstGeom>
            <a:noFill/>
          </p:spPr>
          <p:txBody>
            <a:bodyPr wrap="square" lIns="0" tIns="0" rIns="0" bIns="0" rtlCol="0">
              <a:spAutoFit/>
            </a:bodyPr>
            <a:lstStyle/>
            <a:p>
              <a:pPr algn="ctr"/>
              <a:r>
                <a:rPr lang="en-US" dirty="0" smtClean="0">
                  <a:solidFill>
                    <a:srgbClr val="000000"/>
                  </a:solidFill>
                </a:rPr>
                <a:t>Scan</a:t>
              </a:r>
              <a:endParaRPr lang="en-US" dirty="0">
                <a:solidFill>
                  <a:srgbClr val="000000"/>
                </a:solidFill>
              </a:endParaRPr>
            </a:p>
          </p:txBody>
        </p:sp>
      </p:grpSp>
      <p:grpSp>
        <p:nvGrpSpPr>
          <p:cNvPr id="15" name="Group 14"/>
          <p:cNvGrpSpPr/>
          <p:nvPr/>
        </p:nvGrpSpPr>
        <p:grpSpPr>
          <a:xfrm>
            <a:off x="1323369" y="716895"/>
            <a:ext cx="3358780" cy="2943805"/>
            <a:chOff x="1396730" y="716895"/>
            <a:chExt cx="3777729" cy="294380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6730" y="716895"/>
              <a:ext cx="3777729" cy="2833297"/>
            </a:xfrm>
            <a:prstGeom prst="rect">
              <a:avLst/>
            </a:prstGeom>
          </p:spPr>
        </p:pic>
        <p:sp>
          <p:nvSpPr>
            <p:cNvPr id="11" name="TextBox 10"/>
            <p:cNvSpPr txBox="1"/>
            <p:nvPr/>
          </p:nvSpPr>
          <p:spPr>
            <a:xfrm>
              <a:off x="2640563" y="3014369"/>
              <a:ext cx="1214128" cy="646331"/>
            </a:xfrm>
            <a:prstGeom prst="rect">
              <a:avLst/>
            </a:prstGeom>
            <a:noFill/>
          </p:spPr>
          <p:txBody>
            <a:bodyPr wrap="square" lIns="0" tIns="0" rIns="0" bIns="0" rtlCol="0">
              <a:spAutoFit/>
            </a:bodyPr>
            <a:lstStyle/>
            <a:p>
              <a:r>
                <a:rPr lang="en-US" sz="1400" dirty="0" smtClean="0">
                  <a:solidFill>
                    <a:srgbClr val="000000"/>
                  </a:solidFill>
                </a:rPr>
                <a:t>Initial Orientation</a:t>
              </a:r>
              <a:r>
                <a:rPr lang="en-US" sz="1400" dirty="0">
                  <a:solidFill>
                    <a:srgbClr val="000000"/>
                  </a:solidFill>
                </a:rPr>
                <a:t> </a:t>
              </a:r>
              <a:r>
                <a:rPr lang="en-US" sz="1400" dirty="0" smtClean="0">
                  <a:solidFill>
                    <a:srgbClr val="000000"/>
                  </a:solidFill>
                </a:rPr>
                <a:t>Graph</a:t>
              </a:r>
              <a:endParaRPr lang="en-US" sz="1400" dirty="0">
                <a:solidFill>
                  <a:srgbClr val="000000"/>
                </a:solidFill>
              </a:endParaRPr>
            </a:p>
          </p:txBody>
        </p:sp>
      </p:grpSp>
      <p:grpSp>
        <p:nvGrpSpPr>
          <p:cNvPr id="16" name="Group 15"/>
          <p:cNvGrpSpPr/>
          <p:nvPr/>
        </p:nvGrpSpPr>
        <p:grpSpPr>
          <a:xfrm>
            <a:off x="2169553" y="716895"/>
            <a:ext cx="3358780" cy="2833297"/>
            <a:chOff x="2478118" y="716895"/>
            <a:chExt cx="3777729" cy="2833297"/>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8118" y="716895"/>
              <a:ext cx="3777729" cy="2833297"/>
            </a:xfrm>
            <a:prstGeom prst="rect">
              <a:avLst/>
            </a:prstGeom>
          </p:spPr>
        </p:pic>
        <p:sp>
          <p:nvSpPr>
            <p:cNvPr id="12" name="TextBox 11"/>
            <p:cNvSpPr txBox="1"/>
            <p:nvPr/>
          </p:nvSpPr>
          <p:spPr>
            <a:xfrm>
              <a:off x="3920743" y="2133543"/>
              <a:ext cx="1214128" cy="646331"/>
            </a:xfrm>
            <a:prstGeom prst="rect">
              <a:avLst/>
            </a:prstGeom>
            <a:noFill/>
          </p:spPr>
          <p:txBody>
            <a:bodyPr wrap="square" lIns="0" tIns="0" rIns="0" bIns="0" rtlCol="0">
              <a:spAutoFit/>
            </a:bodyPr>
            <a:lstStyle/>
            <a:p>
              <a:r>
                <a:rPr lang="en-US" sz="1400" dirty="0" smtClean="0">
                  <a:solidFill>
                    <a:srgbClr val="000000"/>
                  </a:solidFill>
                </a:rPr>
                <a:t>Reduced Orientation</a:t>
              </a:r>
              <a:endParaRPr lang="en-US" sz="1400" dirty="0">
                <a:solidFill>
                  <a:srgbClr val="000000"/>
                </a:solidFill>
              </a:endParaRPr>
            </a:p>
            <a:p>
              <a:r>
                <a:rPr lang="en-US" sz="1400" dirty="0" smtClean="0">
                  <a:solidFill>
                    <a:srgbClr val="000000"/>
                  </a:solidFill>
                </a:rPr>
                <a:t>Graph</a:t>
              </a:r>
              <a:endParaRPr lang="en-US" sz="1400" dirty="0">
                <a:solidFill>
                  <a:srgbClr val="000000"/>
                </a:solidFill>
              </a:endParaRPr>
            </a:p>
          </p:txBody>
        </p:sp>
      </p:grpSp>
      <p:grpSp>
        <p:nvGrpSpPr>
          <p:cNvPr id="5122" name="Group 5121"/>
          <p:cNvGrpSpPr/>
          <p:nvPr/>
        </p:nvGrpSpPr>
        <p:grpSpPr>
          <a:xfrm>
            <a:off x="6232842" y="629307"/>
            <a:ext cx="923731" cy="919575"/>
            <a:chOff x="6232842" y="629307"/>
            <a:chExt cx="923731" cy="919575"/>
          </a:xfrm>
        </p:grpSpPr>
        <p:sp>
          <p:nvSpPr>
            <p:cNvPr id="18" name="TextBox 17"/>
            <p:cNvSpPr txBox="1"/>
            <p:nvPr/>
          </p:nvSpPr>
          <p:spPr>
            <a:xfrm>
              <a:off x="6232842" y="629307"/>
              <a:ext cx="923731" cy="430887"/>
            </a:xfrm>
            <a:prstGeom prst="rect">
              <a:avLst/>
            </a:prstGeom>
            <a:noFill/>
          </p:spPr>
          <p:txBody>
            <a:bodyPr wrap="square" lIns="0" tIns="0" rIns="0" bIns="0" rtlCol="0">
              <a:spAutoFit/>
            </a:bodyPr>
            <a:lstStyle/>
            <a:p>
              <a:pPr algn="r"/>
              <a:r>
                <a:rPr lang="en-US" sz="1400" dirty="0" smtClean="0">
                  <a:solidFill>
                    <a:srgbClr val="000000"/>
                  </a:solidFill>
                </a:rPr>
                <a:t>Same Orientation</a:t>
              </a:r>
              <a:endParaRPr lang="en-US" sz="1400" dirty="0">
                <a:solidFill>
                  <a:srgbClr val="000000"/>
                </a:solidFill>
              </a:endParaRPr>
            </a:p>
          </p:txBody>
        </p:sp>
        <p:cxnSp>
          <p:nvCxnSpPr>
            <p:cNvPr id="19" name="Straight Arrow Connector 18"/>
            <p:cNvCxnSpPr>
              <a:stCxn id="18" idx="2"/>
            </p:cNvCxnSpPr>
            <p:nvPr/>
          </p:nvCxnSpPr>
          <p:spPr>
            <a:xfrm flipH="1">
              <a:off x="6255847" y="1060194"/>
              <a:ext cx="438861" cy="236761"/>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2"/>
            </p:cNvCxnSpPr>
            <p:nvPr/>
          </p:nvCxnSpPr>
          <p:spPr>
            <a:xfrm flipH="1">
              <a:off x="6512767" y="1060194"/>
              <a:ext cx="181941" cy="488688"/>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4829366" y="686713"/>
            <a:ext cx="1226720" cy="1601895"/>
            <a:chOff x="6232842" y="686713"/>
            <a:chExt cx="1226720" cy="1601895"/>
          </a:xfrm>
        </p:grpSpPr>
        <p:sp>
          <p:nvSpPr>
            <p:cNvPr id="41" name="TextBox 40"/>
            <p:cNvSpPr txBox="1"/>
            <p:nvPr/>
          </p:nvSpPr>
          <p:spPr>
            <a:xfrm>
              <a:off x="6232842" y="686713"/>
              <a:ext cx="923731" cy="215444"/>
            </a:xfrm>
            <a:prstGeom prst="rect">
              <a:avLst/>
            </a:prstGeom>
            <a:noFill/>
          </p:spPr>
          <p:txBody>
            <a:bodyPr wrap="square" lIns="0" tIns="0" rIns="0" bIns="0" rtlCol="0">
              <a:spAutoFit/>
            </a:bodyPr>
            <a:lstStyle/>
            <a:p>
              <a:pPr algn="r"/>
              <a:r>
                <a:rPr lang="en-US" sz="1400" dirty="0" smtClean="0">
                  <a:solidFill>
                    <a:srgbClr val="000000"/>
                  </a:solidFill>
                </a:rPr>
                <a:t>Equal Radii</a:t>
              </a:r>
              <a:endParaRPr lang="en-US" sz="1400" dirty="0">
                <a:solidFill>
                  <a:srgbClr val="000000"/>
                </a:solidFill>
              </a:endParaRPr>
            </a:p>
          </p:txBody>
        </p:sp>
        <p:cxnSp>
          <p:nvCxnSpPr>
            <p:cNvPr id="42" name="Straight Arrow Connector 41"/>
            <p:cNvCxnSpPr/>
            <p:nvPr/>
          </p:nvCxnSpPr>
          <p:spPr>
            <a:xfrm>
              <a:off x="6782081" y="902157"/>
              <a:ext cx="677481" cy="1386451"/>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556047" y="902157"/>
              <a:ext cx="138661" cy="578300"/>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4127235" y="1617405"/>
            <a:ext cx="1064080" cy="488819"/>
            <a:chOff x="6083546" y="504997"/>
            <a:chExt cx="1064080" cy="488819"/>
          </a:xfrm>
        </p:grpSpPr>
        <p:sp>
          <p:nvSpPr>
            <p:cNvPr id="48" name="TextBox 47"/>
            <p:cNvSpPr txBox="1"/>
            <p:nvPr/>
          </p:nvSpPr>
          <p:spPr>
            <a:xfrm>
              <a:off x="6083546" y="504997"/>
              <a:ext cx="622040" cy="430887"/>
            </a:xfrm>
            <a:prstGeom prst="rect">
              <a:avLst/>
            </a:prstGeom>
            <a:noFill/>
          </p:spPr>
          <p:txBody>
            <a:bodyPr wrap="square" lIns="0" tIns="0" rIns="0" bIns="0" rtlCol="0">
              <a:spAutoFit/>
            </a:bodyPr>
            <a:lstStyle/>
            <a:p>
              <a:pPr algn="ctr"/>
              <a:r>
                <a:rPr lang="en-US" sz="1400" dirty="0" smtClean="0">
                  <a:solidFill>
                    <a:srgbClr val="000000"/>
                  </a:solidFill>
                </a:rPr>
                <a:t>Parallel Axes</a:t>
              </a:r>
              <a:endParaRPr lang="en-US" sz="1400" dirty="0">
                <a:solidFill>
                  <a:srgbClr val="000000"/>
                </a:solidFill>
              </a:endParaRPr>
            </a:p>
          </p:txBody>
        </p:sp>
        <p:cxnSp>
          <p:nvCxnSpPr>
            <p:cNvPr id="49" name="Straight Arrow Connector 48"/>
            <p:cNvCxnSpPr>
              <a:stCxn id="48" idx="3"/>
            </p:cNvCxnSpPr>
            <p:nvPr/>
          </p:nvCxnSpPr>
          <p:spPr>
            <a:xfrm flipV="1">
              <a:off x="6705586" y="504997"/>
              <a:ext cx="327096" cy="215444"/>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676438" y="835338"/>
              <a:ext cx="471188" cy="158478"/>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4811535" y="1548882"/>
            <a:ext cx="1066969" cy="1339066"/>
            <a:chOff x="6381239" y="-484332"/>
            <a:chExt cx="1066969" cy="1339066"/>
          </a:xfrm>
        </p:grpSpPr>
        <p:sp>
          <p:nvSpPr>
            <p:cNvPr id="66" name="TextBox 65"/>
            <p:cNvSpPr txBox="1"/>
            <p:nvPr/>
          </p:nvSpPr>
          <p:spPr>
            <a:xfrm>
              <a:off x="6381239" y="639290"/>
              <a:ext cx="759560" cy="215444"/>
            </a:xfrm>
            <a:prstGeom prst="rect">
              <a:avLst/>
            </a:prstGeom>
            <a:noFill/>
          </p:spPr>
          <p:txBody>
            <a:bodyPr wrap="square" lIns="0" tIns="0" rIns="0" bIns="0" rtlCol="0">
              <a:spAutoFit/>
            </a:bodyPr>
            <a:lstStyle/>
            <a:p>
              <a:pPr algn="ctr"/>
              <a:r>
                <a:rPr lang="en-US" sz="1400" dirty="0" smtClean="0">
                  <a:solidFill>
                    <a:srgbClr val="000000"/>
                  </a:solidFill>
                </a:rPr>
                <a:t>Coplanar</a:t>
              </a:r>
              <a:endParaRPr lang="en-US" sz="1400" dirty="0">
                <a:solidFill>
                  <a:srgbClr val="000000"/>
                </a:solidFill>
              </a:endParaRPr>
            </a:p>
          </p:txBody>
        </p:sp>
        <p:cxnSp>
          <p:nvCxnSpPr>
            <p:cNvPr id="67" name="Straight Arrow Connector 66"/>
            <p:cNvCxnSpPr/>
            <p:nvPr/>
          </p:nvCxnSpPr>
          <p:spPr>
            <a:xfrm flipV="1">
              <a:off x="6813390" y="-484332"/>
              <a:ext cx="162885" cy="1123623"/>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6843105" y="299439"/>
              <a:ext cx="605103" cy="388462"/>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5878504" y="2456708"/>
            <a:ext cx="1099825" cy="552502"/>
            <a:chOff x="5878504" y="2456708"/>
            <a:chExt cx="1099825" cy="552502"/>
          </a:xfrm>
        </p:grpSpPr>
        <p:sp>
          <p:nvSpPr>
            <p:cNvPr id="88" name="TextBox 87"/>
            <p:cNvSpPr txBox="1"/>
            <p:nvPr/>
          </p:nvSpPr>
          <p:spPr>
            <a:xfrm>
              <a:off x="6218769" y="2793766"/>
              <a:ext cx="759560" cy="215444"/>
            </a:xfrm>
            <a:prstGeom prst="rect">
              <a:avLst/>
            </a:prstGeom>
            <a:noFill/>
          </p:spPr>
          <p:txBody>
            <a:bodyPr wrap="square" lIns="0" tIns="0" rIns="0" bIns="0" rtlCol="0">
              <a:spAutoFit/>
            </a:bodyPr>
            <a:lstStyle/>
            <a:p>
              <a:pPr algn="ctr"/>
              <a:r>
                <a:rPr lang="en-US" sz="1400" dirty="0" smtClean="0">
                  <a:solidFill>
                    <a:srgbClr val="000000"/>
                  </a:solidFill>
                </a:rPr>
                <a:t>Coaxial</a:t>
              </a:r>
              <a:endParaRPr lang="en-US" sz="1400" dirty="0">
                <a:solidFill>
                  <a:srgbClr val="000000"/>
                </a:solidFill>
              </a:endParaRPr>
            </a:p>
          </p:txBody>
        </p:sp>
        <p:cxnSp>
          <p:nvCxnSpPr>
            <p:cNvPr id="89" name="Straight Arrow Connector 88"/>
            <p:cNvCxnSpPr/>
            <p:nvPr/>
          </p:nvCxnSpPr>
          <p:spPr>
            <a:xfrm flipH="1" flipV="1">
              <a:off x="5878504" y="2456708"/>
              <a:ext cx="596773" cy="308362"/>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3989715" y="1083126"/>
            <a:ext cx="923108" cy="512256"/>
            <a:chOff x="6443233" y="2944237"/>
            <a:chExt cx="923108" cy="512256"/>
          </a:xfrm>
        </p:grpSpPr>
        <p:sp>
          <p:nvSpPr>
            <p:cNvPr id="95" name="TextBox 94"/>
            <p:cNvSpPr txBox="1"/>
            <p:nvPr/>
          </p:nvSpPr>
          <p:spPr>
            <a:xfrm>
              <a:off x="6443233" y="2944237"/>
              <a:ext cx="759560" cy="215444"/>
            </a:xfrm>
            <a:prstGeom prst="rect">
              <a:avLst/>
            </a:prstGeom>
            <a:noFill/>
          </p:spPr>
          <p:txBody>
            <a:bodyPr wrap="square" lIns="0" tIns="0" rIns="0" bIns="0" rtlCol="0">
              <a:spAutoFit/>
            </a:bodyPr>
            <a:lstStyle/>
            <a:p>
              <a:pPr algn="ctr"/>
              <a:r>
                <a:rPr lang="en-US" sz="1400" dirty="0" smtClean="0">
                  <a:solidFill>
                    <a:srgbClr val="000000"/>
                  </a:solidFill>
                </a:rPr>
                <a:t>Coaxial</a:t>
              </a:r>
              <a:endParaRPr lang="en-US" sz="1400" dirty="0">
                <a:solidFill>
                  <a:srgbClr val="000000"/>
                </a:solidFill>
              </a:endParaRPr>
            </a:p>
          </p:txBody>
        </p:sp>
        <p:cxnSp>
          <p:nvCxnSpPr>
            <p:cNvPr id="96" name="Straight Arrow Connector 95"/>
            <p:cNvCxnSpPr>
              <a:stCxn id="95" idx="2"/>
            </p:cNvCxnSpPr>
            <p:nvPr/>
          </p:nvCxnSpPr>
          <p:spPr>
            <a:xfrm>
              <a:off x="6823013" y="3159681"/>
              <a:ext cx="543328" cy="296812"/>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4393011" y="2179771"/>
            <a:ext cx="759560" cy="431118"/>
            <a:chOff x="6274697" y="2688733"/>
            <a:chExt cx="759560" cy="431118"/>
          </a:xfrm>
        </p:grpSpPr>
        <p:sp>
          <p:nvSpPr>
            <p:cNvPr id="103" name="TextBox 102"/>
            <p:cNvSpPr txBox="1"/>
            <p:nvPr/>
          </p:nvSpPr>
          <p:spPr>
            <a:xfrm>
              <a:off x="6274697" y="2904407"/>
              <a:ext cx="759560" cy="215444"/>
            </a:xfrm>
            <a:prstGeom prst="rect">
              <a:avLst/>
            </a:prstGeom>
            <a:noFill/>
          </p:spPr>
          <p:txBody>
            <a:bodyPr wrap="square" lIns="0" tIns="0" rIns="0" bIns="0" rtlCol="0">
              <a:spAutoFit/>
            </a:bodyPr>
            <a:lstStyle/>
            <a:p>
              <a:pPr algn="ctr"/>
              <a:r>
                <a:rPr lang="en-US" sz="1400" dirty="0" smtClean="0">
                  <a:solidFill>
                    <a:srgbClr val="000000"/>
                  </a:solidFill>
                </a:rPr>
                <a:t>Coaxial</a:t>
              </a:r>
              <a:endParaRPr lang="en-US" sz="1400" dirty="0">
                <a:solidFill>
                  <a:srgbClr val="000000"/>
                </a:solidFill>
              </a:endParaRPr>
            </a:p>
          </p:txBody>
        </p:sp>
        <p:cxnSp>
          <p:nvCxnSpPr>
            <p:cNvPr id="104" name="Straight Arrow Connector 103"/>
            <p:cNvCxnSpPr/>
            <p:nvPr/>
          </p:nvCxnSpPr>
          <p:spPr>
            <a:xfrm flipV="1">
              <a:off x="6794509" y="2688733"/>
              <a:ext cx="163548" cy="235562"/>
            </a:xfrm>
            <a:prstGeom prst="straightConnector1">
              <a:avLst/>
            </a:prstGeom>
            <a:ln w="19050">
              <a:solidFill>
                <a:schemeClr val="accent6"/>
              </a:solidFill>
              <a:tailEnd type="stealth" w="med" len="lg"/>
            </a:ln>
          </p:spPr>
          <p:style>
            <a:lnRef idx="2">
              <a:schemeClr val="accent1"/>
            </a:lnRef>
            <a:fillRef idx="0">
              <a:schemeClr val="accent1"/>
            </a:fillRef>
            <a:effectRef idx="1">
              <a:schemeClr val="accent1"/>
            </a:effectRef>
            <a:fontRef idx="minor">
              <a:schemeClr val="tx1"/>
            </a:fontRef>
          </p:style>
        </p:cxnSp>
      </p:grpSp>
      <p:sp>
        <p:nvSpPr>
          <p:cNvPr id="123" name="TextBox 122"/>
          <p:cNvSpPr txBox="1"/>
          <p:nvPr/>
        </p:nvSpPr>
        <p:spPr>
          <a:xfrm>
            <a:off x="6218769" y="3259975"/>
            <a:ext cx="1079482" cy="430887"/>
          </a:xfrm>
          <a:prstGeom prst="rect">
            <a:avLst/>
          </a:prstGeom>
          <a:noFill/>
        </p:spPr>
        <p:txBody>
          <a:bodyPr wrap="square" lIns="0" tIns="0" rIns="0" bIns="0" rtlCol="0">
            <a:spAutoFit/>
          </a:bodyPr>
          <a:lstStyle/>
          <a:p>
            <a:r>
              <a:rPr lang="en-US" sz="1400" dirty="0" smtClean="0">
                <a:solidFill>
                  <a:srgbClr val="000000"/>
                </a:solidFill>
              </a:rPr>
              <a:t>Extracted</a:t>
            </a:r>
          </a:p>
          <a:p>
            <a:r>
              <a:rPr lang="en-US" sz="1400" dirty="0" smtClean="0">
                <a:solidFill>
                  <a:srgbClr val="000000"/>
                </a:solidFill>
              </a:rPr>
              <a:t>Relations</a:t>
            </a:r>
            <a:endParaRPr lang="en-US" sz="1400" dirty="0">
              <a:solidFill>
                <a:srgbClr val="000000"/>
              </a:solidFill>
            </a:endParaRPr>
          </a:p>
        </p:txBody>
      </p:sp>
      <p:sp>
        <p:nvSpPr>
          <p:cNvPr id="8" name="Oval 7"/>
          <p:cNvSpPr/>
          <p:nvPr/>
        </p:nvSpPr>
        <p:spPr>
          <a:xfrm>
            <a:off x="6074707" y="1173027"/>
            <a:ext cx="838306" cy="95496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r>
              <a:rPr lang="en-US" dirty="0" smtClean="0"/>
              <a:t>Clutch Model</a:t>
            </a:r>
            <a:endParaRPr lang="en-US" dirty="0"/>
          </a:p>
        </p:txBody>
      </p:sp>
    </p:spTree>
    <p:extLst>
      <p:ext uri="{BB962C8B-B14F-4D97-AF65-F5344CB8AC3E}">
        <p14:creationId xmlns:p14="http://schemas.microsoft.com/office/powerpoint/2010/main" val="216974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wipe(up)">
                                      <p:cBhvr>
                                        <p:cTn id="30" dur="500"/>
                                        <p:tgtEl>
                                          <p:spTgt spid="5122"/>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left)">
                                      <p:cBhvr>
                                        <p:cTn id="38" dur="500"/>
                                        <p:tgtEl>
                                          <p:spTgt spid="94"/>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left)">
                                      <p:cBhvr>
                                        <p:cTn id="42" dur="500"/>
                                        <p:tgtEl>
                                          <p:spTgt spid="47"/>
                                        </p:tgtEl>
                                      </p:cBhvr>
                                    </p:animEffect>
                                  </p:childTnLst>
                                </p:cTn>
                              </p:par>
                            </p:childTnLst>
                          </p:cTn>
                        </p:par>
                        <p:par>
                          <p:cTn id="43" fill="hold">
                            <p:stCondLst>
                              <p:cond delay="2000"/>
                            </p:stCondLst>
                            <p:childTnLst>
                              <p:par>
                                <p:cTn id="44" presetID="22" presetClass="entr" presetSubtype="4" fill="hold" nodeType="after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wipe(down)">
                                      <p:cBhvr>
                                        <p:cTn id="46" dur="500"/>
                                        <p:tgtEl>
                                          <p:spTgt spid="102"/>
                                        </p:tgtEl>
                                      </p:cBhvr>
                                    </p:animEffect>
                                  </p:childTnLst>
                                </p:cTn>
                              </p:par>
                            </p:childTnLst>
                          </p:cTn>
                        </p:par>
                        <p:par>
                          <p:cTn id="47" fill="hold">
                            <p:stCondLst>
                              <p:cond delay="2500"/>
                            </p:stCondLst>
                            <p:childTnLst>
                              <p:par>
                                <p:cTn id="48" presetID="22" presetClass="entr" presetSubtype="4"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down)">
                                      <p:cBhvr>
                                        <p:cTn id="50" dur="500"/>
                                        <p:tgtEl>
                                          <p:spTgt spid="65"/>
                                        </p:tgtEl>
                                      </p:cBhvr>
                                    </p:animEffect>
                                  </p:childTnLst>
                                </p:cTn>
                              </p:par>
                            </p:childTnLst>
                          </p:cTn>
                        </p:par>
                        <p:par>
                          <p:cTn id="51" fill="hold">
                            <p:stCondLst>
                              <p:cond delay="3000"/>
                            </p:stCondLst>
                            <p:childTnLst>
                              <p:par>
                                <p:cTn id="52" presetID="22" presetClass="entr" presetSubtype="2"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right)">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par>
                          <p:cTn id="59" fill="hold">
                            <p:stCondLst>
                              <p:cond delay="0"/>
                            </p:stCondLst>
                            <p:childTnLst>
                              <p:par>
                                <p:cTn id="60" presetID="26" presetClass="emph" presetSubtype="0" fill="hold" grpId="1" nodeType="afterEffect">
                                  <p:stCondLst>
                                    <p:cond delay="0"/>
                                  </p:stCondLst>
                                  <p:childTnLst>
                                    <p:animEffect transition="out" filter="fade">
                                      <p:cBhvr>
                                        <p:cTn id="61" dur="500" tmFilter="0, 0; .2, .5; .8, .5; 1, 0"/>
                                        <p:tgtEl>
                                          <p:spTgt spid="8"/>
                                        </p:tgtEl>
                                      </p:cBhvr>
                                    </p:animEffect>
                                    <p:animScale>
                                      <p:cBhvr>
                                        <p:cTn id="6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7952" y="660911"/>
            <a:ext cx="1564222" cy="1714159"/>
            <a:chOff x="257952" y="660911"/>
            <a:chExt cx="1564222" cy="171415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52" y="660911"/>
              <a:ext cx="1564222" cy="1488804"/>
            </a:xfrm>
            <a:prstGeom prst="rect">
              <a:avLst/>
            </a:prstGeom>
          </p:spPr>
        </p:pic>
        <p:sp>
          <p:nvSpPr>
            <p:cNvPr id="9" name="TextBox 8"/>
            <p:cNvSpPr txBox="1"/>
            <p:nvPr/>
          </p:nvSpPr>
          <p:spPr>
            <a:xfrm>
              <a:off x="257952" y="2159626"/>
              <a:ext cx="1124203" cy="215444"/>
            </a:xfrm>
            <a:prstGeom prst="rect">
              <a:avLst/>
            </a:prstGeom>
            <a:noFill/>
          </p:spPr>
          <p:txBody>
            <a:bodyPr wrap="square" lIns="0" tIns="0" rIns="0" bIns="0" rtlCol="0">
              <a:spAutoFit/>
            </a:bodyPr>
            <a:lstStyle/>
            <a:p>
              <a:pPr algn="ctr"/>
              <a:r>
                <a:rPr lang="en-US" sz="1400" dirty="0" smtClean="0">
                  <a:solidFill>
                    <a:srgbClr val="000000"/>
                  </a:solidFill>
                </a:rPr>
                <a:t>Input Model</a:t>
              </a:r>
              <a:endParaRPr lang="en-US" sz="1400" dirty="0">
                <a:solidFill>
                  <a:srgbClr val="000000"/>
                </a:solidFill>
              </a:endParaRPr>
            </a:p>
          </p:txBody>
        </p:sp>
      </p:grpSp>
      <p:grpSp>
        <p:nvGrpSpPr>
          <p:cNvPr id="7" name="Group 6"/>
          <p:cNvGrpSpPr/>
          <p:nvPr/>
        </p:nvGrpSpPr>
        <p:grpSpPr>
          <a:xfrm>
            <a:off x="-112547" y="2223083"/>
            <a:ext cx="2277249" cy="1824990"/>
            <a:chOff x="-112547" y="2223083"/>
            <a:chExt cx="2277249" cy="182499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47" y="2223083"/>
              <a:ext cx="2277249" cy="1707937"/>
            </a:xfrm>
            <a:prstGeom prst="rect">
              <a:avLst/>
            </a:prstGeom>
          </p:spPr>
        </p:pic>
        <p:sp>
          <p:nvSpPr>
            <p:cNvPr id="10" name="TextBox 9"/>
            <p:cNvSpPr txBox="1"/>
            <p:nvPr/>
          </p:nvSpPr>
          <p:spPr>
            <a:xfrm>
              <a:off x="257951" y="3832629"/>
              <a:ext cx="1124203" cy="215444"/>
            </a:xfrm>
            <a:prstGeom prst="rect">
              <a:avLst/>
            </a:prstGeom>
            <a:noFill/>
          </p:spPr>
          <p:txBody>
            <a:bodyPr wrap="square" lIns="0" tIns="0" rIns="0" bIns="0" rtlCol="0">
              <a:spAutoFit/>
            </a:bodyPr>
            <a:lstStyle/>
            <a:p>
              <a:pPr algn="ctr"/>
              <a:r>
                <a:rPr lang="en-US" sz="1400" dirty="0" smtClean="0">
                  <a:solidFill>
                    <a:srgbClr val="000000"/>
                  </a:solidFill>
                </a:rPr>
                <a:t>Input Scan</a:t>
              </a:r>
              <a:endParaRPr lang="en-US" sz="1400" dirty="0">
                <a:solidFill>
                  <a:srgbClr val="000000"/>
                </a:solidFill>
              </a:endParaRPr>
            </a:p>
          </p:txBody>
        </p:sp>
      </p:grpSp>
      <p:grpSp>
        <p:nvGrpSpPr>
          <p:cNvPr id="8" name="Group 7"/>
          <p:cNvGrpSpPr/>
          <p:nvPr/>
        </p:nvGrpSpPr>
        <p:grpSpPr>
          <a:xfrm>
            <a:off x="1831505" y="660910"/>
            <a:ext cx="3066566" cy="2145267"/>
            <a:chOff x="1831505" y="660910"/>
            <a:chExt cx="3066566" cy="214526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717" y="660911"/>
              <a:ext cx="2860354" cy="2145266"/>
            </a:xfrm>
            <a:prstGeom prst="rect">
              <a:avLst/>
            </a:prstGeom>
          </p:spPr>
        </p:pic>
        <p:sp>
          <p:nvSpPr>
            <p:cNvPr id="11" name="TextBox 10"/>
            <p:cNvSpPr txBox="1"/>
            <p:nvPr/>
          </p:nvSpPr>
          <p:spPr>
            <a:xfrm>
              <a:off x="1831505" y="660910"/>
              <a:ext cx="1070316" cy="430887"/>
            </a:xfrm>
            <a:prstGeom prst="rect">
              <a:avLst/>
            </a:prstGeom>
            <a:noFill/>
          </p:spPr>
          <p:txBody>
            <a:bodyPr wrap="square" lIns="0" tIns="0" rIns="0" bIns="0" rtlCol="0">
              <a:spAutoFit/>
            </a:bodyPr>
            <a:lstStyle/>
            <a:p>
              <a:pPr algn="ctr"/>
              <a:r>
                <a:rPr lang="en-US" sz="1400" dirty="0" smtClean="0">
                  <a:solidFill>
                    <a:srgbClr val="000000"/>
                  </a:solidFill>
                </a:rPr>
                <a:t>RANSAC Primitives</a:t>
              </a:r>
              <a:endParaRPr lang="en-US" sz="1400" dirty="0">
                <a:solidFill>
                  <a:srgbClr val="000000"/>
                </a:solidFill>
              </a:endParaRPr>
            </a:p>
          </p:txBody>
        </p:sp>
      </p:grpSp>
      <p:grpSp>
        <p:nvGrpSpPr>
          <p:cNvPr id="13" name="Group 12"/>
          <p:cNvGrpSpPr/>
          <p:nvPr/>
        </p:nvGrpSpPr>
        <p:grpSpPr>
          <a:xfrm>
            <a:off x="2153075" y="2808770"/>
            <a:ext cx="2209838" cy="1023859"/>
            <a:chOff x="2153075" y="2808770"/>
            <a:chExt cx="2209838" cy="1023859"/>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3075" y="3023356"/>
              <a:ext cx="1808510" cy="5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153075" y="3617185"/>
              <a:ext cx="2209838" cy="215444"/>
            </a:xfrm>
            <a:prstGeom prst="rect">
              <a:avLst/>
            </a:prstGeom>
            <a:noFill/>
          </p:spPr>
          <p:txBody>
            <a:bodyPr wrap="square" lIns="0" tIns="0" rIns="0" bIns="0" rtlCol="0">
              <a:spAutoFit/>
            </a:bodyPr>
            <a:lstStyle/>
            <a:p>
              <a:pPr algn="ctr"/>
              <a:r>
                <a:rPr lang="en-US" sz="1400" dirty="0" smtClean="0">
                  <a:solidFill>
                    <a:srgbClr val="000000"/>
                  </a:solidFill>
                </a:rPr>
                <a:t>Pairwise Length Histogram</a:t>
              </a:r>
              <a:endParaRPr lang="en-US" sz="1400" dirty="0">
                <a:solidFill>
                  <a:srgbClr val="000000"/>
                </a:solidFill>
              </a:endParaRPr>
            </a:p>
          </p:txBody>
        </p:sp>
        <p:sp>
          <p:nvSpPr>
            <p:cNvPr id="20" name="TextBox 19"/>
            <p:cNvSpPr txBox="1"/>
            <p:nvPr/>
          </p:nvSpPr>
          <p:spPr>
            <a:xfrm>
              <a:off x="2153075" y="2808770"/>
              <a:ext cx="2209838" cy="215444"/>
            </a:xfrm>
            <a:prstGeom prst="rect">
              <a:avLst/>
            </a:prstGeom>
            <a:noFill/>
          </p:spPr>
          <p:txBody>
            <a:bodyPr wrap="square" lIns="0" tIns="0" rIns="0" bIns="0" rtlCol="0">
              <a:spAutoFit/>
            </a:bodyPr>
            <a:lstStyle/>
            <a:p>
              <a:pPr algn="r"/>
              <a:r>
                <a:rPr lang="en-US" sz="1400" dirty="0" smtClean="0">
                  <a:solidFill>
                    <a:srgbClr val="000000"/>
                  </a:solidFill>
                </a:rPr>
                <a:t>After RANSAC</a:t>
              </a:r>
              <a:endParaRPr lang="en-US" sz="1400" dirty="0">
                <a:solidFill>
                  <a:srgbClr val="000000"/>
                </a:solidFill>
              </a:endParaRPr>
            </a:p>
          </p:txBody>
        </p:sp>
      </p:grpSp>
      <p:grpSp>
        <p:nvGrpSpPr>
          <p:cNvPr id="15" name="Group 14"/>
          <p:cNvGrpSpPr/>
          <p:nvPr/>
        </p:nvGrpSpPr>
        <p:grpSpPr>
          <a:xfrm>
            <a:off x="4606694" y="2447358"/>
            <a:ext cx="2568547" cy="1385271"/>
            <a:chOff x="4606694" y="2447358"/>
            <a:chExt cx="2568547" cy="1385271"/>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052" y="2447358"/>
              <a:ext cx="1808510" cy="115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719169" y="3617185"/>
              <a:ext cx="2209838" cy="215444"/>
            </a:xfrm>
            <a:prstGeom prst="rect">
              <a:avLst/>
            </a:prstGeom>
            <a:noFill/>
          </p:spPr>
          <p:txBody>
            <a:bodyPr wrap="square" lIns="0" tIns="0" rIns="0" bIns="0" rtlCol="0">
              <a:spAutoFit/>
            </a:bodyPr>
            <a:lstStyle/>
            <a:p>
              <a:pPr algn="ctr"/>
              <a:r>
                <a:rPr lang="en-US" sz="1400" dirty="0" smtClean="0">
                  <a:solidFill>
                    <a:srgbClr val="000000"/>
                  </a:solidFill>
                </a:rPr>
                <a:t>Pairwise Length Histogram</a:t>
              </a:r>
              <a:endParaRPr lang="en-US" sz="1400" dirty="0">
                <a:solidFill>
                  <a:srgbClr val="000000"/>
                </a:solidFill>
              </a:endParaRPr>
            </a:p>
          </p:txBody>
        </p:sp>
        <p:sp>
          <p:nvSpPr>
            <p:cNvPr id="21" name="TextBox 20"/>
            <p:cNvSpPr txBox="1"/>
            <p:nvPr/>
          </p:nvSpPr>
          <p:spPr>
            <a:xfrm>
              <a:off x="4606694" y="2759262"/>
              <a:ext cx="2568547" cy="215444"/>
            </a:xfrm>
            <a:prstGeom prst="rect">
              <a:avLst/>
            </a:prstGeom>
            <a:noFill/>
          </p:spPr>
          <p:txBody>
            <a:bodyPr wrap="square" lIns="0" tIns="0" rIns="0" bIns="0" rtlCol="0">
              <a:spAutoFit/>
            </a:bodyPr>
            <a:lstStyle/>
            <a:p>
              <a:pPr algn="r"/>
              <a:r>
                <a:rPr lang="en-US" sz="1400" dirty="0" smtClean="0">
                  <a:solidFill>
                    <a:srgbClr val="000000"/>
                  </a:solidFill>
                </a:rPr>
                <a:t>After Equal Length</a:t>
              </a:r>
              <a:endParaRPr lang="en-US" sz="1400" dirty="0">
                <a:solidFill>
                  <a:srgbClr val="000000"/>
                </a:solidFill>
              </a:endParaRPr>
            </a:p>
          </p:txBody>
        </p:sp>
      </p:grpSp>
      <p:grpSp>
        <p:nvGrpSpPr>
          <p:cNvPr id="12" name="Group 11"/>
          <p:cNvGrpSpPr/>
          <p:nvPr/>
        </p:nvGrpSpPr>
        <p:grpSpPr>
          <a:xfrm>
            <a:off x="4362913" y="660911"/>
            <a:ext cx="3104135" cy="2145266"/>
            <a:chOff x="4362913" y="660911"/>
            <a:chExt cx="3104135" cy="2145266"/>
          </a:xfrm>
        </p:grpSpPr>
        <p:sp>
          <p:nvSpPr>
            <p:cNvPr id="14" name="TextBox 13"/>
            <p:cNvSpPr txBox="1"/>
            <p:nvPr/>
          </p:nvSpPr>
          <p:spPr>
            <a:xfrm>
              <a:off x="4362913" y="662458"/>
              <a:ext cx="1070316" cy="430887"/>
            </a:xfrm>
            <a:prstGeom prst="rect">
              <a:avLst/>
            </a:prstGeom>
            <a:noFill/>
          </p:spPr>
          <p:txBody>
            <a:bodyPr wrap="square" lIns="0" tIns="0" rIns="0" bIns="0" rtlCol="0">
              <a:spAutoFit/>
            </a:bodyPr>
            <a:lstStyle/>
            <a:p>
              <a:pPr algn="ctr"/>
              <a:r>
                <a:rPr lang="en-US" sz="1400" dirty="0" smtClean="0">
                  <a:solidFill>
                    <a:srgbClr val="000000"/>
                  </a:solidFill>
                </a:rPr>
                <a:t>Aligned Primitives</a:t>
              </a:r>
              <a:endParaRPr lang="en-US" sz="1400" dirty="0">
                <a:solidFill>
                  <a:srgbClr val="000000"/>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6694" y="660911"/>
              <a:ext cx="2860354" cy="2145266"/>
            </a:xfrm>
            <a:prstGeom prst="rect">
              <a:avLst/>
            </a:prstGeom>
          </p:spPr>
        </p:pic>
      </p:grpSp>
      <p:sp>
        <p:nvSpPr>
          <p:cNvPr id="16" name="Title 15"/>
          <p:cNvSpPr>
            <a:spLocks noGrp="1"/>
          </p:cNvSpPr>
          <p:nvPr>
            <p:ph type="title"/>
          </p:nvPr>
        </p:nvSpPr>
        <p:spPr/>
        <p:txBody>
          <a:bodyPr/>
          <a:lstStyle/>
          <a:p>
            <a:r>
              <a:rPr lang="en-US" dirty="0" smtClean="0"/>
              <a:t>Wheel Part</a:t>
            </a:r>
            <a:endParaRPr lang="en-US" dirty="0"/>
          </a:p>
        </p:txBody>
      </p:sp>
    </p:spTree>
    <p:extLst>
      <p:ext uri="{BB962C8B-B14F-4D97-AF65-F5344CB8AC3E}">
        <p14:creationId xmlns:p14="http://schemas.microsoft.com/office/powerpoint/2010/main" val="326358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879811" y="423625"/>
            <a:ext cx="5672390" cy="3584510"/>
            <a:chOff x="122249" y="-15213"/>
            <a:chExt cx="8716951" cy="5143500"/>
          </a:xfrm>
        </p:grpSpPr>
        <p:sp>
          <p:nvSpPr>
            <p:cNvPr id="51" name="TextBox 50"/>
            <p:cNvSpPr txBox="1"/>
            <p:nvPr/>
          </p:nvSpPr>
          <p:spPr>
            <a:xfrm>
              <a:off x="5181599" y="3931562"/>
              <a:ext cx="3657601" cy="662454"/>
            </a:xfrm>
            <a:prstGeom prst="rect">
              <a:avLst/>
            </a:prstGeom>
            <a:noFill/>
          </p:spPr>
          <p:txBody>
            <a:bodyPr wrap="square" rtlCol="0">
              <a:spAutoFit/>
            </a:bodyPr>
            <a:lstStyle/>
            <a:p>
              <a:r>
                <a:rPr lang="en-US" sz="2400" dirty="0">
                  <a:solidFill>
                    <a:srgbClr val="000000"/>
                  </a:solidFill>
                </a:rPr>
                <a:t>Point Cloud</a:t>
              </a:r>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49" y="-15213"/>
              <a:ext cx="6858000" cy="5143500"/>
            </a:xfrm>
            <a:prstGeom prst="rect">
              <a:avLst/>
            </a:prstGeom>
          </p:spPr>
        </p:pic>
      </p:grpSp>
      <p:grpSp>
        <p:nvGrpSpPr>
          <p:cNvPr id="53" name="Group 52"/>
          <p:cNvGrpSpPr/>
          <p:nvPr/>
        </p:nvGrpSpPr>
        <p:grpSpPr>
          <a:xfrm>
            <a:off x="879810" y="423626"/>
            <a:ext cx="6435390" cy="3584510"/>
            <a:chOff x="122249" y="-15213"/>
            <a:chExt cx="9889477" cy="5143500"/>
          </a:xfrm>
        </p:grpSpPr>
        <p:sp>
          <p:nvSpPr>
            <p:cNvPr id="54" name="TextBox 53"/>
            <p:cNvSpPr txBox="1"/>
            <p:nvPr/>
          </p:nvSpPr>
          <p:spPr>
            <a:xfrm>
              <a:off x="5191990" y="3931562"/>
              <a:ext cx="4819736" cy="662454"/>
            </a:xfrm>
            <a:prstGeom prst="rect">
              <a:avLst/>
            </a:prstGeom>
            <a:noFill/>
          </p:spPr>
          <p:txBody>
            <a:bodyPr wrap="square" rtlCol="0">
              <a:spAutoFit/>
            </a:bodyPr>
            <a:lstStyle/>
            <a:p>
              <a:r>
                <a:rPr lang="en-US" sz="2400" dirty="0" smtClean="0">
                  <a:solidFill>
                    <a:srgbClr val="000000"/>
                  </a:solidFill>
                </a:rPr>
                <a:t>RANSAC Primitives</a:t>
              </a:r>
              <a:endParaRPr lang="en-US" sz="2400" dirty="0">
                <a:solidFill>
                  <a:srgbClr val="000000"/>
                </a:solidFill>
              </a:endParaRPr>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49" y="-15213"/>
              <a:ext cx="6858000" cy="5143500"/>
            </a:xfrm>
            <a:prstGeom prst="rect">
              <a:avLst/>
            </a:prstGeom>
          </p:spPr>
        </p:pic>
      </p:grpSp>
      <p:grpSp>
        <p:nvGrpSpPr>
          <p:cNvPr id="56" name="Group 55"/>
          <p:cNvGrpSpPr/>
          <p:nvPr/>
        </p:nvGrpSpPr>
        <p:grpSpPr>
          <a:xfrm>
            <a:off x="879811" y="423625"/>
            <a:ext cx="5672390" cy="3584510"/>
            <a:chOff x="122249" y="-15213"/>
            <a:chExt cx="8716951" cy="5143500"/>
          </a:xfrm>
        </p:grpSpPr>
        <p:sp>
          <p:nvSpPr>
            <p:cNvPr id="57" name="TextBox 56"/>
            <p:cNvSpPr txBox="1"/>
            <p:nvPr/>
          </p:nvSpPr>
          <p:spPr>
            <a:xfrm>
              <a:off x="5181599" y="3931562"/>
              <a:ext cx="3657601" cy="662454"/>
            </a:xfrm>
            <a:prstGeom prst="rect">
              <a:avLst/>
            </a:prstGeom>
            <a:noFill/>
          </p:spPr>
          <p:txBody>
            <a:bodyPr wrap="square" rtlCol="0">
              <a:spAutoFit/>
            </a:bodyPr>
            <a:lstStyle/>
            <a:p>
              <a:r>
                <a:rPr lang="en-US" sz="2400" dirty="0">
                  <a:solidFill>
                    <a:srgbClr val="000000"/>
                  </a:solidFill>
                </a:rPr>
                <a:t>Initial Graph</a:t>
              </a:r>
            </a:p>
          </p:txBody>
        </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49" y="-15213"/>
              <a:ext cx="6858000" cy="5143500"/>
            </a:xfrm>
            <a:prstGeom prst="rect">
              <a:avLst/>
            </a:prstGeom>
          </p:spPr>
        </p:pic>
      </p:grpSp>
      <p:grpSp>
        <p:nvGrpSpPr>
          <p:cNvPr id="59" name="Group 58"/>
          <p:cNvGrpSpPr/>
          <p:nvPr/>
        </p:nvGrpSpPr>
        <p:grpSpPr>
          <a:xfrm>
            <a:off x="818851" y="423625"/>
            <a:ext cx="5672390" cy="3584510"/>
            <a:chOff x="122249" y="-15213"/>
            <a:chExt cx="8716951" cy="5143500"/>
          </a:xfrm>
        </p:grpSpPr>
        <p:sp>
          <p:nvSpPr>
            <p:cNvPr id="60" name="TextBox 59"/>
            <p:cNvSpPr txBox="1"/>
            <p:nvPr/>
          </p:nvSpPr>
          <p:spPr>
            <a:xfrm>
              <a:off x="5181599" y="3931562"/>
              <a:ext cx="3657601" cy="662454"/>
            </a:xfrm>
            <a:prstGeom prst="rect">
              <a:avLst/>
            </a:prstGeom>
            <a:noFill/>
          </p:spPr>
          <p:txBody>
            <a:bodyPr wrap="square" rtlCol="0">
              <a:spAutoFit/>
            </a:bodyPr>
            <a:lstStyle/>
            <a:p>
              <a:r>
                <a:rPr lang="en-US" sz="2400" dirty="0">
                  <a:solidFill>
                    <a:srgbClr val="000000"/>
                  </a:solidFill>
                </a:rPr>
                <a:t>Reduced Graph</a:t>
              </a:r>
            </a:p>
          </p:txBody>
        </p:sp>
        <p:pic>
          <p:nvPicPr>
            <p:cNvPr id="61" name="Picture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249" y="-15213"/>
              <a:ext cx="6858000" cy="5143500"/>
            </a:xfrm>
            <a:prstGeom prst="rect">
              <a:avLst/>
            </a:prstGeom>
          </p:spPr>
        </p:pic>
      </p:grpSp>
      <p:grpSp>
        <p:nvGrpSpPr>
          <p:cNvPr id="24" name="Group 23"/>
          <p:cNvGrpSpPr/>
          <p:nvPr/>
        </p:nvGrpSpPr>
        <p:grpSpPr>
          <a:xfrm>
            <a:off x="294362" y="798557"/>
            <a:ext cx="3229557" cy="2902583"/>
            <a:chOff x="341078" y="579111"/>
            <a:chExt cx="4036957" cy="3628222"/>
          </a:xfrm>
        </p:grpSpPr>
        <p:sp>
          <p:nvSpPr>
            <p:cNvPr id="25" name="TextBox 24"/>
            <p:cNvSpPr txBox="1"/>
            <p:nvPr/>
          </p:nvSpPr>
          <p:spPr>
            <a:xfrm>
              <a:off x="341078" y="579111"/>
              <a:ext cx="1925881" cy="384721"/>
            </a:xfrm>
            <a:prstGeom prst="rect">
              <a:avLst/>
            </a:prstGeom>
            <a:noFill/>
          </p:spPr>
          <p:txBody>
            <a:bodyPr wrap="square" lIns="0" tIns="0" rIns="0" bIns="0" rtlCol="0">
              <a:spAutoFit/>
            </a:bodyPr>
            <a:lstStyle/>
            <a:p>
              <a:r>
                <a:rPr lang="en-US" sz="2000" dirty="0" smtClean="0">
                  <a:solidFill>
                    <a:srgbClr val="000000"/>
                  </a:solidFill>
                </a:rPr>
                <a:t>Origin Object</a:t>
              </a:r>
              <a:endParaRPr lang="en-US" sz="2000" dirty="0">
                <a:solidFill>
                  <a:srgbClr val="000000"/>
                </a:solidFill>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365" y="1068530"/>
              <a:ext cx="3881670" cy="3138803"/>
            </a:xfrm>
            <a:prstGeom prst="rect">
              <a:avLst/>
            </a:prstGeom>
          </p:spPr>
        </p:pic>
      </p:grpSp>
      <p:grpSp>
        <p:nvGrpSpPr>
          <p:cNvPr id="27" name="Group 26"/>
          <p:cNvGrpSpPr/>
          <p:nvPr/>
        </p:nvGrpSpPr>
        <p:grpSpPr>
          <a:xfrm>
            <a:off x="3474720" y="843055"/>
            <a:ext cx="4023360" cy="3272064"/>
            <a:chOff x="4376400" y="650383"/>
            <a:chExt cx="5029200" cy="4090067"/>
          </a:xfrm>
        </p:grpSpPr>
        <p:sp>
          <p:nvSpPr>
            <p:cNvPr id="28" name="TextBox 27"/>
            <p:cNvSpPr txBox="1"/>
            <p:nvPr/>
          </p:nvSpPr>
          <p:spPr>
            <a:xfrm>
              <a:off x="4911792" y="650383"/>
              <a:ext cx="1767330" cy="384720"/>
            </a:xfrm>
            <a:prstGeom prst="rect">
              <a:avLst/>
            </a:prstGeom>
            <a:noFill/>
          </p:spPr>
          <p:txBody>
            <a:bodyPr wrap="square" lIns="0" tIns="0" rIns="0" bIns="0" rtlCol="0">
              <a:spAutoFit/>
            </a:bodyPr>
            <a:lstStyle/>
            <a:p>
              <a:r>
                <a:rPr lang="en-US" sz="2000" dirty="0">
                  <a:solidFill>
                    <a:srgbClr val="000000"/>
                  </a:solidFill>
                </a:rPr>
                <a:t>Final Model</a:t>
              </a:r>
            </a:p>
          </p:txBody>
        </p:sp>
        <p:pic>
          <p:nvPicPr>
            <p:cNvPr id="38" name="Picture 37"/>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376400" y="854250"/>
              <a:ext cx="5029200" cy="3886200"/>
            </a:xfrm>
            <a:prstGeom prst="rect">
              <a:avLst/>
            </a:prstGeom>
          </p:spPr>
        </p:pic>
      </p:grpSp>
      <p:grpSp>
        <p:nvGrpSpPr>
          <p:cNvPr id="39" name="Group 38"/>
          <p:cNvGrpSpPr/>
          <p:nvPr/>
        </p:nvGrpSpPr>
        <p:grpSpPr>
          <a:xfrm>
            <a:off x="6263" y="609448"/>
            <a:ext cx="7321463" cy="3505352"/>
            <a:chOff x="1040062" y="4221376"/>
            <a:chExt cx="9151829" cy="4381690"/>
          </a:xfrm>
        </p:grpSpPr>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r="50000"/>
            <a:stretch/>
          </p:blipFill>
          <p:spPr>
            <a:xfrm>
              <a:off x="1040062" y="4221376"/>
              <a:ext cx="4572000" cy="4381690"/>
            </a:xfrm>
            <a:prstGeom prst="rect">
              <a:avLst/>
            </a:prstGeom>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l="50000"/>
            <a:stretch/>
          </p:blipFill>
          <p:spPr>
            <a:xfrm>
              <a:off x="5619891" y="4221376"/>
              <a:ext cx="4572000" cy="4381690"/>
            </a:xfrm>
            <a:prstGeom prst="rect">
              <a:avLst/>
            </a:prstGeom>
          </p:spPr>
        </p:pic>
      </p:grpSp>
      <p:sp>
        <p:nvSpPr>
          <p:cNvPr id="29" name="Oval 28"/>
          <p:cNvSpPr/>
          <p:nvPr/>
        </p:nvSpPr>
        <p:spPr>
          <a:xfrm>
            <a:off x="6692301" y="2575625"/>
            <a:ext cx="540453" cy="34745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Packing Foam</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772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28716" y="574535"/>
            <a:ext cx="2562821" cy="1943179"/>
            <a:chOff x="-528716" y="574535"/>
            <a:chExt cx="2562821" cy="194317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16" y="595598"/>
              <a:ext cx="2562821" cy="1922116"/>
            </a:xfrm>
            <a:prstGeom prst="rect">
              <a:avLst/>
            </a:prstGeom>
          </p:spPr>
        </p:pic>
        <p:sp>
          <p:nvSpPr>
            <p:cNvPr id="9" name="TextBox 8"/>
            <p:cNvSpPr txBox="1"/>
            <p:nvPr/>
          </p:nvSpPr>
          <p:spPr>
            <a:xfrm>
              <a:off x="227452" y="574535"/>
              <a:ext cx="1000111" cy="338554"/>
            </a:xfrm>
            <a:prstGeom prst="rect">
              <a:avLst/>
            </a:prstGeom>
            <a:noFill/>
          </p:spPr>
          <p:txBody>
            <a:bodyPr wrap="square" rtlCol="0">
              <a:spAutoFit/>
            </a:bodyPr>
            <a:lstStyle/>
            <a:p>
              <a:pPr algn="ctr"/>
              <a:r>
                <a:rPr lang="en-US" sz="1600" b="1" dirty="0" smtClean="0">
                  <a:solidFill>
                    <a:srgbClr val="000000"/>
                  </a:solidFill>
                </a:rPr>
                <a:t>Input A</a:t>
              </a:r>
              <a:endParaRPr lang="en-US" sz="1600" b="1" dirty="0">
                <a:solidFill>
                  <a:srgbClr val="000000"/>
                </a:solidFill>
              </a:endParaRPr>
            </a:p>
          </p:txBody>
        </p:sp>
      </p:grpSp>
      <p:grpSp>
        <p:nvGrpSpPr>
          <p:cNvPr id="17" name="Group 16"/>
          <p:cNvGrpSpPr/>
          <p:nvPr/>
        </p:nvGrpSpPr>
        <p:grpSpPr>
          <a:xfrm>
            <a:off x="-528716" y="2326625"/>
            <a:ext cx="2562821" cy="1978760"/>
            <a:chOff x="-528716" y="2326625"/>
            <a:chExt cx="2562821" cy="197876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16" y="2383269"/>
              <a:ext cx="2562821" cy="1922116"/>
            </a:xfrm>
            <a:prstGeom prst="rect">
              <a:avLst/>
            </a:prstGeom>
          </p:spPr>
        </p:pic>
        <p:sp>
          <p:nvSpPr>
            <p:cNvPr id="11" name="TextBox 10"/>
            <p:cNvSpPr txBox="1"/>
            <p:nvPr/>
          </p:nvSpPr>
          <p:spPr>
            <a:xfrm>
              <a:off x="227451" y="2326625"/>
              <a:ext cx="1000111" cy="338554"/>
            </a:xfrm>
            <a:prstGeom prst="rect">
              <a:avLst/>
            </a:prstGeom>
            <a:noFill/>
          </p:spPr>
          <p:txBody>
            <a:bodyPr wrap="square" rtlCol="0">
              <a:spAutoFit/>
            </a:bodyPr>
            <a:lstStyle/>
            <a:p>
              <a:pPr algn="ctr"/>
              <a:r>
                <a:rPr lang="en-US" sz="1600" b="1" dirty="0" smtClean="0">
                  <a:solidFill>
                    <a:srgbClr val="000000"/>
                  </a:solidFill>
                </a:rPr>
                <a:t>Input B</a:t>
              </a:r>
              <a:endParaRPr lang="en-US" sz="1600" b="1" dirty="0">
                <a:solidFill>
                  <a:srgbClr val="000000"/>
                </a:solidFill>
              </a:endParaRPr>
            </a:p>
          </p:txBody>
        </p:sp>
      </p:grpSp>
      <p:grpSp>
        <p:nvGrpSpPr>
          <p:cNvPr id="18" name="Group 17"/>
          <p:cNvGrpSpPr/>
          <p:nvPr/>
        </p:nvGrpSpPr>
        <p:grpSpPr>
          <a:xfrm>
            <a:off x="-17348" y="763711"/>
            <a:ext cx="3961022" cy="3218554"/>
            <a:chOff x="-17348" y="418670"/>
            <a:chExt cx="3961022" cy="321855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8" y="418670"/>
              <a:ext cx="3961022" cy="2970767"/>
            </a:xfrm>
            <a:prstGeom prst="rect">
              <a:avLst/>
            </a:prstGeom>
          </p:spPr>
        </p:pic>
        <p:sp>
          <p:nvSpPr>
            <p:cNvPr id="12" name="TextBox 11"/>
            <p:cNvSpPr txBox="1"/>
            <p:nvPr/>
          </p:nvSpPr>
          <p:spPr>
            <a:xfrm>
              <a:off x="1324947" y="3298670"/>
              <a:ext cx="1268963" cy="338554"/>
            </a:xfrm>
            <a:prstGeom prst="rect">
              <a:avLst/>
            </a:prstGeom>
            <a:noFill/>
          </p:spPr>
          <p:txBody>
            <a:bodyPr wrap="square" rtlCol="0">
              <a:spAutoFit/>
            </a:bodyPr>
            <a:lstStyle/>
            <a:p>
              <a:pPr algn="ctr"/>
              <a:r>
                <a:rPr lang="en-US" sz="1600" b="1" dirty="0" smtClean="0">
                  <a:solidFill>
                    <a:srgbClr val="000000"/>
                  </a:solidFill>
                </a:rPr>
                <a:t>Aligned A</a:t>
              </a:r>
              <a:endParaRPr lang="en-US" sz="1600" b="1" dirty="0">
                <a:solidFill>
                  <a:srgbClr val="000000"/>
                </a:solidFill>
              </a:endParaRPr>
            </a:p>
          </p:txBody>
        </p:sp>
      </p:grpSp>
      <p:grpSp>
        <p:nvGrpSpPr>
          <p:cNvPr id="19" name="Group 18"/>
          <p:cNvGrpSpPr/>
          <p:nvPr/>
        </p:nvGrpSpPr>
        <p:grpSpPr>
          <a:xfrm>
            <a:off x="1204533" y="982779"/>
            <a:ext cx="3961022" cy="2999486"/>
            <a:chOff x="1391153" y="637738"/>
            <a:chExt cx="3961022" cy="299948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1153" y="637738"/>
              <a:ext cx="3961022" cy="2970767"/>
            </a:xfrm>
            <a:prstGeom prst="rect">
              <a:avLst/>
            </a:prstGeom>
          </p:spPr>
        </p:pic>
        <p:sp>
          <p:nvSpPr>
            <p:cNvPr id="13" name="TextBox 12"/>
            <p:cNvSpPr txBox="1"/>
            <p:nvPr/>
          </p:nvSpPr>
          <p:spPr>
            <a:xfrm>
              <a:off x="2771193" y="3298670"/>
              <a:ext cx="1250302" cy="338554"/>
            </a:xfrm>
            <a:prstGeom prst="rect">
              <a:avLst/>
            </a:prstGeom>
            <a:noFill/>
          </p:spPr>
          <p:txBody>
            <a:bodyPr wrap="square" rtlCol="0">
              <a:spAutoFit/>
            </a:bodyPr>
            <a:lstStyle/>
            <a:p>
              <a:pPr algn="ctr"/>
              <a:r>
                <a:rPr lang="en-US" sz="1600" b="1" dirty="0" smtClean="0">
                  <a:solidFill>
                    <a:srgbClr val="000000"/>
                  </a:solidFill>
                </a:rPr>
                <a:t>Aligned B</a:t>
              </a:r>
              <a:endParaRPr lang="en-US" sz="1600" b="1" dirty="0">
                <a:solidFill>
                  <a:srgbClr val="000000"/>
                </a:solidFill>
              </a:endParaRPr>
            </a:p>
          </p:txBody>
        </p:sp>
      </p:grpSp>
      <p:grpSp>
        <p:nvGrpSpPr>
          <p:cNvPr id="21" name="Group 20"/>
          <p:cNvGrpSpPr/>
          <p:nvPr/>
        </p:nvGrpSpPr>
        <p:grpSpPr>
          <a:xfrm>
            <a:off x="2495941" y="824600"/>
            <a:ext cx="4237461" cy="3178096"/>
            <a:chOff x="2860129" y="479559"/>
            <a:chExt cx="4237461" cy="3178096"/>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0129" y="479559"/>
              <a:ext cx="4237461" cy="3178096"/>
            </a:xfrm>
            <a:prstGeom prst="rect">
              <a:avLst/>
            </a:prstGeom>
          </p:spPr>
        </p:pic>
        <p:sp>
          <p:nvSpPr>
            <p:cNvPr id="14" name="TextBox 13"/>
            <p:cNvSpPr txBox="1"/>
            <p:nvPr/>
          </p:nvSpPr>
          <p:spPr>
            <a:xfrm>
              <a:off x="4383924" y="3298670"/>
              <a:ext cx="1189871" cy="338554"/>
            </a:xfrm>
            <a:prstGeom prst="rect">
              <a:avLst/>
            </a:prstGeom>
            <a:noFill/>
          </p:spPr>
          <p:txBody>
            <a:bodyPr wrap="square" rtlCol="0">
              <a:spAutoFit/>
            </a:bodyPr>
            <a:lstStyle/>
            <a:p>
              <a:pPr algn="ctr"/>
              <a:r>
                <a:rPr lang="en-US" sz="1600" b="1" dirty="0" smtClean="0">
                  <a:solidFill>
                    <a:srgbClr val="000000"/>
                  </a:solidFill>
                </a:rPr>
                <a:t>Slippage</a:t>
              </a:r>
              <a:endParaRPr lang="en-US" sz="1600" b="1" dirty="0">
                <a:solidFill>
                  <a:srgbClr val="000000"/>
                </a:solidFill>
              </a:endParaRPr>
            </a:p>
          </p:txBody>
        </p:sp>
      </p:grpSp>
      <p:grpSp>
        <p:nvGrpSpPr>
          <p:cNvPr id="20" name="Group 19"/>
          <p:cNvGrpSpPr/>
          <p:nvPr/>
        </p:nvGrpSpPr>
        <p:grpSpPr>
          <a:xfrm>
            <a:off x="4035383" y="824600"/>
            <a:ext cx="4237461" cy="3178096"/>
            <a:chOff x="4354048" y="479559"/>
            <a:chExt cx="4237461" cy="3178096"/>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4048" y="479559"/>
              <a:ext cx="4237461" cy="3178096"/>
            </a:xfrm>
            <a:prstGeom prst="rect">
              <a:avLst/>
            </a:prstGeom>
          </p:spPr>
        </p:pic>
        <p:sp>
          <p:nvSpPr>
            <p:cNvPr id="15" name="TextBox 14"/>
            <p:cNvSpPr txBox="1"/>
            <p:nvPr/>
          </p:nvSpPr>
          <p:spPr>
            <a:xfrm>
              <a:off x="5528272" y="3314789"/>
              <a:ext cx="1800793" cy="338554"/>
            </a:xfrm>
            <a:prstGeom prst="rect">
              <a:avLst/>
            </a:prstGeom>
            <a:noFill/>
          </p:spPr>
          <p:txBody>
            <a:bodyPr wrap="square" rtlCol="0">
              <a:spAutoFit/>
            </a:bodyPr>
            <a:lstStyle/>
            <a:p>
              <a:pPr algn="ctr"/>
              <a:r>
                <a:rPr lang="en-US" sz="1600" b="1" dirty="0" smtClean="0">
                  <a:solidFill>
                    <a:srgbClr val="000000"/>
                  </a:solidFill>
                </a:rPr>
                <a:t>Global Aligned</a:t>
              </a:r>
              <a:endParaRPr lang="en-US" sz="1600" b="1" dirty="0">
                <a:solidFill>
                  <a:srgbClr val="000000"/>
                </a:solidFill>
              </a:endParaRPr>
            </a:p>
          </p:txBody>
        </p:sp>
      </p:grpSp>
      <p:grpSp>
        <p:nvGrpSpPr>
          <p:cNvPr id="37" name="Group 36"/>
          <p:cNvGrpSpPr/>
          <p:nvPr/>
        </p:nvGrpSpPr>
        <p:grpSpPr>
          <a:xfrm>
            <a:off x="4273420" y="736558"/>
            <a:ext cx="1561338" cy="2607769"/>
            <a:chOff x="3410238" y="1801647"/>
            <a:chExt cx="1561338" cy="2411593"/>
          </a:xfrm>
        </p:grpSpPr>
        <p:sp>
          <p:nvSpPr>
            <p:cNvPr id="38" name="TextBox 37"/>
            <p:cNvSpPr txBox="1"/>
            <p:nvPr/>
          </p:nvSpPr>
          <p:spPr>
            <a:xfrm>
              <a:off x="3721274" y="1801647"/>
              <a:ext cx="1250302" cy="455398"/>
            </a:xfrm>
            <a:prstGeom prst="rect">
              <a:avLst/>
            </a:prstGeom>
            <a:noFill/>
          </p:spPr>
          <p:txBody>
            <a:bodyPr wrap="square" lIns="0" tIns="0" rIns="0" bIns="0" rtlCol="0">
              <a:spAutoFit/>
            </a:bodyPr>
            <a:lstStyle/>
            <a:p>
              <a:pPr algn="ctr"/>
              <a:r>
                <a:rPr lang="en-US" sz="1600" b="1" dirty="0" smtClean="0">
                  <a:solidFill>
                    <a:srgbClr val="000000"/>
                  </a:solidFill>
                </a:rPr>
                <a:t>Nearly</a:t>
              </a:r>
            </a:p>
            <a:p>
              <a:pPr algn="ctr"/>
              <a:r>
                <a:rPr lang="en-US" sz="1600" b="1" dirty="0" smtClean="0">
                  <a:solidFill>
                    <a:srgbClr val="000000"/>
                  </a:solidFill>
                </a:rPr>
                <a:t>Orthogonal</a:t>
              </a:r>
              <a:endParaRPr lang="en-US" sz="1600" b="1" dirty="0">
                <a:solidFill>
                  <a:srgbClr val="000000"/>
                </a:solidFill>
              </a:endParaRPr>
            </a:p>
          </p:txBody>
        </p:sp>
        <p:cxnSp>
          <p:nvCxnSpPr>
            <p:cNvPr id="39" name="Straight Arrow Connector 38"/>
            <p:cNvCxnSpPr>
              <a:stCxn id="38" idx="2"/>
            </p:cNvCxnSpPr>
            <p:nvPr/>
          </p:nvCxnSpPr>
          <p:spPr>
            <a:xfrm flipH="1">
              <a:off x="3410238" y="2257045"/>
              <a:ext cx="936187" cy="485648"/>
            </a:xfrm>
            <a:prstGeom prst="straightConnector1">
              <a:avLst/>
            </a:prstGeom>
            <a:ln w="25400">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8" idx="2"/>
            </p:cNvCxnSpPr>
            <p:nvPr/>
          </p:nvCxnSpPr>
          <p:spPr>
            <a:xfrm flipH="1">
              <a:off x="4054051" y="2257045"/>
              <a:ext cx="292374" cy="1956195"/>
            </a:xfrm>
            <a:prstGeom prst="straightConnector1">
              <a:avLst/>
            </a:prstGeom>
            <a:ln w="25400">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5763193" y="739861"/>
            <a:ext cx="1561338" cy="2469870"/>
            <a:chOff x="3410238" y="1801647"/>
            <a:chExt cx="1561338" cy="2284068"/>
          </a:xfrm>
        </p:grpSpPr>
        <p:sp>
          <p:nvSpPr>
            <p:cNvPr id="58" name="TextBox 57"/>
            <p:cNvSpPr txBox="1"/>
            <p:nvPr/>
          </p:nvSpPr>
          <p:spPr>
            <a:xfrm>
              <a:off x="3721274" y="1801647"/>
              <a:ext cx="1250302" cy="455398"/>
            </a:xfrm>
            <a:prstGeom prst="rect">
              <a:avLst/>
            </a:prstGeom>
            <a:noFill/>
          </p:spPr>
          <p:txBody>
            <a:bodyPr wrap="square" lIns="0" tIns="0" rIns="0" bIns="0" rtlCol="0">
              <a:spAutoFit/>
            </a:bodyPr>
            <a:lstStyle/>
            <a:p>
              <a:pPr algn="ctr"/>
              <a:r>
                <a:rPr lang="en-US" sz="1600" b="1" dirty="0" smtClean="0">
                  <a:solidFill>
                    <a:srgbClr val="000000"/>
                  </a:solidFill>
                </a:rPr>
                <a:t>Exactly</a:t>
              </a:r>
            </a:p>
            <a:p>
              <a:pPr algn="ctr"/>
              <a:r>
                <a:rPr lang="en-US" sz="1600" b="1" dirty="0" smtClean="0">
                  <a:solidFill>
                    <a:srgbClr val="000000"/>
                  </a:solidFill>
                </a:rPr>
                <a:t>Orthogonal</a:t>
              </a:r>
              <a:endParaRPr lang="en-US" sz="1600" b="1" dirty="0">
                <a:solidFill>
                  <a:srgbClr val="000000"/>
                </a:solidFill>
              </a:endParaRPr>
            </a:p>
          </p:txBody>
        </p:sp>
        <p:cxnSp>
          <p:nvCxnSpPr>
            <p:cNvPr id="59" name="Straight Arrow Connector 58"/>
            <p:cNvCxnSpPr>
              <a:stCxn id="58" idx="2"/>
            </p:cNvCxnSpPr>
            <p:nvPr/>
          </p:nvCxnSpPr>
          <p:spPr>
            <a:xfrm flipH="1">
              <a:off x="3410238" y="2257045"/>
              <a:ext cx="936187" cy="485648"/>
            </a:xfrm>
            <a:prstGeom prst="straightConnector1">
              <a:avLst/>
            </a:prstGeom>
            <a:ln w="25400">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8" idx="2"/>
            </p:cNvCxnSpPr>
            <p:nvPr/>
          </p:nvCxnSpPr>
          <p:spPr>
            <a:xfrm flipH="1">
              <a:off x="4287558" y="2257045"/>
              <a:ext cx="58867" cy="1828670"/>
            </a:xfrm>
            <a:prstGeom prst="straightConnector1">
              <a:avLst/>
            </a:prstGeom>
            <a:ln w="25400">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sp>
        <p:nvSpPr>
          <p:cNvPr id="8" name="Title 7"/>
          <p:cNvSpPr>
            <a:spLocks noGrp="1"/>
          </p:cNvSpPr>
          <p:nvPr>
            <p:ph type="title"/>
          </p:nvPr>
        </p:nvSpPr>
        <p:spPr/>
        <p:txBody>
          <a:bodyPr/>
          <a:lstStyle/>
          <a:p>
            <a:r>
              <a:rPr lang="en-US" sz="2100" dirty="0" smtClean="0"/>
              <a:t>Global Relations to Resolve Self-slippage</a:t>
            </a:r>
            <a:endParaRPr lang="en-US" sz="2100" dirty="0"/>
          </a:p>
        </p:txBody>
      </p:sp>
    </p:spTree>
    <p:extLst>
      <p:ext uri="{BB962C8B-B14F-4D97-AF65-F5344CB8AC3E}">
        <p14:creationId xmlns:p14="http://schemas.microsoft.com/office/powerpoint/2010/main" val="8270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75116" y="979406"/>
            <a:ext cx="6690739" cy="1206227"/>
            <a:chOff x="465067" y="739115"/>
            <a:chExt cx="7025772" cy="13716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67" y="739115"/>
              <a:ext cx="1828800" cy="1371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461" y="739115"/>
              <a:ext cx="1828800" cy="1371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855" y="739115"/>
              <a:ext cx="1828800" cy="1371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3249" y="739115"/>
              <a:ext cx="1828800" cy="13716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2643" y="739115"/>
              <a:ext cx="1828800" cy="1371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2039" y="739115"/>
              <a:ext cx="1828800" cy="1371600"/>
            </a:xfrm>
            <a:prstGeom prst="rect">
              <a:avLst/>
            </a:prstGeom>
          </p:spPr>
        </p:pic>
      </p:grpSp>
      <p:grpSp>
        <p:nvGrpSpPr>
          <p:cNvPr id="5125" name="Group 5124"/>
          <p:cNvGrpSpPr/>
          <p:nvPr/>
        </p:nvGrpSpPr>
        <p:grpSpPr>
          <a:xfrm>
            <a:off x="1764945" y="1943990"/>
            <a:ext cx="1741591" cy="2170810"/>
            <a:chOff x="1764945" y="1943990"/>
            <a:chExt cx="1741591" cy="2170810"/>
          </a:xfrm>
        </p:grpSpPr>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4945" y="1943990"/>
              <a:ext cx="1741591" cy="1206227"/>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4945" y="2908573"/>
              <a:ext cx="1741591" cy="1206227"/>
            </a:xfrm>
            <a:prstGeom prst="rect">
              <a:avLst/>
            </a:prstGeom>
          </p:spPr>
        </p:pic>
      </p:grpSp>
      <p:grpSp>
        <p:nvGrpSpPr>
          <p:cNvPr id="5126" name="Group 5125"/>
          <p:cNvGrpSpPr/>
          <p:nvPr/>
        </p:nvGrpSpPr>
        <p:grpSpPr>
          <a:xfrm>
            <a:off x="2754774" y="1943990"/>
            <a:ext cx="1741591" cy="2170810"/>
            <a:chOff x="2754774" y="1943990"/>
            <a:chExt cx="1741591" cy="2170810"/>
          </a:xfrm>
        </p:grpSpPr>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4774" y="1943990"/>
              <a:ext cx="1741591" cy="1206227"/>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4774" y="2908573"/>
              <a:ext cx="1741591" cy="1206227"/>
            </a:xfrm>
            <a:prstGeom prst="rect">
              <a:avLst/>
            </a:prstGeom>
          </p:spPr>
        </p:pic>
      </p:grpSp>
      <p:grpSp>
        <p:nvGrpSpPr>
          <p:cNvPr id="5127" name="Group 5126"/>
          <p:cNvGrpSpPr/>
          <p:nvPr/>
        </p:nvGrpSpPr>
        <p:grpSpPr>
          <a:xfrm>
            <a:off x="3744603" y="1943990"/>
            <a:ext cx="1741591" cy="2170810"/>
            <a:chOff x="3744603" y="1943990"/>
            <a:chExt cx="1741591" cy="2170810"/>
          </a:xfrm>
        </p:grpSpPr>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4603" y="1943990"/>
              <a:ext cx="1741591" cy="1206227"/>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44603" y="2908573"/>
              <a:ext cx="1741591" cy="1206227"/>
            </a:xfrm>
            <a:prstGeom prst="rect">
              <a:avLst/>
            </a:prstGeom>
          </p:spPr>
        </p:pic>
      </p:grpSp>
      <p:grpSp>
        <p:nvGrpSpPr>
          <p:cNvPr id="5128" name="Group 5127"/>
          <p:cNvGrpSpPr/>
          <p:nvPr/>
        </p:nvGrpSpPr>
        <p:grpSpPr>
          <a:xfrm>
            <a:off x="4734433" y="1943990"/>
            <a:ext cx="1741591" cy="2170810"/>
            <a:chOff x="4734433" y="1943990"/>
            <a:chExt cx="1741591" cy="2170810"/>
          </a:xfrm>
        </p:grpSpPr>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34433" y="1943990"/>
              <a:ext cx="1741591" cy="1206227"/>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4433" y="2908573"/>
              <a:ext cx="1741591" cy="1206227"/>
            </a:xfrm>
            <a:prstGeom prst="rect">
              <a:avLst/>
            </a:prstGeom>
          </p:spPr>
        </p:pic>
      </p:grpSp>
      <p:grpSp>
        <p:nvGrpSpPr>
          <p:cNvPr id="5129" name="Group 5128"/>
          <p:cNvGrpSpPr/>
          <p:nvPr/>
        </p:nvGrpSpPr>
        <p:grpSpPr>
          <a:xfrm>
            <a:off x="5724264" y="1943990"/>
            <a:ext cx="1741591" cy="2170810"/>
            <a:chOff x="5724264" y="1943990"/>
            <a:chExt cx="1741591" cy="2170810"/>
          </a:xfrm>
        </p:grpSpPr>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24264" y="1943990"/>
              <a:ext cx="1741591" cy="1206227"/>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24264" y="2908573"/>
              <a:ext cx="1741591" cy="1206227"/>
            </a:xfrm>
            <a:prstGeom prst="rect">
              <a:avLst/>
            </a:prstGeom>
          </p:spPr>
        </p:pic>
      </p:grpSp>
      <p:grpSp>
        <p:nvGrpSpPr>
          <p:cNvPr id="5122" name="Group 5121"/>
          <p:cNvGrpSpPr/>
          <p:nvPr/>
        </p:nvGrpSpPr>
        <p:grpSpPr>
          <a:xfrm>
            <a:off x="1278928" y="540215"/>
            <a:ext cx="3735532" cy="369554"/>
            <a:chOff x="1191146" y="677393"/>
            <a:chExt cx="3735532" cy="369554"/>
          </a:xfrm>
        </p:grpSpPr>
        <p:cxnSp>
          <p:nvCxnSpPr>
            <p:cNvPr id="28" name="Straight Arrow Connector 27"/>
            <p:cNvCxnSpPr/>
            <p:nvPr/>
          </p:nvCxnSpPr>
          <p:spPr>
            <a:xfrm>
              <a:off x="1191146" y="1046947"/>
              <a:ext cx="3735532" cy="0"/>
            </a:xfrm>
            <a:prstGeom prst="straightConnector1">
              <a:avLst/>
            </a:prstGeom>
            <a:ln w="47625">
              <a:solidFill>
                <a:schemeClr val="accent2">
                  <a:lumMod val="50000"/>
                </a:schemeClr>
              </a:solidFill>
              <a:tailEnd type="stealth" w="med" len="lg"/>
            </a:ln>
          </p:spPr>
          <p:style>
            <a:lnRef idx="2">
              <a:schemeClr val="accent1"/>
            </a:lnRef>
            <a:fillRef idx="0">
              <a:schemeClr val="accent1"/>
            </a:fillRef>
            <a:effectRef idx="1">
              <a:schemeClr val="accent1"/>
            </a:effectRef>
            <a:fontRef idx="minor">
              <a:schemeClr val="tx1"/>
            </a:fontRef>
          </p:style>
        </p:cxnSp>
        <p:sp>
          <p:nvSpPr>
            <p:cNvPr id="5121" name="TextBox 5120"/>
            <p:cNvSpPr txBox="1"/>
            <p:nvPr/>
          </p:nvSpPr>
          <p:spPr>
            <a:xfrm>
              <a:off x="1428569" y="677393"/>
              <a:ext cx="2476845" cy="369332"/>
            </a:xfrm>
            <a:prstGeom prst="rect">
              <a:avLst/>
            </a:prstGeom>
            <a:noFill/>
          </p:spPr>
          <p:txBody>
            <a:bodyPr wrap="square" rtlCol="0">
              <a:spAutoFit/>
            </a:bodyPr>
            <a:lstStyle/>
            <a:p>
              <a:r>
                <a:rPr lang="en-US" dirty="0" smtClean="0">
                  <a:solidFill>
                    <a:srgbClr val="000000"/>
                  </a:solidFill>
                </a:rPr>
                <a:t>Increasing noise</a:t>
              </a:r>
              <a:endParaRPr lang="en-US" dirty="0">
                <a:solidFill>
                  <a:srgbClr val="000000"/>
                </a:solidFill>
              </a:endParaRPr>
            </a:p>
          </p:txBody>
        </p:sp>
      </p:grpSp>
      <p:sp>
        <p:nvSpPr>
          <p:cNvPr id="36" name="TextBox 35"/>
          <p:cNvSpPr txBox="1"/>
          <p:nvPr/>
        </p:nvSpPr>
        <p:spPr>
          <a:xfrm>
            <a:off x="8241" y="1347355"/>
            <a:ext cx="1100307" cy="307777"/>
          </a:xfrm>
          <a:prstGeom prst="rect">
            <a:avLst/>
          </a:prstGeom>
          <a:noFill/>
        </p:spPr>
        <p:txBody>
          <a:bodyPr wrap="square" rtlCol="0">
            <a:spAutoFit/>
          </a:bodyPr>
          <a:lstStyle/>
          <a:p>
            <a:pPr algn="ctr"/>
            <a:r>
              <a:rPr lang="en-US" sz="1400" b="1" dirty="0" smtClean="0">
                <a:solidFill>
                  <a:srgbClr val="000000"/>
                </a:solidFill>
              </a:rPr>
              <a:t>Input Scan</a:t>
            </a:r>
            <a:endParaRPr lang="en-US" sz="1400" b="1" dirty="0">
              <a:solidFill>
                <a:srgbClr val="000000"/>
              </a:solidFill>
            </a:endParaRPr>
          </a:p>
        </p:txBody>
      </p:sp>
      <p:grpSp>
        <p:nvGrpSpPr>
          <p:cNvPr id="5124" name="Group 5123"/>
          <p:cNvGrpSpPr/>
          <p:nvPr/>
        </p:nvGrpSpPr>
        <p:grpSpPr>
          <a:xfrm>
            <a:off x="8241" y="1943990"/>
            <a:ext cx="2508466" cy="2170810"/>
            <a:chOff x="8241" y="1943990"/>
            <a:chExt cx="2508466" cy="2170810"/>
          </a:xfrm>
        </p:grpSpPr>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5116" y="1943990"/>
              <a:ext cx="1741591" cy="1206227"/>
            </a:xfrm>
            <a:prstGeom prst="rect">
              <a:avLst/>
            </a:prstGeom>
          </p:spPr>
        </p:pic>
        <p:pic>
          <p:nvPicPr>
            <p:cNvPr id="18" name="Picture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5116" y="2908573"/>
              <a:ext cx="1741591" cy="1206227"/>
            </a:xfrm>
            <a:prstGeom prst="rect">
              <a:avLst/>
            </a:prstGeom>
          </p:spPr>
        </p:pic>
        <p:sp>
          <p:nvSpPr>
            <p:cNvPr id="37" name="TextBox 36"/>
            <p:cNvSpPr txBox="1"/>
            <p:nvPr/>
          </p:nvSpPr>
          <p:spPr>
            <a:xfrm>
              <a:off x="8241" y="2189655"/>
              <a:ext cx="1100307" cy="523220"/>
            </a:xfrm>
            <a:prstGeom prst="rect">
              <a:avLst/>
            </a:prstGeom>
            <a:noFill/>
          </p:spPr>
          <p:txBody>
            <a:bodyPr wrap="square" rtlCol="0">
              <a:spAutoFit/>
            </a:bodyPr>
            <a:lstStyle/>
            <a:p>
              <a:pPr algn="ctr"/>
              <a:r>
                <a:rPr lang="en-US" sz="1400" b="1" dirty="0" smtClean="0">
                  <a:solidFill>
                    <a:srgbClr val="000000"/>
                  </a:solidFill>
                </a:rPr>
                <a:t>RANSAC</a:t>
              </a:r>
            </a:p>
            <a:p>
              <a:r>
                <a:rPr lang="en-US" sz="1400" b="1" dirty="0" smtClean="0">
                  <a:solidFill>
                    <a:srgbClr val="000000"/>
                  </a:solidFill>
                </a:rPr>
                <a:t>Primitives</a:t>
              </a:r>
              <a:endParaRPr lang="en-US" sz="1400" b="1" dirty="0">
                <a:solidFill>
                  <a:srgbClr val="000000"/>
                </a:solidFill>
              </a:endParaRPr>
            </a:p>
          </p:txBody>
        </p:sp>
        <p:sp>
          <p:nvSpPr>
            <p:cNvPr id="38" name="TextBox 37"/>
            <p:cNvSpPr txBox="1"/>
            <p:nvPr/>
          </p:nvSpPr>
          <p:spPr>
            <a:xfrm>
              <a:off x="8241" y="3136420"/>
              <a:ext cx="1100307" cy="523220"/>
            </a:xfrm>
            <a:prstGeom prst="rect">
              <a:avLst/>
            </a:prstGeom>
            <a:noFill/>
          </p:spPr>
          <p:txBody>
            <a:bodyPr wrap="square" rtlCol="0">
              <a:spAutoFit/>
            </a:bodyPr>
            <a:lstStyle/>
            <a:p>
              <a:pPr algn="ctr"/>
              <a:r>
                <a:rPr lang="en-US" sz="1400" b="1" dirty="0" smtClean="0">
                  <a:solidFill>
                    <a:srgbClr val="000000"/>
                  </a:solidFill>
                </a:rPr>
                <a:t>Final Output</a:t>
              </a:r>
              <a:endParaRPr lang="en-US" sz="1400" b="1" dirty="0">
                <a:solidFill>
                  <a:srgbClr val="000000"/>
                </a:solidFill>
              </a:endParaRPr>
            </a:p>
          </p:txBody>
        </p:sp>
      </p:grpSp>
      <p:sp>
        <p:nvSpPr>
          <p:cNvPr id="2" name="Rounded Rectangle 1"/>
          <p:cNvSpPr/>
          <p:nvPr/>
        </p:nvSpPr>
        <p:spPr>
          <a:xfrm>
            <a:off x="6640513" y="3306871"/>
            <a:ext cx="342747" cy="281836"/>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dirty="0" smtClean="0"/>
              <a:t>Limitation</a:t>
            </a:r>
            <a:endParaRPr lang="en-US" dirty="0"/>
          </a:p>
        </p:txBody>
      </p:sp>
    </p:spTree>
    <p:extLst>
      <p:ext uri="{BB962C8B-B14F-4D97-AF65-F5344CB8AC3E}">
        <p14:creationId xmlns:p14="http://schemas.microsoft.com/office/powerpoint/2010/main" val="157480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6" name="Content Placeholder 2"/>
          <p:cNvSpPr>
            <a:spLocks noGrp="1"/>
          </p:cNvSpPr>
          <p:nvPr>
            <p:ph idx="1"/>
          </p:nvPr>
        </p:nvSpPr>
        <p:spPr/>
        <p:txBody>
          <a:bodyPr/>
          <a:lstStyle/>
          <a:p>
            <a:r>
              <a:rPr lang="en-US" sz="2000" i="1" dirty="0" smtClean="0">
                <a:solidFill>
                  <a:srgbClr val="000000"/>
                </a:solidFill>
              </a:rPr>
              <a:t>Simultaneous</a:t>
            </a:r>
            <a:r>
              <a:rPr lang="en-US" sz="2000" dirty="0" smtClean="0">
                <a:solidFill>
                  <a:srgbClr val="000000"/>
                </a:solidFill>
              </a:rPr>
              <a:t> primitive fitting + structural relations</a:t>
            </a:r>
          </a:p>
          <a:p>
            <a:r>
              <a:rPr lang="en-US" sz="2000" dirty="0" smtClean="0">
                <a:solidFill>
                  <a:srgbClr val="000000"/>
                </a:solidFill>
              </a:rPr>
              <a:t>Low complexity encoding of man-made objects</a:t>
            </a:r>
            <a:endParaRPr lang="en-US" sz="1800" dirty="0">
              <a:solidFill>
                <a:srgbClr val="000000"/>
              </a:solidFill>
            </a:endParaRPr>
          </a:p>
        </p:txBody>
      </p:sp>
      <p:sp>
        <p:nvSpPr>
          <p:cNvPr id="5" name="Content Placeholder 2"/>
          <p:cNvSpPr txBox="1">
            <a:spLocks/>
          </p:cNvSpPr>
          <p:nvPr/>
        </p:nvSpPr>
        <p:spPr bwMode="auto">
          <a:xfrm>
            <a:off x="244475" y="2401913"/>
            <a:ext cx="6731000" cy="1255687"/>
          </a:xfrm>
          <a:prstGeom prst="rect">
            <a:avLst/>
          </a:prstGeom>
          <a:noFill/>
          <a:ln w="9525">
            <a:noFill/>
            <a:miter lim="800000"/>
            <a:headEnd/>
            <a:tailEnd/>
          </a:ln>
          <a:effectLst/>
        </p:spPr>
        <p:txBody>
          <a:bodyPr vert="horz" wrap="square" lIns="73152" tIns="36576" rIns="73152" bIns="36576" numCol="1" anchor="t" anchorCtr="0" compatLnSpc="1">
            <a:prstTxWarp prst="textNoShape">
              <a:avLst/>
            </a:prstTxWarp>
          </a:bodyPr>
          <a:lstStyle>
            <a:lvl1pPr marL="273050" indent="-273050" algn="l" rtl="0" eaLnBrk="0" fontAlgn="base" hangingPunct="0">
              <a:lnSpc>
                <a:spcPct val="110000"/>
              </a:lnSpc>
              <a:spcBef>
                <a:spcPts val="475"/>
              </a:spcBef>
              <a:spcAft>
                <a:spcPts val="475"/>
              </a:spcAft>
              <a:buClr>
                <a:schemeClr val="accent6"/>
              </a:buClr>
              <a:buSzPct val="110000"/>
              <a:buChar char="•"/>
              <a:defRPr sz="2500">
                <a:solidFill>
                  <a:schemeClr val="tx1"/>
                </a:solidFill>
                <a:effectLst/>
                <a:latin typeface="+mn-lt"/>
                <a:ea typeface="ＭＳ Ｐゴシック" pitchFamily="-108" charset="-128"/>
                <a:cs typeface="ＭＳ Ｐゴシック" pitchFamily="-108" charset="-128"/>
              </a:defRPr>
            </a:lvl1pPr>
            <a:lvl2pPr marL="593725" indent="-228600" algn="l" rtl="0" eaLnBrk="0" fontAlgn="base" hangingPunct="0">
              <a:lnSpc>
                <a:spcPct val="110000"/>
              </a:lnSpc>
              <a:spcBef>
                <a:spcPts val="475"/>
              </a:spcBef>
              <a:spcAft>
                <a:spcPts val="475"/>
              </a:spcAft>
              <a:buClr>
                <a:schemeClr val="accent6"/>
              </a:buClr>
              <a:buSzPct val="110000"/>
              <a:buFont typeface="Arial" charset="0"/>
              <a:buChar char="–"/>
              <a:defRPr sz="2100">
                <a:solidFill>
                  <a:schemeClr val="tx1"/>
                </a:solidFill>
                <a:effectLst/>
                <a:latin typeface="+mn-lt"/>
                <a:ea typeface="ＭＳ Ｐゴシック" pitchFamily="-108" charset="-128"/>
              </a:defRPr>
            </a:lvl2pPr>
            <a:lvl3pPr marL="914400" indent="-182563" algn="l" rtl="0" eaLnBrk="0" fontAlgn="base" hangingPunct="0">
              <a:lnSpc>
                <a:spcPct val="110000"/>
              </a:lnSpc>
              <a:spcBef>
                <a:spcPts val="475"/>
              </a:spcBef>
              <a:spcAft>
                <a:spcPts val="475"/>
              </a:spcAft>
              <a:buClr>
                <a:schemeClr val="accent6"/>
              </a:buClr>
              <a:buSzPct val="110000"/>
              <a:buChar char="•"/>
              <a:defRPr sz="1700">
                <a:solidFill>
                  <a:schemeClr val="tx1"/>
                </a:solidFill>
                <a:effectLst/>
                <a:latin typeface="+mn-lt"/>
                <a:ea typeface="ＭＳ Ｐゴシック" pitchFamily="-108" charset="-128"/>
              </a:defRPr>
            </a:lvl3pPr>
            <a:lvl4pPr marL="1279525"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0" fontAlgn="base" hangingPunct="0">
              <a:lnSpc>
                <a:spcPct val="11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fontAlgn="base">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r>
              <a:rPr lang="en-US" sz="2000" b="1" dirty="0" smtClean="0">
                <a:solidFill>
                  <a:srgbClr val="000000"/>
                </a:solidFill>
              </a:rPr>
              <a:t>Hierarchical </a:t>
            </a:r>
            <a:r>
              <a:rPr lang="en-US" sz="2000" b="1" dirty="0" smtClean="0">
                <a:solidFill>
                  <a:srgbClr val="000000"/>
                </a:solidFill>
              </a:rPr>
              <a:t>relations</a:t>
            </a:r>
            <a:endParaRPr lang="en-US" sz="2000" b="1" dirty="0" smtClean="0">
              <a:solidFill>
                <a:srgbClr val="000000"/>
              </a:solidFill>
            </a:endParaRPr>
          </a:p>
          <a:p>
            <a:r>
              <a:rPr lang="en-US" sz="1800" b="1" dirty="0" smtClean="0">
                <a:solidFill>
                  <a:srgbClr val="000000"/>
                </a:solidFill>
              </a:rPr>
              <a:t>One line scene acquisition and understanding</a:t>
            </a:r>
            <a:endParaRPr lang="en-US" sz="1800" b="1" dirty="0">
              <a:solidFill>
                <a:srgbClr val="000000"/>
              </a:solidFill>
            </a:endParaRPr>
          </a:p>
        </p:txBody>
      </p:sp>
    </p:spTree>
    <p:extLst>
      <p:ext uri="{BB962C8B-B14F-4D97-AF65-F5344CB8AC3E}">
        <p14:creationId xmlns:p14="http://schemas.microsoft.com/office/powerpoint/2010/main" val="155186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5" name="Content Placeholder 2"/>
          <p:cNvSpPr>
            <a:spLocks noGrp="1"/>
          </p:cNvSpPr>
          <p:nvPr>
            <p:ph idx="1"/>
          </p:nvPr>
        </p:nvSpPr>
        <p:spPr/>
        <p:txBody>
          <a:bodyPr/>
          <a:lstStyle/>
          <a:p>
            <a:pPr marL="0" indent="0">
              <a:buNone/>
            </a:pPr>
            <a:r>
              <a:rPr lang="en-US" sz="2000" dirty="0" err="1" smtClean="0">
                <a:solidFill>
                  <a:srgbClr val="000000"/>
                </a:solidFill>
              </a:rPr>
              <a:t>Ruwen</a:t>
            </a:r>
            <a:r>
              <a:rPr lang="en-US" sz="2000" dirty="0" smtClean="0">
                <a:solidFill>
                  <a:srgbClr val="000000"/>
                </a:solidFill>
              </a:rPr>
              <a:t> Schnabel, </a:t>
            </a:r>
            <a:r>
              <a:rPr lang="en-US" sz="2000" dirty="0">
                <a:solidFill>
                  <a:srgbClr val="000000"/>
                </a:solidFill>
              </a:rPr>
              <a:t>Pierre </a:t>
            </a:r>
            <a:r>
              <a:rPr lang="en-US" sz="2000" dirty="0" err="1">
                <a:solidFill>
                  <a:srgbClr val="000000"/>
                </a:solidFill>
              </a:rPr>
              <a:t>Alliez</a:t>
            </a:r>
            <a:r>
              <a:rPr lang="en-US" sz="2000" dirty="0">
                <a:solidFill>
                  <a:srgbClr val="000000"/>
                </a:solidFill>
              </a:rPr>
              <a:t>, </a:t>
            </a:r>
            <a:r>
              <a:rPr lang="en-US" sz="2000" dirty="0" err="1">
                <a:solidFill>
                  <a:srgbClr val="000000"/>
                </a:solidFill>
              </a:rPr>
              <a:t>Cengiz</a:t>
            </a:r>
            <a:r>
              <a:rPr lang="en-US" sz="2000" dirty="0">
                <a:solidFill>
                  <a:srgbClr val="000000"/>
                </a:solidFill>
              </a:rPr>
              <a:t> </a:t>
            </a:r>
            <a:r>
              <a:rPr lang="en-US" sz="2000" dirty="0" err="1" smtClean="0">
                <a:solidFill>
                  <a:srgbClr val="000000"/>
                </a:solidFill>
              </a:rPr>
              <a:t>Oztireli</a:t>
            </a:r>
            <a:r>
              <a:rPr lang="en-US" sz="2000" dirty="0" smtClean="0">
                <a:solidFill>
                  <a:srgbClr val="000000"/>
                </a:solidFill>
              </a:rPr>
              <a:t>, Ran Gal, </a:t>
            </a:r>
            <a:r>
              <a:rPr lang="en-US" sz="2000" dirty="0" err="1" smtClean="0">
                <a:solidFill>
                  <a:srgbClr val="000000"/>
                </a:solidFill>
              </a:rPr>
              <a:t>Suhib</a:t>
            </a:r>
            <a:r>
              <a:rPr lang="en-US" sz="2000" dirty="0" smtClean="0">
                <a:solidFill>
                  <a:srgbClr val="000000"/>
                </a:solidFill>
              </a:rPr>
              <a:t> </a:t>
            </a:r>
            <a:r>
              <a:rPr lang="en-US" sz="2000" dirty="0" err="1" smtClean="0">
                <a:solidFill>
                  <a:srgbClr val="000000"/>
                </a:solidFill>
              </a:rPr>
              <a:t>Alsisan</a:t>
            </a:r>
            <a:r>
              <a:rPr lang="en-US" sz="2000" dirty="0" err="1">
                <a:solidFill>
                  <a:srgbClr val="000000"/>
                </a:solidFill>
              </a:rPr>
              <a:t>,</a:t>
            </a:r>
            <a:r>
              <a:rPr lang="en-US" sz="2000" dirty="0" err="1" smtClean="0">
                <a:solidFill>
                  <a:srgbClr val="000000"/>
                </a:solidFill>
              </a:rPr>
              <a:t>Tanveer</a:t>
            </a:r>
            <a:r>
              <a:rPr lang="en-US" sz="2000" dirty="0" smtClean="0">
                <a:solidFill>
                  <a:srgbClr val="000000"/>
                </a:solidFill>
              </a:rPr>
              <a:t> </a:t>
            </a:r>
            <a:r>
              <a:rPr lang="en-US" sz="2000" dirty="0" err="1" smtClean="0">
                <a:solidFill>
                  <a:srgbClr val="000000"/>
                </a:solidFill>
              </a:rPr>
              <a:t>Alam</a:t>
            </a:r>
            <a:r>
              <a:rPr lang="en-US" sz="2000" dirty="0" smtClean="0">
                <a:solidFill>
                  <a:srgbClr val="000000"/>
                </a:solidFill>
              </a:rPr>
              <a:t>, </a:t>
            </a:r>
            <a:r>
              <a:rPr lang="en-US" sz="2200" i="1" dirty="0" err="1" smtClean="0">
                <a:solidFill>
                  <a:srgbClr val="000000"/>
                </a:solidFill>
              </a:rPr>
              <a:t>Baoquan</a:t>
            </a:r>
            <a:r>
              <a:rPr lang="en-US" sz="2200" i="1" dirty="0" smtClean="0">
                <a:solidFill>
                  <a:srgbClr val="000000"/>
                </a:solidFill>
              </a:rPr>
              <a:t> Chen</a:t>
            </a:r>
          </a:p>
          <a:p>
            <a:pPr marL="0" indent="0">
              <a:buNone/>
            </a:pPr>
            <a:endParaRPr lang="en-US" sz="2200" b="1" i="1" dirty="0">
              <a:solidFill>
                <a:srgbClr val="000000"/>
              </a:solidFill>
            </a:endParaRPr>
          </a:p>
          <a:p>
            <a:pPr marL="0" indent="0">
              <a:buNone/>
            </a:pPr>
            <a:r>
              <a:rPr lang="en-US" sz="1800" dirty="0" smtClean="0">
                <a:solidFill>
                  <a:srgbClr val="000000"/>
                </a:solidFill>
              </a:rPr>
              <a:t>KAUST visiting student scholarships, NSFC grants, </a:t>
            </a:r>
            <a:r>
              <a:rPr lang="en-US" sz="1800" dirty="0">
                <a:solidFill>
                  <a:srgbClr val="000000"/>
                </a:solidFill>
              </a:rPr>
              <a:t>CAS 100 scholar program, Shenzhen </a:t>
            </a:r>
            <a:r>
              <a:rPr lang="en-US" sz="1800" dirty="0" smtClean="0">
                <a:solidFill>
                  <a:srgbClr val="000000"/>
                </a:solidFill>
              </a:rPr>
              <a:t>Science and </a:t>
            </a:r>
            <a:r>
              <a:rPr lang="en-US" sz="1800" dirty="0">
                <a:solidFill>
                  <a:srgbClr val="000000"/>
                </a:solidFill>
              </a:rPr>
              <a:t>Technology </a:t>
            </a:r>
            <a:r>
              <a:rPr lang="en-US" sz="1800" dirty="0" smtClean="0">
                <a:solidFill>
                  <a:srgbClr val="000000"/>
                </a:solidFill>
              </a:rPr>
              <a:t>Foundation, </a:t>
            </a:r>
            <a:r>
              <a:rPr lang="en-US" sz="1800" dirty="0">
                <a:solidFill>
                  <a:srgbClr val="000000"/>
                </a:solidFill>
              </a:rPr>
              <a:t>CAS Visiting Professorship for </a:t>
            </a:r>
            <a:r>
              <a:rPr lang="en-US" sz="1800" dirty="0" smtClean="0">
                <a:solidFill>
                  <a:srgbClr val="000000"/>
                </a:solidFill>
              </a:rPr>
              <a:t>Senior/Young </a:t>
            </a:r>
            <a:r>
              <a:rPr lang="en-US" sz="1800" dirty="0">
                <a:solidFill>
                  <a:srgbClr val="000000"/>
                </a:solidFill>
              </a:rPr>
              <a:t>Int’l </a:t>
            </a:r>
            <a:r>
              <a:rPr lang="en-US" sz="1800" dirty="0" smtClean="0">
                <a:solidFill>
                  <a:srgbClr val="000000"/>
                </a:solidFill>
              </a:rPr>
              <a:t>Scientists,</a:t>
            </a:r>
            <a:r>
              <a:rPr lang="en-US" sz="1800" dirty="0">
                <a:solidFill>
                  <a:srgbClr val="000000"/>
                </a:solidFill>
              </a:rPr>
              <a:t> </a:t>
            </a:r>
            <a:r>
              <a:rPr lang="en-US" sz="1800" dirty="0" smtClean="0">
                <a:solidFill>
                  <a:srgbClr val="000000"/>
                </a:solidFill>
              </a:rPr>
              <a:t>Cyprus RPF Grant </a:t>
            </a:r>
            <a:r>
              <a:rPr lang="en-US" sz="1800" dirty="0" err="1" smtClean="0">
                <a:solidFill>
                  <a:srgbClr val="000000"/>
                </a:solidFill>
              </a:rPr>
              <a:t>Diethnis</a:t>
            </a:r>
            <a:r>
              <a:rPr lang="en-US" sz="1800" dirty="0" smtClean="0">
                <a:solidFill>
                  <a:srgbClr val="000000"/>
                </a:solidFill>
              </a:rPr>
              <a:t>/</a:t>
            </a:r>
            <a:r>
              <a:rPr lang="en-US" sz="1800" dirty="0" err="1" smtClean="0">
                <a:solidFill>
                  <a:srgbClr val="000000"/>
                </a:solidFill>
              </a:rPr>
              <a:t>Stochos</a:t>
            </a:r>
            <a:r>
              <a:rPr lang="en-US" sz="1800" dirty="0" smtClean="0">
                <a:solidFill>
                  <a:srgbClr val="000000"/>
                </a:solidFill>
              </a:rPr>
              <a:t>/0609, Israel Science Foundation, European </a:t>
            </a:r>
            <a:r>
              <a:rPr lang="en-US" sz="1800" dirty="0">
                <a:solidFill>
                  <a:srgbClr val="000000"/>
                </a:solidFill>
              </a:rPr>
              <a:t>FP7 </a:t>
            </a:r>
            <a:r>
              <a:rPr lang="en-US" sz="1800" dirty="0" smtClean="0">
                <a:solidFill>
                  <a:srgbClr val="000000"/>
                </a:solidFill>
              </a:rPr>
              <a:t>276982</a:t>
            </a:r>
            <a:endParaRPr lang="en-US" sz="1800" dirty="0">
              <a:solidFill>
                <a:srgbClr val="000000"/>
              </a:solidFill>
            </a:endParaRPr>
          </a:p>
        </p:txBody>
      </p:sp>
    </p:spTree>
    <p:extLst>
      <p:ext uri="{BB962C8B-B14F-4D97-AF65-F5344CB8AC3E}">
        <p14:creationId xmlns:p14="http://schemas.microsoft.com/office/powerpoint/2010/main" val="3195452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0568" y="3614072"/>
            <a:ext cx="5727802" cy="430887"/>
          </a:xfrm>
          <a:prstGeom prst="rect">
            <a:avLst/>
          </a:prstGeom>
          <a:noFill/>
        </p:spPr>
        <p:txBody>
          <a:bodyPr wrap="square" rtlCol="0">
            <a:spAutoFit/>
          </a:bodyPr>
          <a:lstStyle/>
          <a:p>
            <a:pPr algn="ctr"/>
            <a:r>
              <a:rPr lang="en-US" sz="2200" i="1" dirty="0" smtClean="0">
                <a:solidFill>
                  <a:srgbClr val="000000"/>
                </a:solidFill>
              </a:rPr>
              <a:t>code and data freely available for research</a:t>
            </a:r>
            <a:endParaRPr lang="en-US" sz="2200" i="1" dirty="0">
              <a:solidFill>
                <a:srgbClr val="000000"/>
              </a:solidFill>
            </a:endParaRPr>
          </a:p>
        </p:txBody>
      </p:sp>
      <p:grpSp>
        <p:nvGrpSpPr>
          <p:cNvPr id="8" name="Group 7"/>
          <p:cNvGrpSpPr/>
          <p:nvPr/>
        </p:nvGrpSpPr>
        <p:grpSpPr>
          <a:xfrm>
            <a:off x="128016" y="1228731"/>
            <a:ext cx="1991298" cy="2213714"/>
            <a:chOff x="128016" y="1013288"/>
            <a:chExt cx="1991298" cy="2213714"/>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56" r="7210"/>
            <a:stretch/>
          </p:blipFill>
          <p:spPr bwMode="auto">
            <a:xfrm>
              <a:off x="128016" y="1013288"/>
              <a:ext cx="1991298" cy="19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8934" y="3011558"/>
              <a:ext cx="883085" cy="215444"/>
            </a:xfrm>
            <a:prstGeom prst="rect">
              <a:avLst/>
            </a:prstGeom>
            <a:noFill/>
          </p:spPr>
          <p:txBody>
            <a:bodyPr wrap="square" lIns="0" tIns="0" rIns="0" bIns="0" rtlCol="0">
              <a:spAutoFit/>
            </a:bodyPr>
            <a:lstStyle/>
            <a:p>
              <a:r>
                <a:rPr lang="en-US" sz="1200" dirty="0" smtClean="0">
                  <a:solidFill>
                    <a:srgbClr val="000000"/>
                  </a:solidFill>
                </a:rPr>
                <a:t>Input</a:t>
              </a:r>
              <a:r>
                <a:rPr lang="en-US" sz="1400" dirty="0" smtClean="0">
                  <a:solidFill>
                    <a:srgbClr val="000000"/>
                  </a:solidFill>
                </a:rPr>
                <a:t> </a:t>
              </a:r>
              <a:r>
                <a:rPr lang="en-US" sz="1200" dirty="0" smtClean="0">
                  <a:solidFill>
                    <a:srgbClr val="000000"/>
                  </a:solidFill>
                </a:rPr>
                <a:t>Object</a:t>
              </a:r>
              <a:endParaRPr lang="en-US" sz="1400" dirty="0">
                <a:solidFill>
                  <a:srgbClr val="000000"/>
                </a:solidFill>
              </a:endParaRPr>
            </a:p>
          </p:txBody>
        </p:sp>
      </p:grpSp>
      <p:grpSp>
        <p:nvGrpSpPr>
          <p:cNvPr id="9" name="Group 8"/>
          <p:cNvGrpSpPr/>
          <p:nvPr/>
        </p:nvGrpSpPr>
        <p:grpSpPr>
          <a:xfrm>
            <a:off x="2169419" y="589442"/>
            <a:ext cx="1984797" cy="1708041"/>
            <a:chOff x="2169419" y="373999"/>
            <a:chExt cx="1984797" cy="1708041"/>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26570" y="373999"/>
              <a:ext cx="1827646" cy="170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169419" y="1302918"/>
              <a:ext cx="1121079" cy="553998"/>
            </a:xfrm>
            <a:prstGeom prst="rect">
              <a:avLst/>
            </a:prstGeom>
            <a:noFill/>
          </p:spPr>
          <p:txBody>
            <a:bodyPr wrap="square" lIns="0" tIns="0" rIns="0" bIns="0" rtlCol="0">
              <a:spAutoFit/>
            </a:bodyPr>
            <a:lstStyle/>
            <a:p>
              <a:r>
                <a:rPr lang="en-US" sz="1200" dirty="0" smtClean="0">
                  <a:solidFill>
                    <a:srgbClr val="000000"/>
                  </a:solidFill>
                </a:rPr>
                <a:t>Initial Orientation Graph</a:t>
              </a:r>
              <a:endParaRPr lang="en-US" sz="1200" dirty="0">
                <a:solidFill>
                  <a:srgbClr val="000000"/>
                </a:solidFill>
              </a:endParaRPr>
            </a:p>
          </p:txBody>
        </p:sp>
      </p:grpSp>
      <p:grpSp>
        <p:nvGrpSpPr>
          <p:cNvPr id="10" name="Group 9"/>
          <p:cNvGrpSpPr/>
          <p:nvPr/>
        </p:nvGrpSpPr>
        <p:grpSpPr>
          <a:xfrm>
            <a:off x="3127659" y="1822186"/>
            <a:ext cx="2314900" cy="1681639"/>
            <a:chOff x="3127659" y="1606743"/>
            <a:chExt cx="2314900" cy="1681639"/>
          </a:xfrm>
        </p:grpSpPr>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14636" y="1606743"/>
              <a:ext cx="2027923" cy="168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127659" y="2565786"/>
              <a:ext cx="1121079" cy="553998"/>
            </a:xfrm>
            <a:prstGeom prst="rect">
              <a:avLst/>
            </a:prstGeom>
            <a:noFill/>
          </p:spPr>
          <p:txBody>
            <a:bodyPr wrap="square" lIns="0" tIns="0" rIns="0" bIns="0" rtlCol="0">
              <a:spAutoFit/>
            </a:bodyPr>
            <a:lstStyle/>
            <a:p>
              <a:r>
                <a:rPr lang="en-US" sz="1200" dirty="0" smtClean="0">
                  <a:solidFill>
                    <a:srgbClr val="000000"/>
                  </a:solidFill>
                </a:rPr>
                <a:t>Reduced</a:t>
              </a:r>
            </a:p>
            <a:p>
              <a:r>
                <a:rPr lang="en-US" sz="1200" dirty="0" smtClean="0">
                  <a:solidFill>
                    <a:srgbClr val="000000"/>
                  </a:solidFill>
                </a:rPr>
                <a:t>Orientation Graph</a:t>
              </a:r>
              <a:endParaRPr lang="en-US" sz="1200" dirty="0">
                <a:solidFill>
                  <a:srgbClr val="000000"/>
                </a:solidFill>
              </a:endParaRPr>
            </a:p>
          </p:txBody>
        </p:sp>
      </p:grpSp>
      <p:grpSp>
        <p:nvGrpSpPr>
          <p:cNvPr id="11" name="Group 10"/>
          <p:cNvGrpSpPr/>
          <p:nvPr/>
        </p:nvGrpSpPr>
        <p:grpSpPr>
          <a:xfrm>
            <a:off x="4995911" y="1085024"/>
            <a:ext cx="2049980" cy="2021840"/>
            <a:chOff x="4995911" y="869581"/>
            <a:chExt cx="2049980" cy="2021840"/>
          </a:xfrm>
        </p:grpSpPr>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95911" y="869581"/>
              <a:ext cx="2049980" cy="192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162868" y="2706755"/>
              <a:ext cx="1716066" cy="184666"/>
            </a:xfrm>
            <a:prstGeom prst="rect">
              <a:avLst/>
            </a:prstGeom>
            <a:noFill/>
          </p:spPr>
          <p:txBody>
            <a:bodyPr wrap="square" lIns="0" tIns="0" rIns="0" bIns="0" rtlCol="0">
              <a:spAutoFit/>
            </a:bodyPr>
            <a:lstStyle/>
            <a:p>
              <a:r>
                <a:rPr lang="en-US" sz="1200" dirty="0" smtClean="0">
                  <a:solidFill>
                    <a:srgbClr val="000000"/>
                  </a:solidFill>
                </a:rPr>
                <a:t>Finally Aligned Primitives</a:t>
              </a:r>
              <a:endParaRPr lang="en-US" sz="1200" dirty="0">
                <a:solidFill>
                  <a:srgbClr val="000000"/>
                </a:solidFill>
              </a:endParaRPr>
            </a:p>
          </p:txBody>
        </p:sp>
      </p:grpSp>
      <p:sp>
        <p:nvSpPr>
          <p:cNvPr id="3" name="Title 2"/>
          <p:cNvSpPr>
            <a:spLocks noGrp="1"/>
          </p:cNvSpPr>
          <p:nvPr>
            <p:ph type="title"/>
          </p:nvPr>
        </p:nvSpPr>
        <p:spPr/>
        <p:txBody>
          <a:bodyPr/>
          <a:lstStyle/>
          <a:p>
            <a:r>
              <a:rPr lang="en-US" dirty="0"/>
              <a:t>t</a:t>
            </a:r>
            <a:r>
              <a:rPr lang="en-US" dirty="0" smtClean="0"/>
              <a:t>hank you</a:t>
            </a:r>
            <a:endParaRPr lang="en-US" dirty="0"/>
          </a:p>
        </p:txBody>
      </p:sp>
    </p:spTree>
    <p:extLst>
      <p:ext uri="{BB962C8B-B14F-4D97-AF65-F5344CB8AC3E}">
        <p14:creationId xmlns:p14="http://schemas.microsoft.com/office/powerpoint/2010/main" val="304170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17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940029409"/>
                  </p:ext>
                </p:extLst>
              </p:nvPr>
            </p:nvGraphicFramePr>
            <p:xfrm>
              <a:off x="377952" y="671068"/>
              <a:ext cx="6608064" cy="3114040"/>
            </p:xfrm>
            <a:graphic>
              <a:graphicData uri="http://schemas.openxmlformats.org/drawingml/2006/table">
                <a:tbl>
                  <a:tblPr>
                    <a:tableStyleId>{68D230F3-CF80-4859-8CE7-A43EE81993B5}</a:tableStyleId>
                  </a:tblPr>
                  <a:tblGrid>
                    <a:gridCol w="609600"/>
                    <a:gridCol w="566928"/>
                    <a:gridCol w="762000"/>
                    <a:gridCol w="999744"/>
                    <a:gridCol w="688848"/>
                    <a:gridCol w="780288"/>
                    <a:gridCol w="755904"/>
                    <a:gridCol w="609600"/>
                    <a:gridCol w="835152"/>
                  </a:tblGrid>
                  <a:tr h="370840">
                    <a:tc>
                      <a:txBody>
                        <a:bodyPr/>
                        <a:lstStyle/>
                        <a:p>
                          <a:pPr algn="ctr"/>
                          <a:r>
                            <a:rPr lang="en-US" sz="1200" dirty="0" smtClean="0">
                              <a:solidFill>
                                <a:srgbClr val="000000"/>
                              </a:solidFill>
                            </a:rPr>
                            <a:t>model</a:t>
                          </a:r>
                          <a:endParaRPr lang="en-US" sz="1200"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point #</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primitive #</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parallel/</a:t>
                          </a:r>
                          <a:r>
                            <a:rPr lang="en-US" sz="1200" dirty="0" err="1" smtClean="0">
                              <a:solidFill>
                                <a:srgbClr val="000000"/>
                              </a:solidFill>
                            </a:rPr>
                            <a:t>ortho</a:t>
                          </a:r>
                          <a:r>
                            <a:rPr lang="en-US" sz="1200" dirty="0" smtClean="0">
                              <a:solidFill>
                                <a:srgbClr val="000000"/>
                              </a:solidFill>
                            </a:rPr>
                            <a:t>.</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eq. angle</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Placement</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eq. length</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eq. radii</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time(in sec)</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B w="12700" cap="flat" cmpd="sng" algn="ctr">
                          <a:solidFill>
                            <a:schemeClr val="accent6"/>
                          </a:solidFill>
                          <a:prstDash val="solid"/>
                          <a:round/>
                          <a:headEnd type="none" w="med" len="med"/>
                          <a:tailEnd type="none" w="med" len="med"/>
                        </a:lnB>
                      </a:tcPr>
                    </a:tc>
                  </a:tr>
                  <a:tr h="548640">
                    <a:tc>
                      <a:txBody>
                        <a:bodyPr/>
                        <a:lstStyle/>
                        <a:p>
                          <a:pPr algn="ctr"/>
                          <a:r>
                            <a:rPr lang="en-US" dirty="0" smtClean="0">
                              <a:solidFill>
                                <a:srgbClr val="000000"/>
                              </a:solidFill>
                            </a:rPr>
                            <a:t>wheel</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283K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39</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741</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0(38)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N/A</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i="0" dirty="0" smtClean="0">
                              <a:solidFill>
                                <a:srgbClr val="000000"/>
                              </a:solidFill>
                              <a:latin typeface="+mn-lt"/>
                              <a:ea typeface="+mn-ea"/>
                            </a:rPr>
                            <a:t>359</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75</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N/A</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i="0" dirty="0" smtClean="0">
                              <a:solidFill>
                                <a:srgbClr val="000000"/>
                              </a:solidFill>
                              <a:latin typeface="+mn-lt"/>
                              <a:ea typeface="+mn-ea"/>
                            </a:rPr>
                            <a:t>66</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227.3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tcPr>
                    </a:tc>
                  </a:tr>
                  <a:tr h="548640">
                    <a:tc>
                      <a:txBody>
                        <a:bodyPr/>
                        <a:lstStyle/>
                        <a:p>
                          <a:pPr algn="ctr"/>
                          <a:r>
                            <a:rPr lang="en-US" dirty="0" smtClean="0">
                              <a:solidFill>
                                <a:srgbClr val="000000"/>
                              </a:solidFill>
                            </a:rPr>
                            <a:t>foam</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382K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56</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i="0" dirty="0" smtClean="0">
                              <a:solidFill>
                                <a:srgbClr val="000000"/>
                              </a:solidFill>
                              <a:latin typeface="+mn-lt"/>
                              <a:ea typeface="+mn-ea"/>
                            </a:rPr>
                            <a:t>544</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14(58)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i="0" dirty="0" smtClean="0">
                              <a:solidFill>
                                <a:srgbClr val="000000"/>
                              </a:solidFill>
                              <a:latin typeface="+mn-lt"/>
                              <a:ea typeface="+mn-ea"/>
                            </a:rPr>
                            <a:t>128</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37</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25</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68</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20</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N/A</a:t>
                          </a: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875.6</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r h="548640">
                    <a:tc>
                      <a:txBody>
                        <a:bodyPr/>
                        <a:lstStyle/>
                        <a:p>
                          <a:pPr algn="ctr"/>
                          <a:r>
                            <a:rPr lang="en-US" dirty="0" smtClean="0">
                              <a:solidFill>
                                <a:srgbClr val="000000"/>
                              </a:solidFill>
                            </a:rPr>
                            <a:t>clutch</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841K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21</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205</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8(25)</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26</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17</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27</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8</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4</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573.1</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r h="548640">
                    <a:tc>
                      <a:txBody>
                        <a:bodyPr/>
                        <a:lstStyle/>
                        <a:p>
                          <a:pPr algn="ctr"/>
                          <a:r>
                            <a:rPr lang="en-US" dirty="0" smtClean="0">
                              <a:solidFill>
                                <a:srgbClr val="000000"/>
                              </a:solidFill>
                            </a:rPr>
                            <a:t>pipe</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529K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43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i="0" dirty="0" smtClean="0">
                              <a:solidFill>
                                <a:srgbClr val="000000"/>
                              </a:solidFill>
                              <a:latin typeface="+mn-lt"/>
                              <a:ea typeface="+mn-ea"/>
                            </a:rPr>
                            <a:t>696</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7(44)</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40</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21</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90</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43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222</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19</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88</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27</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838.5</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r h="548640">
                    <a:tc>
                      <a:txBody>
                        <a:bodyPr/>
                        <a:lstStyle/>
                        <a:p>
                          <a:pPr algn="ctr"/>
                          <a:r>
                            <a:rPr lang="en-US" dirty="0" smtClean="0">
                              <a:solidFill>
                                <a:srgbClr val="000000"/>
                              </a:solidFill>
                            </a:rPr>
                            <a:t>boxy</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100K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26</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i="0" dirty="0" smtClean="0">
                              <a:solidFill>
                                <a:srgbClr val="000000"/>
                              </a:solidFill>
                              <a:latin typeface="+mn-lt"/>
                              <a:ea typeface="+mn-ea"/>
                            </a:rPr>
                            <a:t>121</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13(28)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250</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44</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11</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9</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i="0" dirty="0" smtClean="0">
                              <a:solidFill>
                                <a:srgbClr val="000000"/>
                              </a:solidFill>
                              <a:latin typeface="+mn-lt"/>
                              <a:ea typeface="+mn-ea"/>
                            </a:rPr>
                            <a:t>20</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8</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ea typeface="Cambria Math"/>
                            </a:rPr>
                            <a:t>7</a:t>
                          </a:r>
                          <a14:m>
                            <m:oMath xmlns:m="http://schemas.openxmlformats.org/officeDocument/2006/math">
                              <m:r>
                                <a:rPr lang="en-US" i="1" smtClean="0">
                                  <a:solidFill>
                                    <a:srgbClr val="000000"/>
                                  </a:solidFill>
                                  <a:latin typeface="Cambria Math"/>
                                  <a:ea typeface="Cambria Math"/>
                                </a:rPr>
                                <m:t>→</m:t>
                              </m:r>
                            </m:oMath>
                          </a14:m>
                          <a:r>
                            <a:rPr lang="en-US" dirty="0" smtClean="0">
                              <a:solidFill>
                                <a:srgbClr val="000000"/>
                              </a:solidFill>
                            </a:rPr>
                            <a:t>4</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319.3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940029409"/>
                  </p:ext>
                </p:extLst>
              </p:nvPr>
            </p:nvGraphicFramePr>
            <p:xfrm>
              <a:off x="377952" y="671068"/>
              <a:ext cx="6608064" cy="3114040"/>
            </p:xfrm>
            <a:graphic>
              <a:graphicData uri="http://schemas.openxmlformats.org/drawingml/2006/table">
                <a:tbl>
                  <a:tblPr>
                    <a:tableStyleId>{68D230F3-CF80-4859-8CE7-A43EE81993B5}</a:tableStyleId>
                  </a:tblPr>
                  <a:tblGrid>
                    <a:gridCol w="609600"/>
                    <a:gridCol w="566928"/>
                    <a:gridCol w="762000"/>
                    <a:gridCol w="999744"/>
                    <a:gridCol w="688848"/>
                    <a:gridCol w="780288"/>
                    <a:gridCol w="755904"/>
                    <a:gridCol w="609600"/>
                    <a:gridCol w="835152"/>
                  </a:tblGrid>
                  <a:tr h="370840">
                    <a:tc>
                      <a:txBody>
                        <a:bodyPr/>
                        <a:lstStyle/>
                        <a:p>
                          <a:pPr algn="ctr"/>
                          <a:r>
                            <a:rPr lang="en-US" sz="1200" dirty="0" smtClean="0">
                              <a:solidFill>
                                <a:srgbClr val="000000"/>
                              </a:solidFill>
                            </a:rPr>
                            <a:t>model</a:t>
                          </a:r>
                          <a:endParaRPr lang="en-US" sz="1200"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point #</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primitive #</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parallel/</a:t>
                          </a:r>
                          <a:r>
                            <a:rPr lang="en-US" sz="1200" dirty="0" err="1" smtClean="0">
                              <a:solidFill>
                                <a:srgbClr val="000000"/>
                              </a:solidFill>
                            </a:rPr>
                            <a:t>ortho</a:t>
                          </a:r>
                          <a:r>
                            <a:rPr lang="en-US" sz="1200" dirty="0" smtClean="0">
                              <a:solidFill>
                                <a:srgbClr val="000000"/>
                              </a:solidFill>
                            </a:rPr>
                            <a:t>.</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eq. angle</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Placement</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eq. length</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eq. radii</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B w="12700" cap="flat" cmpd="sng" algn="ctr">
                          <a:solidFill>
                            <a:schemeClr val="accent6"/>
                          </a:solidFill>
                          <a:prstDash val="solid"/>
                          <a:round/>
                          <a:headEnd type="none" w="med" len="med"/>
                          <a:tailEnd type="none" w="med" len="med"/>
                        </a:lnB>
                      </a:tcPr>
                    </a:tc>
                    <a:tc>
                      <a:txBody>
                        <a:bodyPr/>
                        <a:lstStyle/>
                        <a:p>
                          <a:pPr algn="ctr"/>
                          <a:r>
                            <a:rPr lang="en-US" sz="1200" dirty="0" smtClean="0">
                              <a:solidFill>
                                <a:srgbClr val="000000"/>
                              </a:solidFill>
                            </a:rPr>
                            <a:t>time(in sec)</a:t>
                          </a:r>
                          <a:endParaRPr lang="en-US" sz="1200"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B w="12700" cap="flat" cmpd="sng" algn="ctr">
                          <a:solidFill>
                            <a:schemeClr val="accent6"/>
                          </a:solidFill>
                          <a:prstDash val="solid"/>
                          <a:round/>
                          <a:headEnd type="none" w="med" len="med"/>
                          <a:tailEnd type="none" w="med" len="med"/>
                        </a:lnB>
                      </a:tcPr>
                    </a:tc>
                  </a:tr>
                  <a:tr h="548640">
                    <a:tc>
                      <a:txBody>
                        <a:bodyPr/>
                        <a:lstStyle/>
                        <a:p>
                          <a:pPr algn="ctr"/>
                          <a:r>
                            <a:rPr lang="en-US" dirty="0" smtClean="0">
                              <a:solidFill>
                                <a:srgbClr val="000000"/>
                              </a:solidFill>
                            </a:rPr>
                            <a:t>wheel</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283K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pPr algn="ctr"/>
                          <a:r>
                            <a:rPr lang="en-US" dirty="0" smtClean="0">
                              <a:solidFill>
                                <a:srgbClr val="000000"/>
                              </a:solidFill>
                            </a:rPr>
                            <a:t>39</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blipFill rotWithShape="1">
                          <a:blip r:embed="rId3"/>
                          <a:stretch>
                            <a:fillRect l="-193902" t="-67778" r="-367073" b="-400000"/>
                          </a:stretch>
                        </a:blipFill>
                      </a:tcPr>
                    </a:tc>
                    <a:tc>
                      <a:txBody>
                        <a:bodyPr/>
                        <a:lstStyle/>
                        <a:p>
                          <a:pPr algn="ctr"/>
                          <a:r>
                            <a:rPr lang="en-US" dirty="0" smtClean="0">
                              <a:solidFill>
                                <a:srgbClr val="000000"/>
                              </a:solidFill>
                            </a:rPr>
                            <a:t>N/A</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blipFill rotWithShape="1">
                          <a:blip r:embed="rId3"/>
                          <a:stretch>
                            <a:fillRect l="-464844" t="-67778" r="-282031" b="-400000"/>
                          </a:stretch>
                        </a:blipFill>
                      </a:tcPr>
                    </a:tc>
                    <a:tc>
                      <a:txBody>
                        <a:bodyPr/>
                        <a:lstStyle/>
                        <a:p>
                          <a:pPr algn="ctr"/>
                          <a:r>
                            <a:rPr lang="en-US" dirty="0" smtClean="0">
                              <a:solidFill>
                                <a:srgbClr val="000000"/>
                              </a:solidFill>
                            </a:rPr>
                            <a:t>N/A</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blipFill rotWithShape="1">
                          <a:blip r:embed="rId3"/>
                          <a:stretch>
                            <a:fillRect l="-847000" t="-67778" r="-137000" b="-400000"/>
                          </a:stretch>
                        </a:blipFill>
                      </a:tcPr>
                    </a:tc>
                    <a:tc>
                      <a:txBody>
                        <a:bodyPr/>
                        <a:lstStyle/>
                        <a:p>
                          <a:pPr algn="ctr"/>
                          <a:r>
                            <a:rPr lang="en-US" dirty="0" smtClean="0">
                              <a:solidFill>
                                <a:srgbClr val="000000"/>
                              </a:solidFill>
                            </a:rPr>
                            <a:t>227.3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T w="12700" cap="flat" cmpd="sng" algn="ctr">
                          <a:solidFill>
                            <a:schemeClr val="accent6"/>
                          </a:solidFill>
                          <a:prstDash val="solid"/>
                          <a:round/>
                          <a:headEnd type="none" w="med" len="med"/>
                          <a:tailEnd type="none" w="med" len="med"/>
                        </a:lnT>
                      </a:tcPr>
                    </a:tc>
                  </a:tr>
                  <a:tr h="548640">
                    <a:tc>
                      <a:txBody>
                        <a:bodyPr/>
                        <a:lstStyle/>
                        <a:p>
                          <a:pPr algn="ctr"/>
                          <a:r>
                            <a:rPr lang="en-US" dirty="0" smtClean="0">
                              <a:solidFill>
                                <a:srgbClr val="000000"/>
                              </a:solidFill>
                            </a:rPr>
                            <a:t>foam</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382K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56</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193902" t="-167778" r="-367073" b="-3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26549" t="-167778" r="-432743" b="-3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64844" t="-167778" r="-282031" b="-3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583065" t="-167778" r="-191129" b="-300000"/>
                          </a:stretch>
                        </a:blipFill>
                      </a:tcPr>
                    </a:tc>
                    <a:tc>
                      <a:txBody>
                        <a:bodyPr/>
                        <a:lstStyle/>
                        <a:p>
                          <a:pPr marL="0" marR="0" indent="0" algn="ctr" defTabSz="36576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N/A</a:t>
                          </a: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875.6</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r h="548640">
                    <a:tc>
                      <a:txBody>
                        <a:bodyPr/>
                        <a:lstStyle/>
                        <a:p>
                          <a:pPr algn="ctr"/>
                          <a:r>
                            <a:rPr lang="en-US" dirty="0" smtClean="0">
                              <a:solidFill>
                                <a:srgbClr val="000000"/>
                              </a:solidFill>
                            </a:rPr>
                            <a:t>clutch</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841K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21</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193902" t="-267778" r="-367073" b="-2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26549" t="-267778" r="-432743" b="-2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64844" t="-267778" r="-282031" b="-2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583065" t="-267778" r="-191129" b="-2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847000" t="-267778" r="-137000" b="-200000"/>
                          </a:stretch>
                        </a:blipFill>
                      </a:tcPr>
                    </a:tc>
                    <a:tc>
                      <a:txBody>
                        <a:bodyPr/>
                        <a:lstStyle/>
                        <a:p>
                          <a:pPr algn="ctr"/>
                          <a:r>
                            <a:rPr lang="en-US" dirty="0" smtClean="0">
                              <a:solidFill>
                                <a:srgbClr val="000000"/>
                              </a:solidFill>
                            </a:rPr>
                            <a:t>573.1</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r h="548640">
                    <a:tc>
                      <a:txBody>
                        <a:bodyPr/>
                        <a:lstStyle/>
                        <a:p>
                          <a:pPr algn="ctr"/>
                          <a:r>
                            <a:rPr lang="en-US" dirty="0" smtClean="0">
                              <a:solidFill>
                                <a:srgbClr val="000000"/>
                              </a:solidFill>
                            </a:rPr>
                            <a:t>pipe</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529K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43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193902" t="-367778" r="-367073" b="-1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26549" t="-367778" r="-432743" b="-1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64844" t="-367778" r="-282031" b="-1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583065" t="-367778" r="-191129" b="-100000"/>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847000" t="-367778" r="-137000" b="-100000"/>
                          </a:stretch>
                        </a:blipFill>
                      </a:tcPr>
                    </a:tc>
                    <a:tc>
                      <a:txBody>
                        <a:bodyPr/>
                        <a:lstStyle/>
                        <a:p>
                          <a:pPr algn="ctr"/>
                          <a:r>
                            <a:rPr lang="en-US" dirty="0" smtClean="0">
                              <a:solidFill>
                                <a:srgbClr val="000000"/>
                              </a:solidFill>
                            </a:rPr>
                            <a:t>838.5</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r h="548640">
                    <a:tc>
                      <a:txBody>
                        <a:bodyPr/>
                        <a:lstStyle/>
                        <a:p>
                          <a:pPr algn="ctr"/>
                          <a:r>
                            <a:rPr lang="en-US" dirty="0" smtClean="0">
                              <a:solidFill>
                                <a:srgbClr val="000000"/>
                              </a:solidFill>
                            </a:rPr>
                            <a:t>boxy</a:t>
                          </a:r>
                          <a:endParaRPr lang="en-US" dirty="0">
                            <a:solidFill>
                              <a:srgbClr val="000000"/>
                            </a:solidFill>
                          </a:endParaRPr>
                        </a:p>
                      </a:txBody>
                      <a:tcPr marL="0" marR="0" marT="0" marB="0" anchor="ctr">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100K</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lang="en-US" dirty="0" smtClean="0">
                              <a:solidFill>
                                <a:srgbClr val="000000"/>
                              </a:solidFill>
                            </a:rPr>
                            <a:t>26</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193902" t="-467778" r="-367073"/>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26549" t="-467778" r="-432743"/>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464844" t="-467778" r="-282031"/>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583065" t="-467778" r="-191129"/>
                          </a:stretch>
                        </a:blipFill>
                      </a:tcPr>
                    </a:tc>
                    <a:tc>
                      <a:txBody>
                        <a:bodyPr/>
                        <a:lstStyle/>
                        <a:p>
                          <a:endParaRPr lang="en-US"/>
                        </a:p>
                      </a:txBody>
                      <a:tcPr marL="0" marR="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blipFill rotWithShape="1">
                          <a:blip r:embed="rId3"/>
                          <a:stretch>
                            <a:fillRect l="-847000" t="-467778" r="-137000"/>
                          </a:stretch>
                        </a:blipFill>
                      </a:tcPr>
                    </a:tc>
                    <a:tc>
                      <a:txBody>
                        <a:bodyPr/>
                        <a:lstStyle/>
                        <a:p>
                          <a:pPr algn="ctr"/>
                          <a:r>
                            <a:rPr lang="en-US" dirty="0" smtClean="0">
                              <a:solidFill>
                                <a:srgbClr val="000000"/>
                              </a:solidFill>
                            </a:rPr>
                            <a:t>319.3</a:t>
                          </a:r>
                          <a:endParaRPr lang="en-US" dirty="0">
                            <a:solidFill>
                              <a:srgbClr val="000000"/>
                            </a:solidFill>
                          </a:endParaRPr>
                        </a:p>
                      </a:txBody>
                      <a:tcPr marL="0" marR="0" marT="0" marB="0" anchor="ctr">
                        <a:lnL w="12700" cap="flat" cmpd="sng" algn="ctr">
                          <a:solidFill>
                            <a:schemeClr val="accent6"/>
                          </a:solidFill>
                          <a:prstDash val="solid"/>
                          <a:round/>
                          <a:headEnd type="none" w="med" len="med"/>
                          <a:tailEnd type="none" w="med" len="med"/>
                        </a:lnL>
                      </a:tcPr>
                    </a:tc>
                  </a:tr>
                </a:tbl>
              </a:graphicData>
            </a:graphic>
          </p:graphicFrame>
        </mc:Fallback>
      </mc:AlternateContent>
    </p:spTree>
    <p:extLst>
      <p:ext uri="{BB962C8B-B14F-4D97-AF65-F5344CB8AC3E}">
        <p14:creationId xmlns:p14="http://schemas.microsoft.com/office/powerpoint/2010/main" val="3075236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158" y="647902"/>
            <a:ext cx="3806421" cy="3242507"/>
          </a:xfrm>
          <a:prstGeom prst="rect">
            <a:avLst/>
          </a:prstGeom>
        </p:spPr>
      </p:pic>
      <p:sp>
        <p:nvSpPr>
          <p:cNvPr id="5" name="Title 4"/>
          <p:cNvSpPr>
            <a:spLocks noGrp="1"/>
          </p:cNvSpPr>
          <p:nvPr>
            <p:ph type="title"/>
          </p:nvPr>
        </p:nvSpPr>
        <p:spPr/>
        <p:txBody>
          <a:bodyPr/>
          <a:lstStyle/>
          <a:p>
            <a:r>
              <a:rPr lang="en-US" dirty="0" smtClean="0"/>
              <a:t>Surface Reconstruction</a:t>
            </a:r>
            <a:endParaRPr lang="en-US" dirty="0"/>
          </a:p>
        </p:txBody>
      </p:sp>
    </p:spTree>
    <p:extLst>
      <p:ext uri="{BB962C8B-B14F-4D97-AF65-F5344CB8AC3E}">
        <p14:creationId xmlns:p14="http://schemas.microsoft.com/office/powerpoint/2010/main" val="3985738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Towards Better Reconstructions</a:t>
            </a:r>
            <a:endParaRPr lang="en-US" sz="2400" dirty="0"/>
          </a:p>
        </p:txBody>
      </p:sp>
      <p:grpSp>
        <p:nvGrpSpPr>
          <p:cNvPr id="13" name="Group 12"/>
          <p:cNvGrpSpPr/>
          <p:nvPr/>
        </p:nvGrpSpPr>
        <p:grpSpPr>
          <a:xfrm>
            <a:off x="97536" y="579438"/>
            <a:ext cx="3247848" cy="3535362"/>
            <a:chOff x="97536" y="579438"/>
            <a:chExt cx="3247848" cy="353536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 y="579438"/>
              <a:ext cx="1821384" cy="272186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8917" t="19773" r="40250"/>
            <a:stretch/>
          </p:blipFill>
          <p:spPr>
            <a:xfrm>
              <a:off x="1821384" y="1185291"/>
              <a:ext cx="1524000" cy="2929509"/>
            </a:xfrm>
            <a:prstGeom prst="rect">
              <a:avLst/>
            </a:prstGeom>
          </p:spPr>
        </p:pic>
      </p:grpSp>
      <p:grpSp>
        <p:nvGrpSpPr>
          <p:cNvPr id="12" name="Group 11"/>
          <p:cNvGrpSpPr/>
          <p:nvPr/>
        </p:nvGrpSpPr>
        <p:grpSpPr>
          <a:xfrm>
            <a:off x="3448770" y="449388"/>
            <a:ext cx="1684263" cy="3757763"/>
            <a:chOff x="3473153" y="376237"/>
            <a:chExt cx="1866943" cy="3885779"/>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31804"/>
            <a:stretch/>
          </p:blipFill>
          <p:spPr>
            <a:xfrm>
              <a:off x="3473153" y="376237"/>
              <a:ext cx="1773252" cy="388577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8587" r="28584"/>
            <a:stretch/>
          </p:blipFill>
          <p:spPr>
            <a:xfrm>
              <a:off x="3706367" y="376237"/>
              <a:ext cx="1633729" cy="3885779"/>
            </a:xfrm>
            <a:prstGeom prst="rect">
              <a:avLst/>
            </a:prstGeom>
          </p:spPr>
        </p:pic>
      </p:gr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4763" y="504253"/>
            <a:ext cx="1412536" cy="3610547"/>
          </a:xfrm>
          <a:prstGeom prst="rect">
            <a:avLst/>
          </a:prstGeom>
        </p:spPr>
      </p:pic>
      <p:sp>
        <p:nvSpPr>
          <p:cNvPr id="3" name="TextBox 2"/>
          <p:cNvSpPr txBox="1"/>
          <p:nvPr/>
        </p:nvSpPr>
        <p:spPr>
          <a:xfrm>
            <a:off x="212625" y="3377260"/>
            <a:ext cx="1591206" cy="710964"/>
          </a:xfrm>
          <a:prstGeom prst="rect">
            <a:avLst/>
          </a:prstGeom>
          <a:noFill/>
        </p:spPr>
        <p:txBody>
          <a:bodyPr wrap="square" rtlCol="0">
            <a:spAutoFit/>
          </a:bodyPr>
          <a:lstStyle/>
          <a:p>
            <a:pPr algn="ctr"/>
            <a:r>
              <a:rPr lang="en-US" dirty="0" smtClean="0"/>
              <a:t>[ICCV 2011 (to appear)]</a:t>
            </a:r>
            <a:endParaRPr lang="en-US" dirty="0"/>
          </a:p>
        </p:txBody>
      </p:sp>
    </p:spTree>
    <p:extLst>
      <p:ext uri="{BB962C8B-B14F-4D97-AF65-F5344CB8AC3E}">
        <p14:creationId xmlns:p14="http://schemas.microsoft.com/office/powerpoint/2010/main" val="904635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56683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8723" y="696837"/>
            <a:ext cx="2276476" cy="3376780"/>
            <a:chOff x="40480" y="704385"/>
            <a:chExt cx="2276476" cy="3376780"/>
          </a:xfrm>
        </p:grpSpPr>
        <p:grpSp>
          <p:nvGrpSpPr>
            <p:cNvPr id="8" name="Group 7"/>
            <p:cNvGrpSpPr/>
            <p:nvPr/>
          </p:nvGrpSpPr>
          <p:grpSpPr>
            <a:xfrm>
              <a:off x="40480" y="3007486"/>
              <a:ext cx="2276476" cy="1073679"/>
              <a:chOff x="80961" y="3007486"/>
              <a:chExt cx="2276476" cy="1073679"/>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2054" y="3007486"/>
                <a:ext cx="1074290" cy="83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0961" y="3804166"/>
                <a:ext cx="2276476" cy="276999"/>
              </a:xfrm>
              <a:prstGeom prst="rect">
                <a:avLst/>
              </a:prstGeom>
              <a:noFill/>
            </p:spPr>
            <p:txBody>
              <a:bodyPr wrap="square" rtlCol="0">
                <a:spAutoFit/>
              </a:bodyPr>
              <a:lstStyle/>
              <a:p>
                <a:pPr algn="ctr"/>
                <a:r>
                  <a:rPr lang="en-US" sz="1200" dirty="0" smtClean="0">
                    <a:solidFill>
                      <a:srgbClr val="000000"/>
                    </a:solidFill>
                  </a:rPr>
                  <a:t>[</a:t>
                </a:r>
                <a:r>
                  <a:rPr lang="en-US" sz="1200" dirty="0" err="1" smtClean="0">
                    <a:solidFill>
                      <a:srgbClr val="000000"/>
                    </a:solidFill>
                  </a:rPr>
                  <a:t>Oztireli</a:t>
                </a:r>
                <a:r>
                  <a:rPr lang="en-US" sz="1200" dirty="0" smtClean="0">
                    <a:solidFill>
                      <a:srgbClr val="000000"/>
                    </a:solidFill>
                  </a:rPr>
                  <a:t> </a:t>
                </a:r>
                <a:r>
                  <a:rPr lang="en-US" sz="1200" dirty="0">
                    <a:solidFill>
                      <a:srgbClr val="000000"/>
                    </a:solidFill>
                  </a:rPr>
                  <a:t>et al. 2009</a:t>
                </a:r>
                <a:r>
                  <a:rPr lang="en-US" sz="1200" dirty="0" smtClean="0">
                    <a:solidFill>
                      <a:srgbClr val="000000"/>
                    </a:solidFill>
                  </a:rPr>
                  <a:t>]</a:t>
                </a:r>
                <a:endParaRPr lang="en-US" sz="1200" dirty="0">
                  <a:solidFill>
                    <a:srgbClr val="000000"/>
                  </a:solidFill>
                </a:endParaRPr>
              </a:p>
            </p:txBody>
          </p:sp>
        </p:grpSp>
        <p:grpSp>
          <p:nvGrpSpPr>
            <p:cNvPr id="6" name="Group 5"/>
            <p:cNvGrpSpPr/>
            <p:nvPr/>
          </p:nvGrpSpPr>
          <p:grpSpPr>
            <a:xfrm>
              <a:off x="40480" y="704385"/>
              <a:ext cx="2276476" cy="1032774"/>
              <a:chOff x="-468095" y="833817"/>
              <a:chExt cx="2276476" cy="1032774"/>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0" y="833817"/>
                <a:ext cx="1259186" cy="77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68095" y="1589592"/>
                <a:ext cx="2276476" cy="276999"/>
              </a:xfrm>
              <a:prstGeom prst="rect">
                <a:avLst/>
              </a:prstGeom>
              <a:noFill/>
            </p:spPr>
            <p:txBody>
              <a:bodyPr wrap="square" rtlCol="0">
                <a:spAutoFit/>
              </a:bodyPr>
              <a:lstStyle/>
              <a:p>
                <a:pPr algn="ctr"/>
                <a:r>
                  <a:rPr lang="en-US" sz="1200" dirty="0" smtClean="0">
                    <a:solidFill>
                      <a:srgbClr val="000000"/>
                    </a:solidFill>
                  </a:rPr>
                  <a:t>[Hoppe et </a:t>
                </a:r>
                <a:r>
                  <a:rPr lang="en-US" sz="1200" dirty="0">
                    <a:solidFill>
                      <a:srgbClr val="000000"/>
                    </a:solidFill>
                  </a:rPr>
                  <a:t>al. </a:t>
                </a:r>
                <a:r>
                  <a:rPr lang="en-US" sz="1200" dirty="0" smtClean="0">
                    <a:solidFill>
                      <a:srgbClr val="000000"/>
                    </a:solidFill>
                  </a:rPr>
                  <a:t>1992]</a:t>
                </a:r>
                <a:endParaRPr lang="en-US" sz="1200" dirty="0">
                  <a:solidFill>
                    <a:srgbClr val="000000"/>
                  </a:solidFill>
                </a:endParaRPr>
              </a:p>
            </p:txBody>
          </p:sp>
        </p:grpSp>
        <p:grpSp>
          <p:nvGrpSpPr>
            <p:cNvPr id="5" name="Group 4"/>
            <p:cNvGrpSpPr/>
            <p:nvPr/>
          </p:nvGrpSpPr>
          <p:grpSpPr>
            <a:xfrm>
              <a:off x="40480" y="1826981"/>
              <a:ext cx="2276476" cy="1090684"/>
              <a:chOff x="-1325608" y="2068352"/>
              <a:chExt cx="2276476" cy="1090684"/>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841" y="2068352"/>
                <a:ext cx="1894943" cy="8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325608" y="2882037"/>
                <a:ext cx="2276476" cy="276999"/>
              </a:xfrm>
              <a:prstGeom prst="rect">
                <a:avLst/>
              </a:prstGeom>
              <a:noFill/>
            </p:spPr>
            <p:txBody>
              <a:bodyPr wrap="square" rtlCol="0">
                <a:spAutoFit/>
              </a:bodyPr>
              <a:lstStyle/>
              <a:p>
                <a:pPr algn="ctr"/>
                <a:r>
                  <a:rPr lang="en-US" sz="1200" dirty="0" smtClean="0">
                    <a:solidFill>
                      <a:srgbClr val="000000"/>
                    </a:solidFill>
                  </a:rPr>
                  <a:t>[</a:t>
                </a:r>
                <a:r>
                  <a:rPr lang="en-US" sz="1200" dirty="0" err="1" smtClean="0">
                    <a:solidFill>
                      <a:srgbClr val="000000"/>
                    </a:solidFill>
                  </a:rPr>
                  <a:t>Khazdan</a:t>
                </a:r>
                <a:r>
                  <a:rPr lang="en-US" sz="1200" dirty="0" smtClean="0">
                    <a:solidFill>
                      <a:srgbClr val="000000"/>
                    </a:solidFill>
                  </a:rPr>
                  <a:t> et </a:t>
                </a:r>
                <a:r>
                  <a:rPr lang="en-US" sz="1200" dirty="0">
                    <a:solidFill>
                      <a:srgbClr val="000000"/>
                    </a:solidFill>
                  </a:rPr>
                  <a:t>al. </a:t>
                </a:r>
                <a:r>
                  <a:rPr lang="en-US" sz="1200" dirty="0" smtClean="0">
                    <a:solidFill>
                      <a:srgbClr val="000000"/>
                    </a:solidFill>
                  </a:rPr>
                  <a:t>2006]</a:t>
                </a:r>
                <a:endParaRPr lang="en-US" sz="1200" dirty="0">
                  <a:solidFill>
                    <a:srgbClr val="000000"/>
                  </a:solidFill>
                </a:endParaRPr>
              </a:p>
            </p:txBody>
          </p:sp>
        </p:grpSp>
      </p:grpSp>
      <p:grpSp>
        <p:nvGrpSpPr>
          <p:cNvPr id="27" name="Group 26"/>
          <p:cNvGrpSpPr/>
          <p:nvPr/>
        </p:nvGrpSpPr>
        <p:grpSpPr>
          <a:xfrm>
            <a:off x="2332735" y="628009"/>
            <a:ext cx="2395538" cy="3445608"/>
            <a:chOff x="2218398" y="635557"/>
            <a:chExt cx="2395538" cy="3445608"/>
          </a:xfrm>
        </p:grpSpPr>
        <p:grpSp>
          <p:nvGrpSpPr>
            <p:cNvPr id="11" name="Group 10"/>
            <p:cNvGrpSpPr/>
            <p:nvPr/>
          </p:nvGrpSpPr>
          <p:grpSpPr>
            <a:xfrm>
              <a:off x="2218398" y="635557"/>
              <a:ext cx="2395538" cy="1082290"/>
              <a:chOff x="4886569" y="2732564"/>
              <a:chExt cx="2395538" cy="1082290"/>
            </a:xfrm>
          </p:grpSpPr>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31340"/>
              <a:stretch/>
            </p:blipFill>
            <p:spPr bwMode="auto">
              <a:xfrm>
                <a:off x="5498680" y="2732564"/>
                <a:ext cx="1171316" cy="86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886569" y="3537855"/>
                <a:ext cx="2395538" cy="276999"/>
              </a:xfrm>
              <a:prstGeom prst="rect">
                <a:avLst/>
              </a:prstGeom>
              <a:noFill/>
            </p:spPr>
            <p:txBody>
              <a:bodyPr wrap="square" rtlCol="0">
                <a:spAutoFit/>
              </a:bodyPr>
              <a:lstStyle/>
              <a:p>
                <a:pPr algn="ctr"/>
                <a:r>
                  <a:rPr lang="en-US" sz="1200" dirty="0">
                    <a:solidFill>
                      <a:srgbClr val="000000"/>
                    </a:solidFill>
                  </a:rPr>
                  <a:t>[Schnabel et al. 2007]</a:t>
                </a:r>
              </a:p>
            </p:txBody>
          </p:sp>
        </p:grpSp>
        <p:grpSp>
          <p:nvGrpSpPr>
            <p:cNvPr id="12" name="Group 11"/>
            <p:cNvGrpSpPr/>
            <p:nvPr/>
          </p:nvGrpSpPr>
          <p:grpSpPr>
            <a:xfrm>
              <a:off x="2218398" y="1776927"/>
              <a:ext cx="2395538" cy="1131532"/>
              <a:chOff x="4650018" y="673993"/>
              <a:chExt cx="2395538" cy="1131532"/>
            </a:xfrm>
          </p:grpSpPr>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246" y="673993"/>
                <a:ext cx="1235083" cy="92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650018" y="1528526"/>
                <a:ext cx="2395538" cy="276999"/>
              </a:xfrm>
              <a:prstGeom prst="rect">
                <a:avLst/>
              </a:prstGeom>
              <a:noFill/>
            </p:spPr>
            <p:txBody>
              <a:bodyPr wrap="square" rtlCol="0">
                <a:spAutoFit/>
              </a:bodyPr>
              <a:lstStyle/>
              <a:p>
                <a:pPr algn="ctr"/>
                <a:r>
                  <a:rPr lang="en-US" sz="1200" dirty="0" smtClean="0">
                    <a:solidFill>
                      <a:srgbClr val="000000"/>
                    </a:solidFill>
                  </a:rPr>
                  <a:t>[Gal et </a:t>
                </a:r>
                <a:r>
                  <a:rPr lang="en-US" sz="1200" dirty="0">
                    <a:solidFill>
                      <a:srgbClr val="000000"/>
                    </a:solidFill>
                  </a:rPr>
                  <a:t>al. 2007]</a:t>
                </a:r>
              </a:p>
            </p:txBody>
          </p:sp>
        </p:grpSp>
        <p:grpSp>
          <p:nvGrpSpPr>
            <p:cNvPr id="9" name="Group 8"/>
            <p:cNvGrpSpPr/>
            <p:nvPr/>
          </p:nvGrpSpPr>
          <p:grpSpPr>
            <a:xfrm>
              <a:off x="2218398" y="2967539"/>
              <a:ext cx="2395538" cy="1113626"/>
              <a:chOff x="2643431" y="2357117"/>
              <a:chExt cx="2395538" cy="1113626"/>
            </a:xfrm>
          </p:grpSpPr>
          <p:sp>
            <p:nvSpPr>
              <p:cNvPr id="23" name="TextBox 22"/>
              <p:cNvSpPr txBox="1"/>
              <p:nvPr/>
            </p:nvSpPr>
            <p:spPr>
              <a:xfrm>
                <a:off x="2643431" y="3193744"/>
                <a:ext cx="2395538" cy="276999"/>
              </a:xfrm>
              <a:prstGeom prst="rect">
                <a:avLst/>
              </a:prstGeom>
              <a:noFill/>
            </p:spPr>
            <p:txBody>
              <a:bodyPr wrap="square" rtlCol="0">
                <a:spAutoFit/>
              </a:bodyPr>
              <a:lstStyle/>
              <a:p>
                <a:pPr algn="ctr"/>
                <a:r>
                  <a:rPr lang="en-US" sz="1200" dirty="0">
                    <a:solidFill>
                      <a:srgbClr val="000000"/>
                    </a:solidFill>
                  </a:rPr>
                  <a:t>[Schnabel et al. </a:t>
                </a:r>
                <a:r>
                  <a:rPr lang="en-US" sz="1200" dirty="0" smtClean="0">
                    <a:solidFill>
                      <a:srgbClr val="000000"/>
                    </a:solidFill>
                  </a:rPr>
                  <a:t>2009]</a:t>
                </a:r>
                <a:endParaRPr lang="en-US" sz="1200" dirty="0">
                  <a:solidFill>
                    <a:srgbClr val="000000"/>
                  </a:solidFill>
                </a:endParaRPr>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9153" y="2357117"/>
                <a:ext cx="1724093" cy="91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2" name="Title 31"/>
          <p:cNvSpPr>
            <a:spLocks noGrp="1"/>
          </p:cNvSpPr>
          <p:nvPr>
            <p:ph type="title"/>
          </p:nvPr>
        </p:nvSpPr>
        <p:spPr/>
        <p:txBody>
          <a:bodyPr/>
          <a:lstStyle/>
          <a:p>
            <a:r>
              <a:rPr lang="en-US" dirty="0" smtClean="0"/>
              <a:t>Related Work</a:t>
            </a:r>
            <a:endParaRPr lang="en-US" dirty="0"/>
          </a:p>
        </p:txBody>
      </p:sp>
      <p:grpSp>
        <p:nvGrpSpPr>
          <p:cNvPr id="7" name="Group 6"/>
          <p:cNvGrpSpPr/>
          <p:nvPr/>
        </p:nvGrpSpPr>
        <p:grpSpPr>
          <a:xfrm>
            <a:off x="4725808" y="625691"/>
            <a:ext cx="2395538" cy="3443524"/>
            <a:chOff x="4725808" y="625691"/>
            <a:chExt cx="2395538" cy="3443524"/>
          </a:xfrm>
        </p:grpSpPr>
        <p:grpSp>
          <p:nvGrpSpPr>
            <p:cNvPr id="24" name="Group 23"/>
            <p:cNvGrpSpPr/>
            <p:nvPr/>
          </p:nvGrpSpPr>
          <p:grpSpPr>
            <a:xfrm>
              <a:off x="4725808" y="625691"/>
              <a:ext cx="2395538" cy="1147771"/>
              <a:chOff x="4619210" y="1717848"/>
              <a:chExt cx="2395538" cy="1147771"/>
            </a:xfrm>
          </p:grpSpPr>
          <p:pic>
            <p:nvPicPr>
              <p:cNvPr id="1033"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31204" t="4616" r="40522" b="5365"/>
              <a:stretch/>
            </p:blipFill>
            <p:spPr bwMode="auto">
              <a:xfrm>
                <a:off x="5053864" y="1717848"/>
                <a:ext cx="1526231" cy="9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4619210" y="2588620"/>
                <a:ext cx="2395538" cy="276999"/>
              </a:xfrm>
              <a:prstGeom prst="rect">
                <a:avLst/>
              </a:prstGeom>
              <a:noFill/>
            </p:spPr>
            <p:txBody>
              <a:bodyPr wrap="square" rtlCol="0">
                <a:spAutoFit/>
              </a:bodyPr>
              <a:lstStyle/>
              <a:p>
                <a:pPr algn="ctr"/>
                <a:r>
                  <a:rPr lang="en-US" sz="1200" dirty="0" smtClean="0">
                    <a:solidFill>
                      <a:srgbClr val="000000"/>
                    </a:solidFill>
                  </a:rPr>
                  <a:t>[</a:t>
                </a:r>
                <a:r>
                  <a:rPr lang="en-US" sz="1200" dirty="0" err="1" smtClean="0">
                    <a:solidFill>
                      <a:srgbClr val="000000"/>
                    </a:solidFill>
                  </a:rPr>
                  <a:t>Pauly</a:t>
                </a:r>
                <a:r>
                  <a:rPr lang="en-US" sz="1200" dirty="0" smtClean="0">
                    <a:solidFill>
                      <a:srgbClr val="000000"/>
                    </a:solidFill>
                  </a:rPr>
                  <a:t> et </a:t>
                </a:r>
                <a:r>
                  <a:rPr lang="en-US" sz="1200" dirty="0">
                    <a:solidFill>
                      <a:srgbClr val="000000"/>
                    </a:solidFill>
                  </a:rPr>
                  <a:t>al. </a:t>
                </a:r>
                <a:r>
                  <a:rPr lang="en-US" sz="1200" dirty="0" smtClean="0">
                    <a:solidFill>
                      <a:srgbClr val="000000"/>
                    </a:solidFill>
                  </a:rPr>
                  <a:t>2008]</a:t>
                </a:r>
                <a:endParaRPr lang="en-US" sz="1200" dirty="0">
                  <a:solidFill>
                    <a:srgbClr val="000000"/>
                  </a:solidFill>
                </a:endParaRPr>
              </a:p>
            </p:txBody>
          </p:sp>
        </p:grpSp>
        <p:grpSp>
          <p:nvGrpSpPr>
            <p:cNvPr id="25" name="Group 24"/>
            <p:cNvGrpSpPr/>
            <p:nvPr/>
          </p:nvGrpSpPr>
          <p:grpSpPr>
            <a:xfrm>
              <a:off x="4725808" y="1858547"/>
              <a:ext cx="2395538" cy="1040122"/>
              <a:chOff x="4714960" y="3041042"/>
              <a:chExt cx="2395538" cy="1040122"/>
            </a:xfrm>
          </p:grpSpPr>
          <p:pic>
            <p:nvPicPr>
              <p:cNvPr id="1034"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t="-1" b="50982"/>
              <a:stretch/>
            </p:blipFill>
            <p:spPr bwMode="auto">
              <a:xfrm>
                <a:off x="5266417" y="3041042"/>
                <a:ext cx="1292625" cy="79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4714960" y="3804165"/>
                <a:ext cx="2395538" cy="276999"/>
              </a:xfrm>
              <a:prstGeom prst="rect">
                <a:avLst/>
              </a:prstGeom>
              <a:noFill/>
            </p:spPr>
            <p:txBody>
              <a:bodyPr wrap="square" rtlCol="0">
                <a:spAutoFit/>
              </a:bodyPr>
              <a:lstStyle/>
              <a:p>
                <a:pPr algn="ctr"/>
                <a:r>
                  <a:rPr lang="en-US" sz="1200" dirty="0" smtClean="0">
                    <a:solidFill>
                      <a:srgbClr val="000000"/>
                    </a:solidFill>
                  </a:rPr>
                  <a:t>[</a:t>
                </a:r>
                <a:r>
                  <a:rPr lang="en-US" sz="1200" dirty="0" err="1" smtClean="0">
                    <a:solidFill>
                      <a:srgbClr val="000000"/>
                    </a:solidFill>
                  </a:rPr>
                  <a:t>Zheng</a:t>
                </a:r>
                <a:r>
                  <a:rPr lang="en-US" sz="1200" dirty="0" smtClean="0">
                    <a:solidFill>
                      <a:srgbClr val="000000"/>
                    </a:solidFill>
                  </a:rPr>
                  <a:t> et </a:t>
                </a:r>
                <a:r>
                  <a:rPr lang="en-US" sz="1200" dirty="0">
                    <a:solidFill>
                      <a:srgbClr val="000000"/>
                    </a:solidFill>
                  </a:rPr>
                  <a:t>al. </a:t>
                </a:r>
                <a:r>
                  <a:rPr lang="en-US" sz="1200" dirty="0" smtClean="0">
                    <a:solidFill>
                      <a:srgbClr val="000000"/>
                    </a:solidFill>
                  </a:rPr>
                  <a:t>2010]</a:t>
                </a:r>
                <a:endParaRPr lang="en-US" sz="1200" dirty="0">
                  <a:solidFill>
                    <a:srgbClr val="000000"/>
                  </a:solidFill>
                </a:endParaRPr>
              </a:p>
            </p:txBody>
          </p:sp>
        </p:grpSp>
        <p:grpSp>
          <p:nvGrpSpPr>
            <p:cNvPr id="4" name="Group 3"/>
            <p:cNvGrpSpPr/>
            <p:nvPr/>
          </p:nvGrpSpPr>
          <p:grpSpPr>
            <a:xfrm>
              <a:off x="4725808" y="2983754"/>
              <a:ext cx="2395538" cy="1085461"/>
              <a:chOff x="4725808" y="651698"/>
              <a:chExt cx="2395538" cy="1085461"/>
            </a:xfrm>
          </p:grpSpPr>
          <p:sp>
            <p:nvSpPr>
              <p:cNvPr id="30" name="TextBox 29"/>
              <p:cNvSpPr txBox="1"/>
              <p:nvPr/>
            </p:nvSpPr>
            <p:spPr>
              <a:xfrm>
                <a:off x="4725808" y="1460160"/>
                <a:ext cx="2395538" cy="276999"/>
              </a:xfrm>
              <a:prstGeom prst="rect">
                <a:avLst/>
              </a:prstGeom>
              <a:noFill/>
            </p:spPr>
            <p:txBody>
              <a:bodyPr wrap="square" rtlCol="0">
                <a:spAutoFit/>
              </a:bodyPr>
              <a:lstStyle/>
              <a:p>
                <a:pPr algn="ctr"/>
                <a:r>
                  <a:rPr lang="en-US" sz="1200" dirty="0" smtClean="0">
                    <a:solidFill>
                      <a:srgbClr val="000000"/>
                    </a:solidFill>
                  </a:rPr>
                  <a:t>[Fischer et </a:t>
                </a:r>
                <a:r>
                  <a:rPr lang="en-US" sz="1200" dirty="0">
                    <a:solidFill>
                      <a:srgbClr val="000000"/>
                    </a:solidFill>
                  </a:rPr>
                  <a:t>al. </a:t>
                </a:r>
                <a:r>
                  <a:rPr lang="en-US" sz="1200" dirty="0" smtClean="0">
                    <a:solidFill>
                      <a:srgbClr val="000000"/>
                    </a:solidFill>
                  </a:rPr>
                  <a:t>2011]</a:t>
                </a:r>
                <a:endParaRPr lang="en-US" sz="1200" dirty="0">
                  <a:solidFill>
                    <a:srgbClr val="000000"/>
                  </a:solidFill>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9202" y="651698"/>
                <a:ext cx="142875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6268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3" y="769953"/>
            <a:ext cx="3410009" cy="25575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478" y="769953"/>
            <a:ext cx="3410009" cy="2557507"/>
          </a:xfrm>
          <a:prstGeom prst="rect">
            <a:avLst/>
          </a:prstGeom>
        </p:spPr>
      </p:pic>
      <p:cxnSp>
        <p:nvCxnSpPr>
          <p:cNvPr id="6" name="Straight Arrow Connector 5"/>
          <p:cNvCxnSpPr/>
          <p:nvPr/>
        </p:nvCxnSpPr>
        <p:spPr>
          <a:xfrm flipV="1">
            <a:off x="3323296" y="2048705"/>
            <a:ext cx="617579" cy="1"/>
          </a:xfrm>
          <a:prstGeom prst="straightConnector1">
            <a:avLst/>
          </a:prstGeom>
          <a:ln w="152400">
            <a:solidFill>
              <a:schemeClr val="accent6"/>
            </a:solidFill>
            <a:tailEnd type="stealth"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143000" y="3400343"/>
            <a:ext cx="1474074" cy="276999"/>
          </a:xfrm>
          <a:prstGeom prst="rect">
            <a:avLst/>
          </a:prstGeom>
          <a:noFill/>
        </p:spPr>
        <p:txBody>
          <a:bodyPr wrap="square" lIns="0" tIns="0" rIns="0" bIns="0" rtlCol="0">
            <a:spAutoFit/>
          </a:bodyPr>
          <a:lstStyle>
            <a:defPPr>
              <a:defRPr lang="en-US"/>
            </a:defPPr>
            <a:lvl1pPr algn="ctr">
              <a:defRPr b="1">
                <a:solidFill>
                  <a:srgbClr val="000000"/>
                </a:solidFill>
              </a:defRPr>
            </a:lvl1pPr>
          </a:lstStyle>
          <a:p>
            <a:r>
              <a:rPr lang="en-US" dirty="0" smtClean="0"/>
              <a:t>point cloud</a:t>
            </a:r>
            <a:endParaRPr lang="en-US" dirty="0"/>
          </a:p>
        </p:txBody>
      </p:sp>
      <p:sp>
        <p:nvSpPr>
          <p:cNvPr id="48" name="TextBox 47"/>
          <p:cNvSpPr txBox="1"/>
          <p:nvPr/>
        </p:nvSpPr>
        <p:spPr>
          <a:xfrm>
            <a:off x="3644710" y="3261843"/>
            <a:ext cx="1956536" cy="553998"/>
          </a:xfrm>
          <a:prstGeom prst="rect">
            <a:avLst/>
          </a:prstGeom>
          <a:noFill/>
        </p:spPr>
        <p:txBody>
          <a:bodyPr wrap="square" lIns="0" tIns="0" rIns="0" bIns="0" rtlCol="0">
            <a:spAutoFit/>
          </a:bodyPr>
          <a:lstStyle>
            <a:defPPr>
              <a:defRPr lang="en-US"/>
            </a:defPPr>
            <a:lvl1pPr algn="ctr">
              <a:defRPr b="1">
                <a:solidFill>
                  <a:srgbClr val="000000"/>
                </a:solidFill>
              </a:defRPr>
            </a:lvl1pPr>
          </a:lstStyle>
          <a:p>
            <a:r>
              <a:rPr lang="en-US" dirty="0" smtClean="0"/>
              <a:t>surface </a:t>
            </a:r>
            <a:r>
              <a:rPr lang="en-US" altLang="zh-CN" dirty="0" smtClean="0"/>
              <a:t>r</a:t>
            </a:r>
            <a:r>
              <a:rPr lang="en-US" dirty="0" smtClean="0"/>
              <a:t>econstruction</a:t>
            </a:r>
            <a:endParaRPr lang="en-US" dirty="0"/>
          </a:p>
        </p:txBody>
      </p:sp>
      <p:sp>
        <p:nvSpPr>
          <p:cNvPr id="49" name="TextBox 48"/>
          <p:cNvSpPr txBox="1"/>
          <p:nvPr/>
        </p:nvSpPr>
        <p:spPr>
          <a:xfrm>
            <a:off x="5601246" y="3234887"/>
            <a:ext cx="1474074" cy="553998"/>
          </a:xfrm>
          <a:prstGeom prst="rect">
            <a:avLst/>
          </a:prstGeom>
          <a:noFill/>
        </p:spPr>
        <p:txBody>
          <a:bodyPr wrap="square" lIns="0" tIns="0" rIns="0" bIns="0" rtlCol="0">
            <a:spAutoFit/>
          </a:bodyPr>
          <a:lstStyle>
            <a:defPPr>
              <a:defRPr lang="en-US"/>
            </a:defPPr>
            <a:lvl1pPr algn="ctr">
              <a:defRPr b="1">
                <a:solidFill>
                  <a:srgbClr val="000000"/>
                </a:solidFill>
              </a:defRPr>
            </a:lvl1pPr>
          </a:lstStyle>
          <a:p>
            <a:r>
              <a:rPr lang="en-US" dirty="0" smtClean="0"/>
              <a:t>structural</a:t>
            </a:r>
            <a:endParaRPr lang="en-US" dirty="0"/>
          </a:p>
          <a:p>
            <a:r>
              <a:rPr lang="en-US" dirty="0" smtClean="0"/>
              <a:t>insights</a:t>
            </a:r>
            <a:endParaRPr lang="en-US" dirty="0"/>
          </a:p>
        </p:txBody>
      </p:sp>
      <p:sp>
        <p:nvSpPr>
          <p:cNvPr id="50" name="TextBox 49"/>
          <p:cNvSpPr txBox="1"/>
          <p:nvPr/>
        </p:nvSpPr>
        <p:spPr>
          <a:xfrm>
            <a:off x="5424430" y="3234887"/>
            <a:ext cx="353632" cy="553998"/>
          </a:xfrm>
          <a:prstGeom prst="rect">
            <a:avLst/>
          </a:prstGeom>
          <a:noFill/>
        </p:spPr>
        <p:txBody>
          <a:bodyPr wrap="square" lIns="0" tIns="0" rIns="0" bIns="0" rtlCol="0">
            <a:spAutoFit/>
          </a:bodyPr>
          <a:lstStyle/>
          <a:p>
            <a:pPr algn="ctr"/>
            <a:r>
              <a:rPr lang="en-US" sz="3600" dirty="0" smtClean="0">
                <a:solidFill>
                  <a:srgbClr val="000000"/>
                </a:solidFill>
              </a:rPr>
              <a:t>+</a:t>
            </a:r>
            <a:endParaRPr lang="en-US" sz="3600" dirty="0">
              <a:solidFill>
                <a:srgbClr val="000000"/>
              </a:solidFill>
            </a:endParaRPr>
          </a:p>
        </p:txBody>
      </p:sp>
      <p:sp>
        <p:nvSpPr>
          <p:cNvPr id="7" name="Title 6"/>
          <p:cNvSpPr>
            <a:spLocks noGrp="1"/>
          </p:cNvSpPr>
          <p:nvPr>
            <p:ph type="title"/>
          </p:nvPr>
        </p:nvSpPr>
        <p:spPr/>
        <p:txBody>
          <a:bodyPr/>
          <a:lstStyle/>
          <a:p>
            <a:r>
              <a:rPr lang="en-US" dirty="0" smtClean="0"/>
              <a:t>New Challenges</a:t>
            </a:r>
            <a:endParaRPr lang="en-US" dirty="0"/>
          </a:p>
        </p:txBody>
      </p:sp>
    </p:spTree>
    <p:extLst>
      <p:ext uri="{BB962C8B-B14F-4D97-AF65-F5344CB8AC3E}">
        <p14:creationId xmlns:p14="http://schemas.microsoft.com/office/powerpoint/2010/main" val="3505512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89" y="987265"/>
            <a:ext cx="2330693" cy="250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198" y="1089964"/>
            <a:ext cx="3502677" cy="230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t>Man-made Objects</a:t>
            </a:r>
            <a:endParaRPr lang="en-US" dirty="0"/>
          </a:p>
        </p:txBody>
      </p:sp>
    </p:spTree>
    <p:extLst>
      <p:ext uri="{BB962C8B-B14F-4D97-AF65-F5344CB8AC3E}">
        <p14:creationId xmlns:p14="http://schemas.microsoft.com/office/powerpoint/2010/main" val="700363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3" y="1167276"/>
            <a:ext cx="7264492" cy="2362200"/>
          </a:xfrm>
          <a:prstGeom prst="rect">
            <a:avLst/>
          </a:prstGeom>
        </p:spPr>
      </p:pic>
      <p:grpSp>
        <p:nvGrpSpPr>
          <p:cNvPr id="5143" name="Group 5142"/>
          <p:cNvGrpSpPr/>
          <p:nvPr/>
        </p:nvGrpSpPr>
        <p:grpSpPr>
          <a:xfrm>
            <a:off x="866775" y="693121"/>
            <a:ext cx="1800225" cy="1312355"/>
            <a:chOff x="866775" y="668845"/>
            <a:chExt cx="1800225" cy="1312355"/>
          </a:xfrm>
        </p:grpSpPr>
        <p:cxnSp>
          <p:nvCxnSpPr>
            <p:cNvPr id="7" name="Straight Arrow Connector 6"/>
            <p:cNvCxnSpPr/>
            <p:nvPr/>
          </p:nvCxnSpPr>
          <p:spPr>
            <a:xfrm>
              <a:off x="1447800" y="1828800"/>
              <a:ext cx="1219200" cy="152400"/>
            </a:xfrm>
            <a:prstGeom prst="straightConnector1">
              <a:avLst/>
            </a:prstGeom>
            <a:ln>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66775" y="1828800"/>
              <a:ext cx="1219200" cy="152400"/>
            </a:xfrm>
            <a:prstGeom prst="straightConnector1">
              <a:avLst/>
            </a:prstGeom>
            <a:ln>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66800" y="668845"/>
              <a:ext cx="1428750" cy="369332"/>
            </a:xfrm>
            <a:prstGeom prst="rect">
              <a:avLst/>
            </a:prstGeom>
            <a:noFill/>
          </p:spPr>
          <p:txBody>
            <a:bodyPr wrap="square" rtlCol="0">
              <a:spAutoFit/>
            </a:bodyPr>
            <a:lstStyle/>
            <a:p>
              <a:r>
                <a:rPr lang="en-US" dirty="0">
                  <a:solidFill>
                    <a:srgbClr val="000000"/>
                  </a:solidFill>
                </a:rPr>
                <a:t>e</a:t>
              </a:r>
              <a:r>
                <a:rPr lang="en-US" dirty="0" smtClean="0">
                  <a:solidFill>
                    <a:srgbClr val="000000"/>
                  </a:solidFill>
                </a:rPr>
                <a:t>qual length</a:t>
              </a:r>
              <a:endParaRPr lang="en-US" dirty="0">
                <a:solidFill>
                  <a:srgbClr val="000000"/>
                </a:solidFill>
              </a:endParaRPr>
            </a:p>
          </p:txBody>
        </p:sp>
        <p:cxnSp>
          <p:nvCxnSpPr>
            <p:cNvPr id="11" name="Straight Connector 10"/>
            <p:cNvCxnSpPr>
              <a:endCxn id="8" idx="2"/>
            </p:cNvCxnSpPr>
            <p:nvPr/>
          </p:nvCxnSpPr>
          <p:spPr>
            <a:xfrm flipV="1">
              <a:off x="1371600" y="1038177"/>
              <a:ext cx="409575" cy="790623"/>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8" idx="2"/>
            </p:cNvCxnSpPr>
            <p:nvPr/>
          </p:nvCxnSpPr>
          <p:spPr>
            <a:xfrm flipH="1" flipV="1">
              <a:off x="1781175" y="1038177"/>
              <a:ext cx="504826" cy="866823"/>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grpSp>
      <p:grpSp>
        <p:nvGrpSpPr>
          <p:cNvPr id="5144" name="Group 5143"/>
          <p:cNvGrpSpPr/>
          <p:nvPr/>
        </p:nvGrpSpPr>
        <p:grpSpPr>
          <a:xfrm>
            <a:off x="5181600" y="693121"/>
            <a:ext cx="2082800" cy="874193"/>
            <a:chOff x="5181600" y="668845"/>
            <a:chExt cx="2082800" cy="874193"/>
          </a:xfrm>
        </p:grpSpPr>
        <p:sp>
          <p:nvSpPr>
            <p:cNvPr id="38" name="TextBox 37"/>
            <p:cNvSpPr txBox="1"/>
            <p:nvPr/>
          </p:nvSpPr>
          <p:spPr>
            <a:xfrm>
              <a:off x="5562600" y="668845"/>
              <a:ext cx="1428750" cy="369332"/>
            </a:xfrm>
            <a:prstGeom prst="rect">
              <a:avLst/>
            </a:prstGeom>
            <a:noFill/>
          </p:spPr>
          <p:txBody>
            <a:bodyPr wrap="square" rtlCol="0">
              <a:spAutoFit/>
            </a:bodyPr>
            <a:lstStyle/>
            <a:p>
              <a:r>
                <a:rPr lang="en-US" dirty="0">
                  <a:solidFill>
                    <a:srgbClr val="000000"/>
                  </a:solidFill>
                </a:rPr>
                <a:t>e</a:t>
              </a:r>
              <a:r>
                <a:rPr lang="en-US" dirty="0" smtClean="0">
                  <a:solidFill>
                    <a:srgbClr val="000000"/>
                  </a:solidFill>
                </a:rPr>
                <a:t>qual angle</a:t>
              </a:r>
              <a:endParaRPr lang="en-US" dirty="0">
                <a:solidFill>
                  <a:srgbClr val="000000"/>
                </a:solidFill>
              </a:endParaRPr>
            </a:p>
          </p:txBody>
        </p:sp>
        <p:cxnSp>
          <p:nvCxnSpPr>
            <p:cNvPr id="5133" name="Straight Connector 5132"/>
            <p:cNvCxnSpPr/>
            <p:nvPr/>
          </p:nvCxnSpPr>
          <p:spPr>
            <a:xfrm>
              <a:off x="5181600" y="1219200"/>
              <a:ext cx="62388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38" idx="2"/>
            </p:cNvCxnSpPr>
            <p:nvPr/>
          </p:nvCxnSpPr>
          <p:spPr>
            <a:xfrm flipV="1">
              <a:off x="5410200" y="1038177"/>
              <a:ext cx="866775" cy="257223"/>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181600" y="1219200"/>
              <a:ext cx="311943" cy="2952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640513" y="1257300"/>
              <a:ext cx="62388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6991350" y="1247775"/>
              <a:ext cx="273050" cy="29526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38" idx="2"/>
            </p:cNvCxnSpPr>
            <p:nvPr/>
          </p:nvCxnSpPr>
          <p:spPr>
            <a:xfrm flipH="1" flipV="1">
              <a:off x="6276975" y="1038177"/>
              <a:ext cx="809625" cy="257223"/>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4038600" y="2240975"/>
            <a:ext cx="2057400" cy="907501"/>
            <a:chOff x="4038600" y="2216699"/>
            <a:chExt cx="2057400" cy="907501"/>
          </a:xfrm>
        </p:grpSpPr>
        <p:sp>
          <p:nvSpPr>
            <p:cNvPr id="62" name="TextBox 61"/>
            <p:cNvSpPr txBox="1"/>
            <p:nvPr/>
          </p:nvSpPr>
          <p:spPr>
            <a:xfrm>
              <a:off x="4038600" y="2216699"/>
              <a:ext cx="1063578" cy="369332"/>
            </a:xfrm>
            <a:prstGeom prst="rect">
              <a:avLst/>
            </a:prstGeom>
            <a:noFill/>
          </p:spPr>
          <p:txBody>
            <a:bodyPr wrap="square" rtlCol="0">
              <a:spAutoFit/>
            </a:bodyPr>
            <a:lstStyle/>
            <a:p>
              <a:r>
                <a:rPr lang="en-US" dirty="0" smtClean="0">
                  <a:solidFill>
                    <a:srgbClr val="000000"/>
                  </a:solidFill>
                </a:rPr>
                <a:t>coplanar</a:t>
              </a:r>
              <a:endParaRPr lang="en-US" dirty="0">
                <a:solidFill>
                  <a:srgbClr val="000000"/>
                </a:solidFill>
              </a:endParaRPr>
            </a:p>
          </p:txBody>
        </p:sp>
        <p:cxnSp>
          <p:nvCxnSpPr>
            <p:cNvPr id="63" name="Straight Connector 62"/>
            <p:cNvCxnSpPr>
              <a:stCxn id="62" idx="3"/>
            </p:cNvCxnSpPr>
            <p:nvPr/>
          </p:nvCxnSpPr>
          <p:spPr>
            <a:xfrm>
              <a:off x="5102178" y="2401365"/>
              <a:ext cx="993822" cy="722835"/>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62" idx="3"/>
            </p:cNvCxnSpPr>
            <p:nvPr/>
          </p:nvCxnSpPr>
          <p:spPr>
            <a:xfrm flipH="1">
              <a:off x="5102178" y="2216699"/>
              <a:ext cx="235394" cy="184666"/>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2495550" y="2890370"/>
            <a:ext cx="2686050" cy="646331"/>
            <a:chOff x="2495550" y="2866094"/>
            <a:chExt cx="2686050" cy="646331"/>
          </a:xfrm>
        </p:grpSpPr>
        <p:sp>
          <p:nvSpPr>
            <p:cNvPr id="84" name="TextBox 83"/>
            <p:cNvSpPr txBox="1"/>
            <p:nvPr/>
          </p:nvSpPr>
          <p:spPr>
            <a:xfrm>
              <a:off x="3889422" y="2866094"/>
              <a:ext cx="1292178" cy="646331"/>
            </a:xfrm>
            <a:prstGeom prst="rect">
              <a:avLst/>
            </a:prstGeom>
            <a:noFill/>
          </p:spPr>
          <p:txBody>
            <a:bodyPr wrap="square" rtlCol="0">
              <a:spAutoFit/>
            </a:bodyPr>
            <a:lstStyle/>
            <a:p>
              <a:r>
                <a:rPr lang="en-US" dirty="0">
                  <a:solidFill>
                    <a:srgbClr val="000000"/>
                  </a:solidFill>
                </a:rPr>
                <a:t>o</a:t>
              </a:r>
              <a:r>
                <a:rPr lang="en-US" dirty="0" smtClean="0">
                  <a:solidFill>
                    <a:srgbClr val="000000"/>
                  </a:solidFill>
                </a:rPr>
                <a:t>rthogonal faces</a:t>
              </a:r>
              <a:endParaRPr lang="en-US" dirty="0">
                <a:solidFill>
                  <a:srgbClr val="000000"/>
                </a:solidFill>
              </a:endParaRPr>
            </a:p>
          </p:txBody>
        </p:sp>
        <p:cxnSp>
          <p:nvCxnSpPr>
            <p:cNvPr id="85" name="Straight Connector 84"/>
            <p:cNvCxnSpPr>
              <a:stCxn id="84" idx="1"/>
            </p:cNvCxnSpPr>
            <p:nvPr/>
          </p:nvCxnSpPr>
          <p:spPr>
            <a:xfrm flipH="1">
              <a:off x="2495550" y="3189260"/>
              <a:ext cx="1393872" cy="163540"/>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84" idx="1"/>
            </p:cNvCxnSpPr>
            <p:nvPr/>
          </p:nvCxnSpPr>
          <p:spPr>
            <a:xfrm>
              <a:off x="2971800" y="2866094"/>
              <a:ext cx="917622" cy="323166"/>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2590800" y="996510"/>
            <a:ext cx="2590800" cy="704166"/>
            <a:chOff x="2590800" y="972234"/>
            <a:chExt cx="2590800" cy="704166"/>
          </a:xfrm>
        </p:grpSpPr>
        <p:sp>
          <p:nvSpPr>
            <p:cNvPr id="109" name="TextBox 108"/>
            <p:cNvSpPr txBox="1"/>
            <p:nvPr/>
          </p:nvSpPr>
          <p:spPr>
            <a:xfrm>
              <a:off x="3889422" y="972234"/>
              <a:ext cx="1292178" cy="646331"/>
            </a:xfrm>
            <a:prstGeom prst="rect">
              <a:avLst/>
            </a:prstGeom>
            <a:noFill/>
          </p:spPr>
          <p:txBody>
            <a:bodyPr wrap="square" rtlCol="0">
              <a:spAutoFit/>
            </a:bodyPr>
            <a:lstStyle/>
            <a:p>
              <a:r>
                <a:rPr lang="en-US" dirty="0" smtClean="0">
                  <a:solidFill>
                    <a:srgbClr val="000000"/>
                  </a:solidFill>
                </a:rPr>
                <a:t>parallel faces</a:t>
              </a:r>
              <a:endParaRPr lang="en-US" dirty="0">
                <a:solidFill>
                  <a:srgbClr val="000000"/>
                </a:solidFill>
              </a:endParaRPr>
            </a:p>
          </p:txBody>
        </p:sp>
        <p:cxnSp>
          <p:nvCxnSpPr>
            <p:cNvPr id="110" name="Straight Connector 109"/>
            <p:cNvCxnSpPr>
              <a:stCxn id="109" idx="1"/>
            </p:cNvCxnSpPr>
            <p:nvPr/>
          </p:nvCxnSpPr>
          <p:spPr>
            <a:xfrm flipH="1">
              <a:off x="3238500" y="1295400"/>
              <a:ext cx="650922" cy="381000"/>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endCxn id="109" idx="1"/>
            </p:cNvCxnSpPr>
            <p:nvPr/>
          </p:nvCxnSpPr>
          <p:spPr>
            <a:xfrm>
              <a:off x="2590800" y="1295400"/>
              <a:ext cx="1298622" cy="0"/>
            </a:xfrm>
            <a:prstGeom prst="line">
              <a:avLst/>
            </a:prstGeom>
            <a:ln>
              <a:solidFill>
                <a:schemeClr val="accent6"/>
              </a:solidFill>
            </a:ln>
            <a:effectLst>
              <a:glow>
                <a:schemeClr val="accent1"/>
              </a:glow>
              <a:outerShdw blurRad="40000" dist="20000" dir="5400000" rotWithShape="0">
                <a:srgbClr val="000000">
                  <a:alpha val="91000"/>
                </a:srgbClr>
              </a:outerShdw>
              <a:reflection endPos="0" dir="5400000" sy="-100000" algn="bl" rotWithShape="0"/>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Regularity in Objects</a:t>
            </a:r>
            <a:endParaRPr lang="en-US" dirty="0"/>
          </a:p>
        </p:txBody>
      </p:sp>
    </p:spTree>
    <p:extLst>
      <p:ext uri="{BB962C8B-B14F-4D97-AF65-F5344CB8AC3E}">
        <p14:creationId xmlns:p14="http://schemas.microsoft.com/office/powerpoint/2010/main" val="39076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right)">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43"/>
                                        </p:tgtEl>
                                        <p:attrNameLst>
                                          <p:attrName>style.visibility</p:attrName>
                                        </p:attrNameLst>
                                      </p:cBhvr>
                                      <p:to>
                                        <p:strVal val="visible"/>
                                      </p:to>
                                    </p:set>
                                    <p:animEffect transition="in" filter="wipe(down)">
                                      <p:cBhvr>
                                        <p:cTn id="22" dur="500"/>
                                        <p:tgtEl>
                                          <p:spTgt spid="51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44"/>
                                        </p:tgtEl>
                                        <p:attrNameLst>
                                          <p:attrName>style.visibility</p:attrName>
                                        </p:attrNameLst>
                                      </p:cBhvr>
                                      <p:to>
                                        <p:strVal val="visible"/>
                                      </p:to>
                                    </p:set>
                                    <p:animEffect transition="in" filter="wipe(down)">
                                      <p:cBhvr>
                                        <p:cTn id="27" dur="500"/>
                                        <p:tgtEl>
                                          <p:spTgt spid="5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 y="923925"/>
            <a:ext cx="7096126" cy="2216643"/>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228600" y="3132964"/>
                <a:ext cx="1381125" cy="369332"/>
              </a:xfrm>
              <a:prstGeom prst="rect">
                <a:avLst/>
              </a:prstGeom>
              <a:noFill/>
            </p:spPr>
            <p:txBody>
              <a:bodyPr wrap="square" rtlCol="0">
                <a:spAutoFit/>
              </a:bodyPr>
              <a:lstStyle/>
              <a:p>
                <a:pPr algn="ctr"/>
                <a:r>
                  <a:rPr lang="en-US" dirty="0" smtClean="0">
                    <a:solidFill>
                      <a:srgbClr val="000000"/>
                    </a:solidFill>
                  </a:rPr>
                  <a:t>(</a:t>
                </a:r>
                <a14:m>
                  <m:oMath xmlns:m="http://schemas.openxmlformats.org/officeDocument/2006/math">
                    <m:r>
                      <a:rPr lang="en-US" b="0" i="1" smtClean="0">
                        <a:solidFill>
                          <a:srgbClr val="000000"/>
                        </a:solidFill>
                        <a:latin typeface="Cambria Math"/>
                      </a:rPr>
                      <m:t>𝑛</m:t>
                    </m:r>
                  </m:oMath>
                </a14:m>
                <a:r>
                  <a:rPr lang="en-US" dirty="0" smtClean="0">
                    <a:solidFill>
                      <a:srgbClr val="000000"/>
                    </a:solidFill>
                  </a:rPr>
                  <a:t>, </a:t>
                </a:r>
                <a14:m>
                  <m:oMath xmlns:m="http://schemas.openxmlformats.org/officeDocument/2006/math">
                    <m:r>
                      <a:rPr lang="en-US" b="0" i="1" smtClean="0">
                        <a:solidFill>
                          <a:srgbClr val="000000"/>
                        </a:solidFill>
                        <a:latin typeface="Cambria Math"/>
                      </a:rPr>
                      <m:t>𝑑</m:t>
                    </m:r>
                  </m:oMath>
                </a14:m>
                <a:r>
                  <a:rPr lang="en-US" dirty="0" smtClean="0">
                    <a:solidFill>
                      <a:srgbClr val="000000"/>
                    </a:solidFill>
                  </a:rPr>
                  <a:t>)</a:t>
                </a:r>
                <a:endParaRPr lang="en-US" dirty="0">
                  <a:solidFill>
                    <a:srgbClr val="00000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8600" y="3132964"/>
                <a:ext cx="1381125" cy="369332"/>
              </a:xfrm>
              <a:prstGeom prst="rect">
                <a:avLst/>
              </a:prstGeom>
              <a:blipFill rotWithShape="1">
                <a:blip r:embed="rId4"/>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093913" y="3132964"/>
                <a:ext cx="1381125" cy="369332"/>
              </a:xfrm>
              <a:prstGeom prst="rect">
                <a:avLst/>
              </a:prstGeom>
              <a:noFill/>
            </p:spPr>
            <p:txBody>
              <a:bodyPr wrap="square" rtlCol="0">
                <a:spAutoFit/>
              </a:bodyPr>
              <a:lstStyle/>
              <a:p>
                <a:pPr algn="ctr"/>
                <a:r>
                  <a:rPr lang="en-US" dirty="0" smtClean="0">
                    <a:solidFill>
                      <a:srgbClr val="000000"/>
                    </a:solidFill>
                  </a:rPr>
                  <a:t>(</a:t>
                </a:r>
                <a14:m>
                  <m:oMath xmlns:m="http://schemas.openxmlformats.org/officeDocument/2006/math">
                    <m:r>
                      <a:rPr lang="en-US" b="0" i="1" smtClean="0">
                        <a:solidFill>
                          <a:srgbClr val="000000"/>
                        </a:solidFill>
                        <a:latin typeface="Cambria Math"/>
                      </a:rPr>
                      <m:t>𝑛</m:t>
                    </m:r>
                  </m:oMath>
                </a14:m>
                <a:r>
                  <a:rPr lang="en-US" dirty="0" smtClean="0">
                    <a:solidFill>
                      <a:srgbClr val="000000"/>
                    </a:solidFill>
                  </a:rPr>
                  <a:t>, </a:t>
                </a:r>
                <a14:m>
                  <m:oMath xmlns:m="http://schemas.openxmlformats.org/officeDocument/2006/math">
                    <m:r>
                      <a:rPr lang="en-US" b="0" i="1" smtClean="0">
                        <a:solidFill>
                          <a:srgbClr val="000000"/>
                        </a:solidFill>
                        <a:latin typeface="Cambria Math"/>
                      </a:rPr>
                      <m:t>𝑝</m:t>
                    </m:r>
                  </m:oMath>
                </a14:m>
                <a:r>
                  <a:rPr lang="en-US" dirty="0" smtClean="0">
                    <a:solidFill>
                      <a:srgbClr val="000000"/>
                    </a:solidFill>
                  </a:rPr>
                  <a:t>, </a:t>
                </a:r>
                <a14:m>
                  <m:oMath xmlns:m="http://schemas.openxmlformats.org/officeDocument/2006/math">
                    <m:r>
                      <a:rPr lang="en-US" b="0" i="1" smtClean="0">
                        <a:solidFill>
                          <a:srgbClr val="000000"/>
                        </a:solidFill>
                        <a:latin typeface="Cambria Math"/>
                      </a:rPr>
                      <m:t>𝑟</m:t>
                    </m:r>
                  </m:oMath>
                </a14:m>
                <a:r>
                  <a:rPr lang="en-US" dirty="0" smtClean="0">
                    <a:solidFill>
                      <a:srgbClr val="000000"/>
                    </a:solidFill>
                  </a:rPr>
                  <a:t>)</a:t>
                </a:r>
                <a:endParaRPr lang="en-US" dirty="0">
                  <a:solidFill>
                    <a:srgbClr val="00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093913" y="3132964"/>
                <a:ext cx="1381125" cy="369332"/>
              </a:xfrm>
              <a:prstGeom prst="rect">
                <a:avLst/>
              </a:prstGeom>
              <a:blipFill rotWithShape="1">
                <a:blip r:embed="rId5"/>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959226" y="3132964"/>
                <a:ext cx="1381125" cy="369332"/>
              </a:xfrm>
              <a:prstGeom prst="rect">
                <a:avLst/>
              </a:prstGeom>
              <a:noFill/>
            </p:spPr>
            <p:txBody>
              <a:bodyPr wrap="square" rtlCol="0">
                <a:spAutoFit/>
              </a:bodyPr>
              <a:lstStyle/>
              <a:p>
                <a:pPr algn="ctr"/>
                <a:r>
                  <a:rPr lang="en-US" dirty="0" smtClean="0">
                    <a:solidFill>
                      <a:srgbClr val="000000"/>
                    </a:solidFill>
                  </a:rPr>
                  <a:t>(</a:t>
                </a:r>
                <a14:m>
                  <m:oMath xmlns:m="http://schemas.openxmlformats.org/officeDocument/2006/math">
                    <m:r>
                      <a:rPr lang="en-US" b="0" i="1" smtClean="0">
                        <a:solidFill>
                          <a:srgbClr val="000000"/>
                        </a:solidFill>
                        <a:latin typeface="Cambria Math"/>
                      </a:rPr>
                      <m:t>𝑛</m:t>
                    </m:r>
                  </m:oMath>
                </a14:m>
                <a:r>
                  <a:rPr lang="en-US" dirty="0" smtClean="0">
                    <a:solidFill>
                      <a:srgbClr val="000000"/>
                    </a:solidFill>
                  </a:rPr>
                  <a:t>, </a:t>
                </a:r>
                <a14:m>
                  <m:oMath xmlns:m="http://schemas.openxmlformats.org/officeDocument/2006/math">
                    <m:r>
                      <a:rPr lang="en-US" b="0" i="1" smtClean="0">
                        <a:solidFill>
                          <a:srgbClr val="000000"/>
                        </a:solidFill>
                        <a:latin typeface="Cambria Math"/>
                      </a:rPr>
                      <m:t>𝑝</m:t>
                    </m:r>
                  </m:oMath>
                </a14:m>
                <a:r>
                  <a:rPr lang="en-US" dirty="0" smtClean="0">
                    <a:solidFill>
                      <a:srgbClr val="000000"/>
                    </a:solidFill>
                  </a:rPr>
                  <a:t>, </a:t>
                </a:r>
                <a14:m>
                  <m:oMath xmlns:m="http://schemas.openxmlformats.org/officeDocument/2006/math">
                    <m:r>
                      <a:rPr lang="en-US" i="1" smtClean="0">
                        <a:solidFill>
                          <a:srgbClr val="000000"/>
                        </a:solidFill>
                        <a:latin typeface="Cambria Math"/>
                        <a:ea typeface="Cambria Math"/>
                      </a:rPr>
                      <m:t>𝜙</m:t>
                    </m:r>
                  </m:oMath>
                </a14:m>
                <a:r>
                  <a:rPr lang="en-US" dirty="0" smtClean="0">
                    <a:solidFill>
                      <a:srgbClr val="000000"/>
                    </a:solidFill>
                  </a:rPr>
                  <a:t>)</a:t>
                </a:r>
                <a:endParaRPr lang="en-US" dirty="0">
                  <a:solidFill>
                    <a:srgbClr val="00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959226" y="3132964"/>
                <a:ext cx="1381125" cy="369332"/>
              </a:xfrm>
              <a:prstGeom prst="rect">
                <a:avLst/>
              </a:prstGeom>
              <a:blipFill rotWithShape="1">
                <a:blip r:embed="rId6"/>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824538" y="3132964"/>
                <a:ext cx="1381125" cy="369332"/>
              </a:xfrm>
              <a:prstGeom prst="rect">
                <a:avLst/>
              </a:prstGeom>
              <a:noFill/>
            </p:spPr>
            <p:txBody>
              <a:bodyPr wrap="square" rtlCol="0">
                <a:spAutoFit/>
              </a:bodyPr>
              <a:lstStyle/>
              <a:p>
                <a:pPr algn="ctr"/>
                <a:r>
                  <a:rPr lang="en-US" dirty="0" smtClean="0">
                    <a:solidFill>
                      <a:srgbClr val="000000"/>
                    </a:solidFill>
                  </a:rPr>
                  <a:t>(</a:t>
                </a:r>
                <a14:m>
                  <m:oMath xmlns:m="http://schemas.openxmlformats.org/officeDocument/2006/math">
                    <m:r>
                      <a:rPr lang="en-US" b="0" i="1" smtClean="0">
                        <a:solidFill>
                          <a:srgbClr val="000000"/>
                        </a:solidFill>
                        <a:latin typeface="Cambria Math"/>
                      </a:rPr>
                      <m:t>𝑝</m:t>
                    </m:r>
                  </m:oMath>
                </a14:m>
                <a:r>
                  <a:rPr lang="en-US" dirty="0" smtClean="0">
                    <a:solidFill>
                      <a:srgbClr val="000000"/>
                    </a:solidFill>
                  </a:rPr>
                  <a:t>, </a:t>
                </a:r>
                <a14:m>
                  <m:oMath xmlns:m="http://schemas.openxmlformats.org/officeDocument/2006/math">
                    <m:r>
                      <a:rPr lang="en-US" b="0" i="1" smtClean="0">
                        <a:solidFill>
                          <a:srgbClr val="000000"/>
                        </a:solidFill>
                        <a:latin typeface="Cambria Math"/>
                      </a:rPr>
                      <m:t>𝑟</m:t>
                    </m:r>
                  </m:oMath>
                </a14:m>
                <a:r>
                  <a:rPr lang="en-US" dirty="0" smtClean="0">
                    <a:solidFill>
                      <a:srgbClr val="000000"/>
                    </a:solidFill>
                  </a:rPr>
                  <a:t>)</a:t>
                </a:r>
                <a:endParaRPr lang="en-US" dirty="0">
                  <a:solidFill>
                    <a:srgbClr val="00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824538" y="3132964"/>
                <a:ext cx="1381125" cy="369332"/>
              </a:xfrm>
              <a:prstGeom prst="rect">
                <a:avLst/>
              </a:prstGeom>
              <a:blipFill rotWithShape="1">
                <a:blip r:embed="rId7"/>
                <a:stretch>
                  <a:fillRect t="-8197" b="-24590"/>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Primitives </a:t>
            </a:r>
            <a:r>
              <a:rPr lang="en-US" sz="2400" dirty="0" smtClean="0"/>
              <a:t>(and attributes)</a:t>
            </a:r>
            <a:endParaRPr lang="en-US" sz="2400" dirty="0"/>
          </a:p>
        </p:txBody>
      </p:sp>
    </p:spTree>
    <p:extLst>
      <p:ext uri="{BB962C8B-B14F-4D97-AF65-F5344CB8AC3E}">
        <p14:creationId xmlns:p14="http://schemas.microsoft.com/office/powerpoint/2010/main" val="3616893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Local Primitive Fitting</a:t>
            </a:r>
            <a:endParaRPr lang="en-US" dirty="0"/>
          </a:p>
        </p:txBody>
      </p:sp>
      <mc:AlternateContent xmlns:mc="http://schemas.openxmlformats.org/markup-compatibility/2006" xmlns:a14="http://schemas.microsoft.com/office/drawing/2010/main">
        <mc:Choice Requires="a14">
          <p:sp>
            <p:nvSpPr>
              <p:cNvPr id="12" name="Rectangle 3"/>
              <p:cNvSpPr>
                <a:spLocks noGrp="1" noChangeArrowheads="1"/>
              </p:cNvSpPr>
              <p:nvPr>
                <p:ph idx="1"/>
              </p:nvPr>
            </p:nvSpPr>
            <p:spPr>
              <a:xfrm>
                <a:off x="3832774" y="754062"/>
                <a:ext cx="4345563" cy="3216275"/>
              </a:xfrm>
            </p:spPr>
            <p:txBody>
              <a:bodyPr/>
              <a:lstStyle/>
              <a:p>
                <a:pPr marL="0" indent="0" eaLnBrk="1" hangingPunct="1">
                  <a:spcBef>
                    <a:spcPts val="200"/>
                  </a:spcBef>
                  <a:spcAft>
                    <a:spcPts val="200"/>
                  </a:spcAft>
                  <a:buNone/>
                  <a:defRPr/>
                </a:pPr>
                <a:r>
                  <a:rPr lang="en-US" sz="2000" dirty="0" smtClean="0">
                    <a:solidFill>
                      <a:srgbClr val="000000"/>
                    </a:solidFill>
                    <a:ea typeface="ＭＳ Ｐゴシック" pitchFamily="-112" charset="-128"/>
                  </a:rPr>
                  <a:t>     </a:t>
                </a:r>
                <a:r>
                  <a:rPr lang="en-US" sz="2000" i="1" dirty="0" smtClean="0">
                    <a:solidFill>
                      <a:srgbClr val="000000"/>
                    </a:solidFill>
                    <a:ea typeface="ＭＳ Ｐゴシック" pitchFamily="-112" charset="-128"/>
                  </a:rPr>
                  <a:t>Data term per primitive</a:t>
                </a:r>
                <a:r>
                  <a:rPr lang="en-US" sz="2000" i="1" dirty="0" smtClean="0">
                    <a:solidFill>
                      <a:srgbClr val="000000"/>
                    </a:solidFill>
                    <a:effectLst/>
                    <a:ea typeface="ＭＳ Ｐゴシック" pitchFamily="-112" charset="-128"/>
                  </a:rPr>
                  <a:t>:</a:t>
                </a:r>
              </a:p>
              <a:p>
                <a:pPr marL="365125" lvl="1" indent="0" eaLnBrk="1" hangingPunct="1">
                  <a:spcBef>
                    <a:spcPts val="200"/>
                  </a:spcBef>
                  <a:spcAft>
                    <a:spcPts val="200"/>
                  </a:spcAft>
                  <a:buNone/>
                  <a:defRPr/>
                </a:pPr>
                <a14:m>
                  <m:oMathPara xmlns:m="http://schemas.openxmlformats.org/officeDocument/2006/math">
                    <m:oMathParaPr>
                      <m:jc m:val="centerGroup"/>
                    </m:oMathParaPr>
                    <m:oMath xmlns:m="http://schemas.openxmlformats.org/officeDocument/2006/math">
                      <m:sSub>
                        <m:sSubPr>
                          <m:ctrlPr>
                            <a:rPr lang="en-US" sz="1600" i="1" smtClean="0">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𝐸</m:t>
                          </m:r>
                        </m:e>
                        <m:sub>
                          <m:r>
                            <a:rPr lang="en-US" sz="1600" i="1">
                              <a:solidFill>
                                <a:srgbClr val="000000"/>
                              </a:solidFill>
                              <a:effectLst/>
                              <a:latin typeface="Cambria Math"/>
                              <a:ea typeface="ＭＳ Ｐゴシック" pitchFamily="-112" charset="-128"/>
                            </a:rPr>
                            <m:t>𝑑</m:t>
                          </m:r>
                        </m:sub>
                      </m:sSub>
                      <m:d>
                        <m:dPr>
                          <m:ctrlPr>
                            <a:rPr lang="en-US" sz="1600" i="1">
                              <a:solidFill>
                                <a:srgbClr val="000000"/>
                              </a:solidFill>
                              <a:effectLst/>
                              <a:latin typeface="Cambria Math"/>
                              <a:ea typeface="ＭＳ Ｐゴシック" pitchFamily="-112" charset="-128"/>
                            </a:rPr>
                          </m:ctrlPr>
                        </m:dPr>
                        <m:e>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𝑃</m:t>
                              </m:r>
                            </m:e>
                            <m:sub>
                              <m:r>
                                <a:rPr lang="en-US" sz="1600" i="1">
                                  <a:solidFill>
                                    <a:srgbClr val="000000"/>
                                  </a:solidFill>
                                  <a:effectLst/>
                                  <a:latin typeface="Cambria Math"/>
                                  <a:ea typeface="ＭＳ Ｐゴシック" pitchFamily="-112" charset="-128"/>
                                </a:rPr>
                                <m:t>𝑖</m:t>
                              </m:r>
                            </m:sub>
                          </m:sSub>
                          <m:r>
                            <a:rPr lang="en-US" sz="1600" i="1">
                              <a:solidFill>
                                <a:srgbClr val="000000"/>
                              </a:solidFill>
                              <a:effectLst/>
                              <a:latin typeface="Cambria Math"/>
                              <a:ea typeface="ＭＳ Ｐゴシック" pitchFamily="-112" charset="-128"/>
                            </a:rPr>
                            <m:t>,</m:t>
                          </m:r>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𝑋</m:t>
                              </m:r>
                            </m:e>
                            <m:sub>
                              <m:r>
                                <a:rPr lang="en-US" sz="1600" i="1">
                                  <a:solidFill>
                                    <a:srgbClr val="000000"/>
                                  </a:solidFill>
                                  <a:effectLst/>
                                  <a:latin typeface="Cambria Math"/>
                                  <a:ea typeface="ＭＳ Ｐゴシック" pitchFamily="-112" charset="-128"/>
                                </a:rPr>
                                <m:t>𝑖</m:t>
                              </m:r>
                            </m:sub>
                          </m:sSub>
                        </m:e>
                      </m:d>
                      <m:r>
                        <a:rPr lang="en-US" sz="1600" i="1">
                          <a:solidFill>
                            <a:srgbClr val="000000"/>
                          </a:solidFill>
                          <a:effectLst/>
                          <a:latin typeface="Cambria Math"/>
                          <a:ea typeface="ＭＳ Ｐゴシック" pitchFamily="-112" charset="-128"/>
                        </a:rPr>
                        <m:t>≔</m:t>
                      </m:r>
                      <m:nary>
                        <m:naryPr>
                          <m:chr m:val="∑"/>
                          <m:supHide m:val="on"/>
                          <m:ctrlPr>
                            <a:rPr lang="en-US" sz="1600" i="1">
                              <a:solidFill>
                                <a:srgbClr val="000000"/>
                              </a:solidFill>
                              <a:effectLst/>
                              <a:latin typeface="Cambria Math"/>
                              <a:ea typeface="ＭＳ Ｐゴシック" pitchFamily="-112" charset="-128"/>
                            </a:rPr>
                          </m:ctrlPr>
                        </m:naryPr>
                        <m:sub>
                          <m:r>
                            <m:rPr>
                              <m:brk m:alnAt="7"/>
                            </m:rPr>
                            <a:rPr lang="en-US" sz="1600" i="1">
                              <a:solidFill>
                                <a:srgbClr val="000000"/>
                              </a:solidFill>
                              <a:effectLst/>
                              <a:latin typeface="Cambria Math"/>
                              <a:ea typeface="ＭＳ Ｐゴシック" pitchFamily="-112" charset="-128"/>
                            </a:rPr>
                            <m:t>𝑝</m:t>
                          </m:r>
                          <m:r>
                            <a:rPr lang="en-US" sz="1600" i="1">
                              <a:solidFill>
                                <a:srgbClr val="000000"/>
                              </a:solidFill>
                              <a:effectLst/>
                              <a:latin typeface="Cambria Math"/>
                              <a:ea typeface="ＭＳ Ｐゴシック" pitchFamily="-112" charset="-128"/>
                            </a:rPr>
                            <m:t>∈</m:t>
                          </m:r>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𝑃</m:t>
                              </m:r>
                            </m:e>
                            <m:sub>
                              <m:r>
                                <a:rPr lang="en-US" sz="1600" i="1">
                                  <a:solidFill>
                                    <a:srgbClr val="000000"/>
                                  </a:solidFill>
                                  <a:effectLst/>
                                  <a:latin typeface="Cambria Math"/>
                                  <a:ea typeface="ＭＳ Ｐゴシック" pitchFamily="-112" charset="-128"/>
                                </a:rPr>
                                <m:t>𝑖</m:t>
                              </m:r>
                            </m:sub>
                          </m:sSub>
                        </m:sub>
                        <m:sup/>
                        <m:e>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𝑤</m:t>
                              </m:r>
                            </m:e>
                            <m:sub>
                              <m:r>
                                <a:rPr lang="en-US" sz="1600" i="1">
                                  <a:solidFill>
                                    <a:srgbClr val="000000"/>
                                  </a:solidFill>
                                  <a:effectLst/>
                                  <a:latin typeface="Cambria Math"/>
                                  <a:ea typeface="ＭＳ Ｐゴシック" pitchFamily="-112" charset="-128"/>
                                </a:rPr>
                                <m:t>𝑝</m:t>
                              </m:r>
                            </m:sub>
                          </m:sSub>
                          <m:sSup>
                            <m:sSupPr>
                              <m:ctrlPr>
                                <a:rPr lang="en-US" sz="1600" i="1">
                                  <a:solidFill>
                                    <a:srgbClr val="000000"/>
                                  </a:solidFill>
                                  <a:effectLst/>
                                  <a:latin typeface="Cambria Math"/>
                                  <a:ea typeface="ＭＳ Ｐゴシック" pitchFamily="-112" charset="-128"/>
                                </a:rPr>
                              </m:ctrlPr>
                            </m:sSupPr>
                            <m:e>
                              <m:r>
                                <a:rPr lang="en-US" sz="1600" i="1">
                                  <a:solidFill>
                                    <a:srgbClr val="000000"/>
                                  </a:solidFill>
                                  <a:effectLst/>
                                  <a:latin typeface="Cambria Math"/>
                                  <a:ea typeface="ＭＳ Ｐゴシック" pitchFamily="-112" charset="-128"/>
                                </a:rPr>
                                <m:t>𝑑</m:t>
                              </m:r>
                            </m:e>
                            <m:sup>
                              <m:r>
                                <a:rPr lang="en-US" sz="1600" i="1">
                                  <a:solidFill>
                                    <a:srgbClr val="000000"/>
                                  </a:solidFill>
                                  <a:effectLst/>
                                  <a:latin typeface="Cambria Math"/>
                                  <a:ea typeface="ＭＳ Ｐゴシック" pitchFamily="-112" charset="-128"/>
                                </a:rPr>
                                <m:t>2</m:t>
                              </m:r>
                            </m:sup>
                          </m:sSup>
                          <m:d>
                            <m:dPr>
                              <m:ctrlPr>
                                <a:rPr lang="en-US" sz="1600" i="1">
                                  <a:solidFill>
                                    <a:srgbClr val="000000"/>
                                  </a:solidFill>
                                  <a:effectLst/>
                                  <a:latin typeface="Cambria Math"/>
                                  <a:ea typeface="ＭＳ Ｐゴシック" pitchFamily="-112" charset="-128"/>
                                </a:rPr>
                              </m:ctrlPr>
                            </m:dPr>
                            <m:e>
                              <m:r>
                                <a:rPr lang="en-US" sz="1600" i="1">
                                  <a:solidFill>
                                    <a:srgbClr val="000000"/>
                                  </a:solidFill>
                                  <a:effectLst/>
                                  <a:latin typeface="Cambria Math"/>
                                  <a:ea typeface="ＭＳ Ｐゴシック" pitchFamily="-112" charset="-128"/>
                                </a:rPr>
                                <m:t>𝑝</m:t>
                              </m:r>
                              <m:r>
                                <a:rPr lang="en-US" sz="1600" i="1">
                                  <a:solidFill>
                                    <a:srgbClr val="000000"/>
                                  </a:solidFill>
                                  <a:effectLst/>
                                  <a:latin typeface="Cambria Math"/>
                                  <a:ea typeface="ＭＳ Ｐゴシック" pitchFamily="-112" charset="-128"/>
                                </a:rPr>
                                <m:t>,</m:t>
                              </m:r>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𝑋</m:t>
                                  </m:r>
                                </m:e>
                                <m:sub>
                                  <m:r>
                                    <a:rPr lang="en-US" sz="1600" i="1">
                                      <a:solidFill>
                                        <a:srgbClr val="000000"/>
                                      </a:solidFill>
                                      <a:effectLst/>
                                      <a:latin typeface="Cambria Math"/>
                                      <a:ea typeface="ＭＳ Ｐゴシック" pitchFamily="-112" charset="-128"/>
                                    </a:rPr>
                                    <m:t>𝑖</m:t>
                                  </m:r>
                                </m:sub>
                              </m:sSub>
                            </m:e>
                          </m:d>
                        </m:e>
                      </m:nary>
                    </m:oMath>
                  </m:oMathPara>
                </a14:m>
                <a:endParaRPr lang="en-US" sz="1600" i="1" dirty="0" smtClean="0">
                  <a:solidFill>
                    <a:srgbClr val="000000"/>
                  </a:solidFill>
                  <a:effectLst/>
                  <a:latin typeface="Cambria Math"/>
                  <a:ea typeface="ＭＳ Ｐゴシック" pitchFamily="-112" charset="-128"/>
                </a:endParaRPr>
              </a:p>
              <a:p>
                <a:pPr marL="365125" lvl="1" indent="0" eaLnBrk="1" hangingPunct="1">
                  <a:spcBef>
                    <a:spcPts val="200"/>
                  </a:spcBef>
                  <a:spcAft>
                    <a:spcPts val="200"/>
                  </a:spcAft>
                  <a:buNone/>
                  <a:defRPr/>
                </a:pPr>
                <a14:m>
                  <m:oMath xmlns:m="http://schemas.openxmlformats.org/officeDocument/2006/math">
                    <m:r>
                      <a:rPr lang="en-US" sz="1600" b="0" i="1" smtClean="0">
                        <a:solidFill>
                          <a:srgbClr val="000000"/>
                        </a:solidFill>
                        <a:effectLst/>
                        <a:latin typeface="Cambria Math"/>
                        <a:ea typeface="ＭＳ Ｐゴシック" pitchFamily="-112" charset="-128"/>
                      </a:rPr>
                      <m:t>𝑑</m:t>
                    </m:r>
                    <m:d>
                      <m:dPr>
                        <m:ctrlPr>
                          <a:rPr lang="en-US" sz="1600" i="1">
                            <a:solidFill>
                              <a:srgbClr val="000000"/>
                            </a:solidFill>
                            <a:effectLst/>
                            <a:latin typeface="Cambria Math"/>
                            <a:ea typeface="ＭＳ Ｐゴシック" pitchFamily="-112" charset="-128"/>
                          </a:rPr>
                        </m:ctrlPr>
                      </m:dPr>
                      <m:e>
                        <m:r>
                          <a:rPr lang="en-US" sz="1600" i="1">
                            <a:solidFill>
                              <a:srgbClr val="000000"/>
                            </a:solidFill>
                            <a:effectLst/>
                            <a:latin typeface="Cambria Math"/>
                            <a:ea typeface="ＭＳ Ｐゴシック" pitchFamily="-112" charset="-128"/>
                          </a:rPr>
                          <m:t>𝑝</m:t>
                        </m:r>
                        <m:r>
                          <a:rPr lang="en-US" sz="1600" i="1">
                            <a:solidFill>
                              <a:srgbClr val="000000"/>
                            </a:solidFill>
                            <a:effectLst/>
                            <a:latin typeface="Cambria Math"/>
                            <a:ea typeface="ＭＳ Ｐゴシック" pitchFamily="-112" charset="-128"/>
                          </a:rPr>
                          <m:t>,</m:t>
                        </m:r>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𝑋</m:t>
                            </m:r>
                          </m:e>
                          <m:sub>
                            <m:r>
                              <a:rPr lang="en-US" sz="1600" i="1">
                                <a:solidFill>
                                  <a:srgbClr val="000000"/>
                                </a:solidFill>
                                <a:effectLst/>
                                <a:latin typeface="Cambria Math"/>
                                <a:ea typeface="ＭＳ Ｐゴシック" pitchFamily="-112" charset="-128"/>
                              </a:rPr>
                              <m:t>𝑖</m:t>
                            </m:r>
                          </m:sub>
                        </m:sSub>
                      </m:e>
                    </m:d>
                  </m:oMath>
                </a14:m>
                <a:r>
                  <a:rPr lang="en-US" sz="1600" dirty="0">
                    <a:solidFill>
                      <a:srgbClr val="000000"/>
                    </a:solidFill>
                    <a:effectLst/>
                    <a:latin typeface="Arial" pitchFamily="34" charset="0"/>
                    <a:ea typeface="ＭＳ Ｐゴシック" pitchFamily="-112" charset="-128"/>
                    <a:cs typeface="Arial" pitchFamily="34" charset="0"/>
                  </a:rPr>
                  <a:t>:distance</a:t>
                </a:r>
                <a:r>
                  <a:rPr lang="en-US" sz="1600" dirty="0" smtClean="0">
                    <a:solidFill>
                      <a:srgbClr val="000000"/>
                    </a:solidFill>
                    <a:effectLst/>
                    <a:latin typeface="Arial" pitchFamily="34" charset="0"/>
                    <a:ea typeface="ＭＳ Ｐゴシック" pitchFamily="-112" charset="-128"/>
                    <a:cs typeface="Arial" pitchFamily="34" charset="0"/>
                  </a:rPr>
                  <a:t> </a:t>
                </a:r>
                <a:r>
                  <a:rPr lang="en-US" sz="1600" dirty="0">
                    <a:solidFill>
                      <a:srgbClr val="000000"/>
                    </a:solidFill>
                    <a:effectLst/>
                    <a:latin typeface="Arial" pitchFamily="34" charset="0"/>
                    <a:ea typeface="ＭＳ Ｐゴシック" pitchFamily="-112" charset="-128"/>
                    <a:cs typeface="Arial" pitchFamily="34" charset="0"/>
                  </a:rPr>
                  <a:t>of</a:t>
                </a:r>
                <a:r>
                  <a:rPr lang="en-US" sz="1600" dirty="0" smtClean="0">
                    <a:solidFill>
                      <a:srgbClr val="000000"/>
                    </a:solidFill>
                    <a:effectLst/>
                    <a:latin typeface="Arial" pitchFamily="34" charset="0"/>
                    <a:ea typeface="ＭＳ Ｐゴシック" pitchFamily="-112" charset="-128"/>
                    <a:cs typeface="Arial" pitchFamily="34" charset="0"/>
                  </a:rPr>
                  <a:t> </a:t>
                </a:r>
                <a14:m>
                  <m:oMath xmlns:m="http://schemas.openxmlformats.org/officeDocument/2006/math">
                    <m:r>
                      <a:rPr lang="en-US" sz="1600" i="1" smtClean="0">
                        <a:solidFill>
                          <a:srgbClr val="000000"/>
                        </a:solidFill>
                        <a:effectLst/>
                        <a:latin typeface="Cambria Math"/>
                        <a:ea typeface="ＭＳ Ｐゴシック" pitchFamily="-112" charset="-128"/>
                      </a:rPr>
                      <m:t>𝑝</m:t>
                    </m:r>
                  </m:oMath>
                </a14:m>
                <a:r>
                  <a:rPr lang="en-US" sz="1600" dirty="0" smtClean="0">
                    <a:solidFill>
                      <a:srgbClr val="000000"/>
                    </a:solidFill>
                    <a:effectLst/>
                    <a:latin typeface="Cambria Math"/>
                    <a:ea typeface="ＭＳ Ｐゴシック" pitchFamily="-112" charset="-128"/>
                  </a:rPr>
                  <a:t> </a:t>
                </a:r>
                <a:r>
                  <a:rPr lang="en-US" sz="1600" dirty="0">
                    <a:solidFill>
                      <a:srgbClr val="000000"/>
                    </a:solidFill>
                    <a:effectLst/>
                    <a:latin typeface="Arial" pitchFamily="34" charset="0"/>
                    <a:ea typeface="ＭＳ Ｐゴシック" pitchFamily="-112" charset="-128"/>
                    <a:cs typeface="Arial" pitchFamily="34" charset="0"/>
                  </a:rPr>
                  <a:t>to</a:t>
                </a:r>
                <a:r>
                  <a:rPr lang="en-US" sz="1600" dirty="0" smtClean="0">
                    <a:solidFill>
                      <a:srgbClr val="000000"/>
                    </a:solidFill>
                    <a:effectLst/>
                    <a:latin typeface="Cambria Math"/>
                    <a:ea typeface="ＭＳ Ｐゴシック" pitchFamily="-112" charset="-128"/>
                  </a:rPr>
                  <a:t> </a:t>
                </a:r>
                <a14:m>
                  <m:oMath xmlns:m="http://schemas.openxmlformats.org/officeDocument/2006/math">
                    <m:sSub>
                      <m:sSubPr>
                        <m:ctrlPr>
                          <a:rPr lang="en-US" sz="1600" i="1" smtClean="0">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𝑋</m:t>
                        </m:r>
                      </m:e>
                      <m:sub>
                        <m:r>
                          <a:rPr lang="en-US" sz="1600" i="1">
                            <a:solidFill>
                              <a:srgbClr val="000000"/>
                            </a:solidFill>
                            <a:effectLst/>
                            <a:latin typeface="Cambria Math"/>
                            <a:ea typeface="ＭＳ Ｐゴシック" pitchFamily="-112" charset="-128"/>
                          </a:rPr>
                          <m:t>𝑖</m:t>
                        </m:r>
                      </m:sub>
                    </m:sSub>
                  </m:oMath>
                </a14:m>
                <a:r>
                  <a:rPr lang="en-US" sz="1600" dirty="0" smtClean="0">
                    <a:solidFill>
                      <a:srgbClr val="000000"/>
                    </a:solidFill>
                    <a:effectLst/>
                    <a:latin typeface="Cambria Math"/>
                    <a:ea typeface="ＭＳ Ｐゴシック" pitchFamily="-112" charset="-128"/>
                  </a:rPr>
                  <a:t/>
                </a:r>
                <a:br>
                  <a:rPr lang="en-US" sz="1600" dirty="0" smtClean="0">
                    <a:solidFill>
                      <a:srgbClr val="000000"/>
                    </a:solidFill>
                    <a:effectLst/>
                    <a:latin typeface="Cambria Math"/>
                    <a:ea typeface="ＭＳ Ｐゴシック" pitchFamily="-112" charset="-128"/>
                  </a:rPr>
                </a:br>
                <a:endParaRPr lang="en-US" sz="1600" dirty="0" smtClean="0">
                  <a:solidFill>
                    <a:srgbClr val="000000"/>
                  </a:solidFill>
                  <a:effectLst/>
                  <a:latin typeface="Cambria Math"/>
                  <a:ea typeface="ＭＳ Ｐゴシック" pitchFamily="-112" charset="-128"/>
                </a:endParaRPr>
              </a:p>
              <a:p>
                <a:pPr marL="365125" lvl="1" indent="0" eaLnBrk="1" hangingPunct="1">
                  <a:spcBef>
                    <a:spcPts val="200"/>
                  </a:spcBef>
                  <a:spcAft>
                    <a:spcPts val="200"/>
                  </a:spcAft>
                  <a:buNone/>
                  <a:defRPr/>
                </a:pPr>
                <a:endParaRPr lang="en-US" sz="1600" dirty="0">
                  <a:solidFill>
                    <a:srgbClr val="000000"/>
                  </a:solidFill>
                  <a:effectLst/>
                  <a:latin typeface="Cambria Math"/>
                  <a:ea typeface="ＭＳ Ｐゴシック" pitchFamily="-112" charset="-128"/>
                </a:endParaRPr>
              </a:p>
              <a:p>
                <a:pPr marL="0" indent="0" eaLnBrk="1" hangingPunct="1">
                  <a:spcBef>
                    <a:spcPts val="200"/>
                  </a:spcBef>
                  <a:spcAft>
                    <a:spcPts val="200"/>
                  </a:spcAft>
                  <a:buNone/>
                  <a:defRPr/>
                </a:pPr>
                <a:r>
                  <a:rPr lang="en-US" sz="2000" dirty="0" smtClean="0">
                    <a:solidFill>
                      <a:srgbClr val="000000"/>
                    </a:solidFill>
                    <a:effectLst/>
                    <a:ea typeface="ＭＳ Ｐゴシック" pitchFamily="-112" charset="-128"/>
                  </a:rPr>
                  <a:t>      </a:t>
                </a:r>
                <a:r>
                  <a:rPr lang="en-US" sz="2000" i="1" dirty="0" smtClean="0">
                    <a:solidFill>
                      <a:srgbClr val="000000"/>
                    </a:solidFill>
                    <a:effectLst/>
                    <a:ea typeface="ＭＳ Ｐゴシック" pitchFamily="-112" charset="-128"/>
                  </a:rPr>
                  <a:t>Total fitting cost:</a:t>
                </a:r>
                <a:endParaRPr lang="en-US" sz="2000" i="1" dirty="0" smtClean="0">
                  <a:solidFill>
                    <a:srgbClr val="000000"/>
                  </a:solidFill>
                  <a:effectLst/>
                  <a:latin typeface="Cambria Math"/>
                  <a:ea typeface="ＭＳ Ｐゴシック" pitchFamily="-112" charset="-128"/>
                </a:endParaRPr>
              </a:p>
              <a:p>
                <a:pPr marL="365125" lvl="1" indent="0" eaLnBrk="1" hangingPunct="1">
                  <a:spcBef>
                    <a:spcPts val="200"/>
                  </a:spcBef>
                  <a:spcAft>
                    <a:spcPts val="200"/>
                  </a:spcAft>
                  <a:buNone/>
                  <a:defRPr/>
                </a:pPr>
                <a14:m>
                  <m:oMathPara xmlns:m="http://schemas.openxmlformats.org/officeDocument/2006/math">
                    <m:oMathParaPr>
                      <m:jc m:val="centerGroup"/>
                    </m:oMathParaPr>
                    <m:oMath xmlns:m="http://schemas.openxmlformats.org/officeDocument/2006/math">
                      <m:func>
                        <m:funcPr>
                          <m:ctrlPr>
                            <a:rPr lang="en-US" sz="1600" i="1" smtClean="0">
                              <a:solidFill>
                                <a:srgbClr val="000000"/>
                              </a:solidFill>
                              <a:effectLst/>
                              <a:latin typeface="Cambria Math"/>
                              <a:ea typeface="ＭＳ Ｐゴシック" pitchFamily="-112" charset="-128"/>
                            </a:rPr>
                          </m:ctrlPr>
                        </m:funcPr>
                        <m:fName>
                          <m:limLow>
                            <m:limLowPr>
                              <m:ctrlPr>
                                <a:rPr lang="en-US" sz="1600" i="1">
                                  <a:solidFill>
                                    <a:srgbClr val="000000"/>
                                  </a:solidFill>
                                  <a:effectLst/>
                                  <a:latin typeface="Cambria Math"/>
                                  <a:ea typeface="ＭＳ Ｐゴシック" pitchFamily="-112" charset="-128"/>
                                </a:rPr>
                              </m:ctrlPr>
                            </m:limLowPr>
                            <m:e>
                              <m:r>
                                <m:rPr>
                                  <m:sty m:val="p"/>
                                </m:rPr>
                                <a:rPr lang="en-US" sz="1600" i="1">
                                  <a:solidFill>
                                    <a:srgbClr val="000000"/>
                                  </a:solidFill>
                                  <a:effectLst/>
                                  <a:latin typeface="Cambria Math"/>
                                  <a:ea typeface="ＭＳ Ｐゴシック" pitchFamily="-112" charset="-128"/>
                                </a:rPr>
                                <m:t>min</m:t>
                              </m:r>
                            </m:e>
                            <m:lim>
                              <m:d>
                                <m:dPr>
                                  <m:begChr m:val="{"/>
                                  <m:endChr m:val="}"/>
                                  <m:ctrlPr>
                                    <a:rPr lang="en-US" sz="1600" i="1">
                                      <a:solidFill>
                                        <a:srgbClr val="000000"/>
                                      </a:solidFill>
                                      <a:effectLst/>
                                      <a:latin typeface="Cambria Math"/>
                                      <a:ea typeface="ＭＳ Ｐゴシック" pitchFamily="-112" charset="-128"/>
                                    </a:rPr>
                                  </m:ctrlPr>
                                </m:dPr>
                                <m:e>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𝑋</m:t>
                                      </m:r>
                                    </m:e>
                                    <m:sub>
                                      <m:r>
                                        <a:rPr lang="en-US" sz="1600" i="1">
                                          <a:solidFill>
                                            <a:srgbClr val="000000"/>
                                          </a:solidFill>
                                          <a:effectLst/>
                                          <a:latin typeface="Cambria Math"/>
                                          <a:ea typeface="ＭＳ Ｐゴシック" pitchFamily="-112" charset="-128"/>
                                        </a:rPr>
                                        <m:t>𝑖</m:t>
                                      </m:r>
                                    </m:sub>
                                  </m:sSub>
                                </m:e>
                              </m:d>
                            </m:lim>
                          </m:limLow>
                        </m:fName>
                        <m:e>
                          <m:nary>
                            <m:naryPr>
                              <m:chr m:val="∑"/>
                              <m:supHide m:val="on"/>
                              <m:ctrlPr>
                                <a:rPr lang="en-US" sz="1600" i="1">
                                  <a:solidFill>
                                    <a:srgbClr val="000000"/>
                                  </a:solidFill>
                                  <a:effectLst/>
                                  <a:latin typeface="Cambria Math"/>
                                  <a:ea typeface="ＭＳ Ｐゴシック" pitchFamily="-112" charset="-128"/>
                                </a:rPr>
                              </m:ctrlPr>
                            </m:naryPr>
                            <m:sub>
                              <m:r>
                                <m:rPr>
                                  <m:brk m:alnAt="7"/>
                                </m:rPr>
                                <a:rPr lang="en-US" sz="1600" i="1">
                                  <a:solidFill>
                                    <a:srgbClr val="000000"/>
                                  </a:solidFill>
                                  <a:effectLst/>
                                  <a:latin typeface="Cambria Math"/>
                                  <a:ea typeface="ＭＳ Ｐゴシック" pitchFamily="-112" charset="-128"/>
                                </a:rPr>
                                <m:t>𝑖</m:t>
                              </m:r>
                            </m:sub>
                            <m:sup/>
                            <m:e>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𝐸</m:t>
                                  </m:r>
                                </m:e>
                                <m:sub>
                                  <m:r>
                                    <a:rPr lang="en-US" sz="1600" i="1">
                                      <a:solidFill>
                                        <a:srgbClr val="000000"/>
                                      </a:solidFill>
                                      <a:effectLst/>
                                      <a:latin typeface="Cambria Math"/>
                                      <a:ea typeface="ＭＳ Ｐゴシック" pitchFamily="-112" charset="-128"/>
                                    </a:rPr>
                                    <m:t>𝑑</m:t>
                                  </m:r>
                                </m:sub>
                              </m:sSub>
                              <m:d>
                                <m:dPr>
                                  <m:ctrlPr>
                                    <a:rPr lang="en-US" sz="1600" i="1">
                                      <a:solidFill>
                                        <a:srgbClr val="000000"/>
                                      </a:solidFill>
                                      <a:effectLst/>
                                      <a:latin typeface="Cambria Math"/>
                                      <a:ea typeface="ＭＳ Ｐゴシック" pitchFamily="-112" charset="-128"/>
                                    </a:rPr>
                                  </m:ctrlPr>
                                </m:dPr>
                                <m:e>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𝑃</m:t>
                                      </m:r>
                                    </m:e>
                                    <m:sub>
                                      <m:r>
                                        <a:rPr lang="en-US" sz="1600" i="1">
                                          <a:solidFill>
                                            <a:srgbClr val="000000"/>
                                          </a:solidFill>
                                          <a:effectLst/>
                                          <a:latin typeface="Cambria Math"/>
                                          <a:ea typeface="ＭＳ Ｐゴシック" pitchFamily="-112" charset="-128"/>
                                        </a:rPr>
                                        <m:t>𝑖</m:t>
                                      </m:r>
                                    </m:sub>
                                  </m:sSub>
                                  <m:r>
                                    <a:rPr lang="en-US" sz="1600" i="1">
                                      <a:solidFill>
                                        <a:srgbClr val="000000"/>
                                      </a:solidFill>
                                      <a:effectLst/>
                                      <a:latin typeface="Cambria Math"/>
                                      <a:ea typeface="ＭＳ Ｐゴシック" pitchFamily="-112" charset="-128"/>
                                    </a:rPr>
                                    <m:t>,</m:t>
                                  </m:r>
                                  <m:sSub>
                                    <m:sSubPr>
                                      <m:ctrlPr>
                                        <a:rPr lang="en-US" sz="1600" i="1">
                                          <a:solidFill>
                                            <a:srgbClr val="000000"/>
                                          </a:solidFill>
                                          <a:effectLst/>
                                          <a:latin typeface="Cambria Math"/>
                                          <a:ea typeface="ＭＳ Ｐゴシック" pitchFamily="-112" charset="-128"/>
                                        </a:rPr>
                                      </m:ctrlPr>
                                    </m:sSubPr>
                                    <m:e>
                                      <m:r>
                                        <a:rPr lang="en-US" sz="1600" i="1">
                                          <a:solidFill>
                                            <a:srgbClr val="000000"/>
                                          </a:solidFill>
                                          <a:effectLst/>
                                          <a:latin typeface="Cambria Math"/>
                                          <a:ea typeface="ＭＳ Ｐゴシック" pitchFamily="-112" charset="-128"/>
                                        </a:rPr>
                                        <m:t>𝑋</m:t>
                                      </m:r>
                                    </m:e>
                                    <m:sub>
                                      <m:r>
                                        <a:rPr lang="en-US" sz="1600" i="1">
                                          <a:solidFill>
                                            <a:srgbClr val="000000"/>
                                          </a:solidFill>
                                          <a:effectLst/>
                                          <a:latin typeface="Cambria Math"/>
                                          <a:ea typeface="ＭＳ Ｐゴシック" pitchFamily="-112" charset="-128"/>
                                        </a:rPr>
                                        <m:t>𝑖</m:t>
                                      </m:r>
                                    </m:sub>
                                  </m:sSub>
                                </m:e>
                              </m:d>
                            </m:e>
                          </m:nary>
                        </m:e>
                      </m:func>
                    </m:oMath>
                  </m:oMathPara>
                </a14:m>
                <a:endParaRPr lang="en-US" sz="1600" i="1" dirty="0">
                  <a:solidFill>
                    <a:srgbClr val="000000"/>
                  </a:solidFill>
                  <a:effectLst/>
                  <a:latin typeface="Cambria Math"/>
                  <a:ea typeface="ＭＳ Ｐゴシック" pitchFamily="-112" charset="-128"/>
                </a:endParaRPr>
              </a:p>
            </p:txBody>
          </p:sp>
        </mc:Choice>
        <mc:Fallback xmlns="">
          <p:sp>
            <p:nvSpPr>
              <p:cNvPr id="12" name="Rectangle 3"/>
              <p:cNvSpPr>
                <a:spLocks noGrp="1" noRot="1" noChangeAspect="1" noMove="1" noResize="1" noEditPoints="1" noAdjustHandles="1" noChangeArrowheads="1" noChangeShapeType="1" noTextEdit="1"/>
              </p:cNvSpPr>
              <p:nvPr>
                <p:ph idx="1"/>
              </p:nvPr>
            </p:nvSpPr>
            <p:spPr>
              <a:xfrm>
                <a:off x="3832774" y="754062"/>
                <a:ext cx="4345563" cy="3216275"/>
              </a:xfrm>
              <a:blipFill rotWithShape="1">
                <a:blip r:embed="rId3"/>
                <a:stretch>
                  <a:fillRect t="-1139"/>
                </a:stretch>
              </a:blipFill>
            </p:spPr>
            <p:txBody>
              <a:bodyPr/>
              <a:lstStyle/>
              <a:p>
                <a:r>
                  <a:rPr lang="en-US">
                    <a:noFill/>
                  </a:rPr>
                  <a:t> </a:t>
                </a:r>
              </a:p>
            </p:txBody>
          </p:sp>
        </mc:Fallback>
      </mc:AlternateContent>
      <p:grpSp>
        <p:nvGrpSpPr>
          <p:cNvPr id="5" name="Group 4"/>
          <p:cNvGrpSpPr/>
          <p:nvPr/>
        </p:nvGrpSpPr>
        <p:grpSpPr>
          <a:xfrm>
            <a:off x="-59408" y="1459468"/>
            <a:ext cx="1828800" cy="1886947"/>
            <a:chOff x="0" y="1676400"/>
            <a:chExt cx="1828800" cy="1886947"/>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6400"/>
              <a:ext cx="1828800" cy="13716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125875" y="2895600"/>
                  <a:ext cx="1600200" cy="667747"/>
                </a:xfrm>
                <a:prstGeom prst="rect">
                  <a:avLst/>
                </a:prstGeom>
                <a:noFill/>
              </p:spPr>
              <p:txBody>
                <a:bodyPr wrap="square" rtlCol="0">
                  <a:spAutoFit/>
                </a:bodyPr>
                <a:lstStyle/>
                <a:p>
                  <a:pPr algn="ctr"/>
                  <a14:m>
                    <m:oMath xmlns:m="http://schemas.openxmlformats.org/officeDocument/2006/math">
                      <m:r>
                        <a:rPr lang="en-US" sz="1600" i="1" smtClean="0">
                          <a:solidFill>
                            <a:srgbClr val="000000"/>
                          </a:solidFill>
                          <a:latin typeface="Cambria Math"/>
                          <a:ea typeface="ＭＳ Ｐゴシック" pitchFamily="-112" charset="-128"/>
                        </a:rPr>
                        <m:t>𝑝</m:t>
                      </m:r>
                    </m:oMath>
                  </a14:m>
                  <a:r>
                    <a:rPr lang="en-US" dirty="0" smtClean="0">
                      <a:solidFill>
                        <a:srgbClr val="000000"/>
                      </a:solidFill>
                    </a:rPr>
                    <a:t>: point with </a:t>
                  </a:r>
                  <a:r>
                    <a:rPr lang="en-US" dirty="0">
                      <a:solidFill>
                        <a:srgbClr val="000000"/>
                      </a:solidFill>
                    </a:rPr>
                    <a:t>weight </a:t>
                  </a:r>
                  <a14:m>
                    <m:oMath xmlns:m="http://schemas.openxmlformats.org/officeDocument/2006/math">
                      <m:sSub>
                        <m:sSubPr>
                          <m:ctrlPr>
                            <a:rPr lang="en-US" sz="1600" i="1" smtClean="0">
                              <a:solidFill>
                                <a:srgbClr val="000000"/>
                              </a:solidFill>
                              <a:latin typeface="Cambria Math"/>
                              <a:ea typeface="ＭＳ Ｐゴシック" pitchFamily="-112" charset="-128"/>
                            </a:rPr>
                          </m:ctrlPr>
                        </m:sSubPr>
                        <m:e>
                          <m:r>
                            <a:rPr lang="en-US" sz="1600" i="1">
                              <a:solidFill>
                                <a:srgbClr val="000000"/>
                              </a:solidFill>
                              <a:latin typeface="Cambria Math"/>
                              <a:ea typeface="ＭＳ Ｐゴシック" pitchFamily="-112" charset="-128"/>
                            </a:rPr>
                            <m:t>𝑤</m:t>
                          </m:r>
                        </m:e>
                        <m:sub>
                          <m:r>
                            <a:rPr lang="en-US" sz="1600" i="1">
                              <a:solidFill>
                                <a:srgbClr val="000000"/>
                              </a:solidFill>
                              <a:latin typeface="Cambria Math"/>
                              <a:ea typeface="ＭＳ Ｐゴシック" pitchFamily="-112" charset="-128"/>
                            </a:rPr>
                            <m:t>𝑝</m:t>
                          </m:r>
                        </m:sub>
                      </m:sSub>
                    </m:oMath>
                  </a14:m>
                  <a:r>
                    <a:rPr lang="en-US" dirty="0">
                      <a:solidFill>
                        <a:srgbClr val="000000"/>
                      </a:solidFill>
                    </a:rPr>
                    <a:t> </a:t>
                  </a:r>
                </a:p>
              </p:txBody>
            </p:sp>
          </mc:Choice>
          <mc:Fallback xmlns="">
            <p:sp>
              <p:nvSpPr>
                <p:cNvPr id="4" name="TextBox 3"/>
                <p:cNvSpPr txBox="1">
                  <a:spLocks noRot="1" noChangeAspect="1" noMove="1" noResize="1" noEditPoints="1" noAdjustHandles="1" noChangeArrowheads="1" noChangeShapeType="1" noTextEdit="1"/>
                </p:cNvSpPr>
                <p:nvPr/>
              </p:nvSpPr>
              <p:spPr>
                <a:xfrm>
                  <a:off x="125875" y="2895600"/>
                  <a:ext cx="1600200" cy="667747"/>
                </a:xfrm>
                <a:prstGeom prst="rect">
                  <a:avLst/>
                </a:prstGeom>
                <a:blipFill rotWithShape="1">
                  <a:blip r:embed="rId5"/>
                  <a:stretch>
                    <a:fillRect t="-4545" r="-380" b="-8182"/>
                  </a:stretch>
                </a:blipFill>
              </p:spPr>
              <p:txBody>
                <a:bodyPr/>
                <a:lstStyle/>
                <a:p>
                  <a:r>
                    <a:rPr lang="en-US">
                      <a:noFill/>
                    </a:rPr>
                    <a:t> </a:t>
                  </a:r>
                </a:p>
              </p:txBody>
            </p:sp>
          </mc:Fallback>
        </mc:AlternateContent>
      </p:grpSp>
      <p:grpSp>
        <p:nvGrpSpPr>
          <p:cNvPr id="6" name="Group 5"/>
          <p:cNvGrpSpPr/>
          <p:nvPr/>
        </p:nvGrpSpPr>
        <p:grpSpPr>
          <a:xfrm>
            <a:off x="2247254" y="2479878"/>
            <a:ext cx="1828800" cy="1553115"/>
            <a:chOff x="2339533" y="2479878"/>
            <a:chExt cx="1828800" cy="1553115"/>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533" y="2479878"/>
              <a:ext cx="1828800" cy="1371600"/>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2339533" y="3694439"/>
                  <a:ext cx="1828799" cy="338554"/>
                </a:xfrm>
                <a:prstGeom prst="rect">
                  <a:avLst/>
                </a:prstGeom>
                <a:noFill/>
              </p:spPr>
              <p:txBody>
                <a:bodyPr wrap="square" rtlCol="0">
                  <a:spAutoFit/>
                </a:bodyPr>
                <a:lstStyle/>
                <a:p>
                  <a:pPr algn="ctr"/>
                  <a14:m>
                    <m:oMath xmlns:m="http://schemas.openxmlformats.org/officeDocument/2006/math">
                      <m:sSub>
                        <m:sSubPr>
                          <m:ctrlPr>
                            <a:rPr lang="en-US" sz="1600" i="1" smtClean="0">
                              <a:solidFill>
                                <a:srgbClr val="000000"/>
                              </a:solidFill>
                              <a:latin typeface="Cambria Math"/>
                              <a:ea typeface="ＭＳ Ｐゴシック" pitchFamily="-112" charset="-128"/>
                            </a:rPr>
                          </m:ctrlPr>
                        </m:sSubPr>
                        <m:e>
                          <m:r>
                            <a:rPr lang="en-US" sz="1600" i="1">
                              <a:solidFill>
                                <a:srgbClr val="000000"/>
                              </a:solidFill>
                              <a:latin typeface="Cambria Math"/>
                              <a:ea typeface="ＭＳ Ｐゴシック" pitchFamily="-112" charset="-128"/>
                            </a:rPr>
                            <m:t>𝑋</m:t>
                          </m:r>
                        </m:e>
                        <m:sub>
                          <m:r>
                            <a:rPr lang="en-US" sz="1600" i="1">
                              <a:solidFill>
                                <a:srgbClr val="000000"/>
                              </a:solidFill>
                              <a:latin typeface="Cambria Math"/>
                              <a:ea typeface="ＭＳ Ｐゴシック" pitchFamily="-112" charset="-128"/>
                            </a:rPr>
                            <m:t>𝑖</m:t>
                          </m:r>
                        </m:sub>
                      </m:sSub>
                    </m:oMath>
                  </a14:m>
                  <a:r>
                    <a:rPr lang="en-US" sz="1600" dirty="0">
                      <a:solidFill>
                        <a:srgbClr val="000000"/>
                      </a:solidFill>
                      <a:ea typeface="ＭＳ Ｐゴシック" pitchFamily="-112" charset="-128"/>
                    </a:rPr>
                    <a:t>: primitive </a:t>
                  </a:r>
                  <a:r>
                    <a:rPr lang="en-US" sz="1600" dirty="0" smtClean="0">
                      <a:solidFill>
                        <a:srgbClr val="000000"/>
                      </a:solidFill>
                      <a:ea typeface="ＭＳ Ｐゴシック" pitchFamily="-112" charset="-128"/>
                    </a:rPr>
                    <a:t>of </a:t>
                  </a:r>
                  <a14:m>
                    <m:oMath xmlns:m="http://schemas.openxmlformats.org/officeDocument/2006/math">
                      <m:sSub>
                        <m:sSubPr>
                          <m:ctrlPr>
                            <a:rPr lang="en-US" sz="1600" i="1" smtClean="0">
                              <a:solidFill>
                                <a:srgbClr val="000000"/>
                              </a:solidFill>
                              <a:latin typeface="Cambria Math"/>
                              <a:ea typeface="ＭＳ Ｐゴシック" pitchFamily="-112" charset="-128"/>
                            </a:rPr>
                          </m:ctrlPr>
                        </m:sSubPr>
                        <m:e>
                          <m:r>
                            <a:rPr lang="en-US" sz="1600" i="1">
                              <a:solidFill>
                                <a:srgbClr val="000000"/>
                              </a:solidFill>
                              <a:latin typeface="Cambria Math"/>
                              <a:ea typeface="ＭＳ Ｐゴシック" pitchFamily="-112" charset="-128"/>
                            </a:rPr>
                            <m:t>𝑃</m:t>
                          </m:r>
                        </m:e>
                        <m:sub>
                          <m:r>
                            <a:rPr lang="en-US" sz="1600" i="1">
                              <a:solidFill>
                                <a:srgbClr val="000000"/>
                              </a:solidFill>
                              <a:latin typeface="Cambria Math"/>
                              <a:ea typeface="ＭＳ Ｐゴシック" pitchFamily="-112" charset="-128"/>
                            </a:rPr>
                            <m:t>𝑖</m:t>
                          </m:r>
                        </m:sub>
                      </m:sSub>
                    </m:oMath>
                  </a14:m>
                  <a:endParaRPr lang="en-US" sz="1600" i="1" dirty="0">
                    <a:solidFill>
                      <a:srgbClr val="000000"/>
                    </a:solidFill>
                    <a:latin typeface="Cambria Math"/>
                    <a:ea typeface="ＭＳ Ｐゴシック" pitchFamily="-112" charset="-128"/>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339533" y="3694439"/>
                  <a:ext cx="1828799" cy="338554"/>
                </a:xfrm>
                <a:prstGeom prst="rect">
                  <a:avLst/>
                </a:prstGeom>
                <a:blipFill rotWithShape="1">
                  <a:blip r:embed="rId7"/>
                  <a:stretch>
                    <a:fillRect t="-5357" b="-21429"/>
                  </a:stretch>
                </a:blipFill>
              </p:spPr>
              <p:txBody>
                <a:bodyPr/>
                <a:lstStyle/>
                <a:p>
                  <a:r>
                    <a:rPr lang="en-US">
                      <a:noFill/>
                    </a:rPr>
                    <a:t> </a:t>
                  </a:r>
                </a:p>
              </p:txBody>
            </p:sp>
          </mc:Fallback>
        </mc:AlternateContent>
      </p:grpSp>
      <p:grpSp>
        <p:nvGrpSpPr>
          <p:cNvPr id="9" name="Group 8"/>
          <p:cNvGrpSpPr/>
          <p:nvPr/>
        </p:nvGrpSpPr>
        <p:grpSpPr>
          <a:xfrm>
            <a:off x="2247254" y="663615"/>
            <a:ext cx="1828800" cy="1564515"/>
            <a:chOff x="2339533" y="663615"/>
            <a:chExt cx="1828800" cy="1564515"/>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533" y="663615"/>
              <a:ext cx="1828800" cy="137160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2339533" y="1889576"/>
                  <a:ext cx="1828800" cy="338554"/>
                </a:xfrm>
                <a:prstGeom prst="rect">
                  <a:avLst/>
                </a:prstGeom>
                <a:noFill/>
              </p:spPr>
              <p:txBody>
                <a:bodyPr wrap="square" rtlCol="0">
                  <a:spAutoFit/>
                </a:bodyPr>
                <a:lstStyle/>
                <a:p>
                  <a:pPr algn="ctr"/>
                  <a14:m>
                    <m:oMath xmlns:m="http://schemas.openxmlformats.org/officeDocument/2006/math">
                      <m:sSub>
                        <m:sSubPr>
                          <m:ctrlPr>
                            <a:rPr lang="en-US" sz="1600" i="1" smtClean="0">
                              <a:solidFill>
                                <a:srgbClr val="000000"/>
                              </a:solidFill>
                              <a:latin typeface="Cambria Math"/>
                              <a:ea typeface="ＭＳ Ｐゴシック" pitchFamily="-112" charset="-128"/>
                            </a:rPr>
                          </m:ctrlPr>
                        </m:sSubPr>
                        <m:e>
                          <m:r>
                            <a:rPr lang="en-US" sz="1600" i="1">
                              <a:solidFill>
                                <a:srgbClr val="000000"/>
                              </a:solidFill>
                              <a:latin typeface="Cambria Math"/>
                              <a:ea typeface="ＭＳ Ｐゴシック" pitchFamily="-112" charset="-128"/>
                            </a:rPr>
                            <m:t>𝑃</m:t>
                          </m:r>
                        </m:e>
                        <m:sub>
                          <m:r>
                            <a:rPr lang="en-US" sz="1600" i="1">
                              <a:solidFill>
                                <a:srgbClr val="000000"/>
                              </a:solidFill>
                              <a:latin typeface="Cambria Math"/>
                              <a:ea typeface="ＭＳ Ｐゴシック" pitchFamily="-112" charset="-128"/>
                            </a:rPr>
                            <m:t>𝑖</m:t>
                          </m:r>
                        </m:sub>
                      </m:sSub>
                    </m:oMath>
                  </a14:m>
                  <a:r>
                    <a:rPr lang="en-US" sz="1600" dirty="0">
                      <a:solidFill>
                        <a:srgbClr val="000000"/>
                      </a:solidFill>
                      <a:ea typeface="ＭＳ Ｐゴシック" pitchFamily="-112" charset="-128"/>
                    </a:rPr>
                    <a:t>: points </a:t>
                  </a:r>
                  <a:r>
                    <a:rPr lang="en-US" sz="1600" dirty="0" smtClean="0">
                      <a:solidFill>
                        <a:srgbClr val="000000"/>
                      </a:solidFill>
                      <a:ea typeface="ＭＳ Ｐゴシック" pitchFamily="-112" charset="-128"/>
                    </a:rPr>
                    <a:t>group </a:t>
                  </a:r>
                  <a14:m>
                    <m:oMath xmlns:m="http://schemas.openxmlformats.org/officeDocument/2006/math">
                      <m:r>
                        <a:rPr lang="en-US" sz="1600" i="1">
                          <a:solidFill>
                            <a:srgbClr val="000000"/>
                          </a:solidFill>
                          <a:latin typeface="Cambria Math"/>
                          <a:ea typeface="ＭＳ Ｐゴシック" pitchFamily="-112" charset="-128"/>
                        </a:rPr>
                        <m:t>𝑖</m:t>
                      </m:r>
                    </m:oMath>
                  </a14:m>
                  <a:endParaRPr lang="en-US" sz="1600" i="1" dirty="0">
                    <a:solidFill>
                      <a:srgbClr val="000000"/>
                    </a:solidFill>
                    <a:ea typeface="ＭＳ Ｐゴシック" pitchFamily="-112" charset="-128"/>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39533" y="1889576"/>
                  <a:ext cx="1828800" cy="338554"/>
                </a:xfrm>
                <a:prstGeom prst="rect">
                  <a:avLst/>
                </a:prstGeom>
                <a:blipFill rotWithShape="1">
                  <a:blip r:embed="rId9"/>
                  <a:stretch>
                    <a:fillRect t="-5357" b="-21429"/>
                  </a:stretch>
                </a:blipFill>
              </p:spPr>
              <p:txBody>
                <a:bodyPr/>
                <a:lstStyle/>
                <a:p>
                  <a:r>
                    <a:rPr lang="en-US">
                      <a:noFill/>
                    </a:rPr>
                    <a:t> </a:t>
                  </a:r>
                </a:p>
              </p:txBody>
            </p:sp>
          </mc:Fallback>
        </mc:AlternateContent>
      </p:grpSp>
      <p:cxnSp>
        <p:nvCxnSpPr>
          <p:cNvPr id="24" name="Straight Arrow Connector 23"/>
          <p:cNvCxnSpPr/>
          <p:nvPr/>
        </p:nvCxnSpPr>
        <p:spPr>
          <a:xfrm flipV="1">
            <a:off x="1666667" y="1459468"/>
            <a:ext cx="755654" cy="575748"/>
          </a:xfrm>
          <a:prstGeom prst="straightConnector1">
            <a:avLst/>
          </a:prstGeom>
          <a:ln w="47625">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675632" y="2362200"/>
            <a:ext cx="670489" cy="685800"/>
          </a:xfrm>
          <a:prstGeom prst="straightConnector1">
            <a:avLst/>
          </a:prstGeom>
          <a:ln w="47625">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15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up)">
                                      <p:cBhvr>
                                        <p:cTn id="27" dur="500"/>
                                        <p:tgtEl>
                                          <p:spTgt spid="12">
                                            <p:txEl>
                                              <p:pRg st="0" end="0"/>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up)">
                                      <p:cBhvr>
                                        <p:cTn id="30" dur="500"/>
                                        <p:tgtEl>
                                          <p:spTgt spid="12">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up)">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wipe(up)">
                                      <p:cBhvr>
                                        <p:cTn id="38" dur="500"/>
                                        <p:tgtEl>
                                          <p:spTgt spid="12">
                                            <p:txEl>
                                              <p:pRg st="4" end="4"/>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12">
                                            <p:txEl>
                                              <p:pRg st="5" end="5"/>
                                            </p:txEl>
                                          </p:spTgt>
                                        </p:tgtEl>
                                        <p:attrNameLst>
                                          <p:attrName>style.visibility</p:attrName>
                                        </p:attrNameLst>
                                      </p:cBhvr>
                                      <p:to>
                                        <p:strVal val="visible"/>
                                      </p:to>
                                    </p:set>
                                    <p:animEffect transition="in" filter="wipe(up)">
                                      <p:cBhvr>
                                        <p:cTn id="4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SIGGRAPH 2011">
      <a:dk1>
        <a:srgbClr val="532903"/>
      </a:dk1>
      <a:lt1>
        <a:srgbClr val="784A2B"/>
      </a:lt1>
      <a:dk2>
        <a:srgbClr val="784A2B"/>
      </a:dk2>
      <a:lt2>
        <a:srgbClr val="96714E"/>
      </a:lt2>
      <a:accent1>
        <a:srgbClr val="78BD57"/>
      </a:accent1>
      <a:accent2>
        <a:srgbClr val="26A85C"/>
      </a:accent2>
      <a:accent3>
        <a:srgbClr val="117D7D"/>
      </a:accent3>
      <a:accent4>
        <a:srgbClr val="78BD57"/>
      </a:accent4>
      <a:accent5>
        <a:srgbClr val="43A7D7"/>
      </a:accent5>
      <a:accent6>
        <a:srgbClr val="0C569E"/>
      </a:accent6>
      <a:hlink>
        <a:srgbClr val="0C569E"/>
      </a:hlink>
      <a:folHlink>
        <a:srgbClr val="117D7D"/>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6742</TotalTime>
  <Words>4410</Words>
  <Application>Microsoft Office PowerPoint</Application>
  <PresentationFormat>Custom</PresentationFormat>
  <Paragraphs>597</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Custom Design</vt:lpstr>
      <vt:lpstr>PowerPoint Presentation</vt:lpstr>
      <vt:lpstr>New hardware, New possibilities</vt:lpstr>
      <vt:lpstr>Surface Reconstruction</vt:lpstr>
      <vt:lpstr>Related Work</vt:lpstr>
      <vt:lpstr>New Challenges</vt:lpstr>
      <vt:lpstr>Man-made Objects</vt:lpstr>
      <vt:lpstr>Regularity in Objects</vt:lpstr>
      <vt:lpstr>Primitives (and attributes)</vt:lpstr>
      <vt:lpstr>Local Primitive Fitting</vt:lpstr>
      <vt:lpstr>Discover Global Relations</vt:lpstr>
      <vt:lpstr>Consistent Primitive Fitting</vt:lpstr>
      <vt:lpstr>Primitive Fitting + Global Relations</vt:lpstr>
      <vt:lpstr>Types of Relations</vt:lpstr>
      <vt:lpstr>GlobFit Pipeline</vt:lpstr>
      <vt:lpstr>Redundancy/Conflicts in Constraints Set</vt:lpstr>
      <vt:lpstr>Example: Constraints Reduction</vt:lpstr>
      <vt:lpstr>Coarse-to-fine Detection</vt:lpstr>
      <vt:lpstr>Comparison </vt:lpstr>
      <vt:lpstr>Robustness</vt:lpstr>
      <vt:lpstr>Clutch Model</vt:lpstr>
      <vt:lpstr>Wheel Part</vt:lpstr>
      <vt:lpstr>Packing Foam</vt:lpstr>
      <vt:lpstr>Global Relations to Resolve Self-slippage</vt:lpstr>
      <vt:lpstr>Limitation</vt:lpstr>
      <vt:lpstr>Conclusions</vt:lpstr>
      <vt:lpstr>Acknowledgements</vt:lpstr>
      <vt:lpstr>thank you</vt:lpstr>
      <vt:lpstr>PowerPoint Presentation</vt:lpstr>
      <vt:lpstr>Performance</vt:lpstr>
      <vt:lpstr>Towards Better Reconstructions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Windows User</cp:lastModifiedBy>
  <cp:revision>545</cp:revision>
  <dcterms:created xsi:type="dcterms:W3CDTF">2010-04-08T22:04:55Z</dcterms:created>
  <dcterms:modified xsi:type="dcterms:W3CDTF">2011-08-09T17:47:56Z</dcterms:modified>
</cp:coreProperties>
</file>