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tags/tag16.xml" ContentType="application/vnd.openxmlformats-officedocument.presentationml.tag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tags/tag17.xml" ContentType="application/vnd.openxmlformats-officedocument.presentationml.tags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gif" ContentType="image/gif"/>
  <Override PartName="/ppt/notesSlides/notesSlide11.xml" ContentType="application/vnd.openxmlformats-officedocument.presentationml.notesSlide+xml"/>
  <Default Extension="vml" ContentType="application/vnd.openxmlformats-officedocument.vmlDrawing"/>
  <Override PartName="/ppt/notesSlides/notesSlide20.xml" ContentType="application/vnd.openxmlformats-officedocument.presentationml.notesSlide+xml"/>
  <Override PartName="/ppt/tags/tag15.xml" ContentType="application/vnd.openxmlformats-officedocument.presentationml.tags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charts/chart2.xml" ContentType="application/vnd.openxmlformats-officedocument.drawingml.chart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tags/tag2.xml" ContentType="application/vnd.openxmlformats-officedocument.presentationml.tags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tags/tag18.xml" ContentType="application/vnd.openxmlformats-officedocument.presentationml.tags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4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charts/chart1.xml" ContentType="application/vnd.openxmlformats-officedocument.drawingml.char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tags/tag3.xml" ContentType="application/vnd.openxmlformats-officedocument.presentationml.tags+xml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19.xml" ContentType="application/vnd.openxmlformats-officedocument.presentationml.tags+xml"/>
  <Override PartName="/ppt/notesSlides/notesSlide44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3"/>
  </p:notesMasterIdLst>
  <p:sldIdLst>
    <p:sldId id="279" r:id="rId2"/>
    <p:sldId id="280" r:id="rId3"/>
    <p:sldId id="282" r:id="rId4"/>
    <p:sldId id="283" r:id="rId5"/>
    <p:sldId id="284" r:id="rId6"/>
    <p:sldId id="337" r:id="rId7"/>
    <p:sldId id="313" r:id="rId8"/>
    <p:sldId id="314" r:id="rId9"/>
    <p:sldId id="316" r:id="rId10"/>
    <p:sldId id="317" r:id="rId11"/>
    <p:sldId id="318" r:id="rId12"/>
    <p:sldId id="319" r:id="rId13"/>
    <p:sldId id="346" r:id="rId14"/>
    <p:sldId id="324" r:id="rId15"/>
    <p:sldId id="325" r:id="rId16"/>
    <p:sldId id="326" r:id="rId17"/>
    <p:sldId id="327" r:id="rId18"/>
    <p:sldId id="347" r:id="rId19"/>
    <p:sldId id="332" r:id="rId20"/>
    <p:sldId id="333" r:id="rId21"/>
    <p:sldId id="342" r:id="rId22"/>
    <p:sldId id="352" r:id="rId23"/>
    <p:sldId id="285" r:id="rId24"/>
    <p:sldId id="348" r:id="rId25"/>
    <p:sldId id="335" r:id="rId26"/>
    <p:sldId id="336" r:id="rId27"/>
    <p:sldId id="328" r:id="rId28"/>
    <p:sldId id="329" r:id="rId29"/>
    <p:sldId id="339" r:id="rId30"/>
    <p:sldId id="286" r:id="rId31"/>
    <p:sldId id="287" r:id="rId32"/>
    <p:sldId id="288" r:id="rId33"/>
    <p:sldId id="289" r:id="rId34"/>
    <p:sldId id="290" r:id="rId35"/>
    <p:sldId id="291" r:id="rId36"/>
    <p:sldId id="293" r:id="rId37"/>
    <p:sldId id="294" r:id="rId38"/>
    <p:sldId id="295" r:id="rId39"/>
    <p:sldId id="297" r:id="rId40"/>
    <p:sldId id="298" r:id="rId41"/>
    <p:sldId id="299" r:id="rId42"/>
    <p:sldId id="300" r:id="rId43"/>
    <p:sldId id="301" r:id="rId44"/>
    <p:sldId id="303" r:id="rId45"/>
    <p:sldId id="304" r:id="rId46"/>
    <p:sldId id="305" r:id="rId47"/>
    <p:sldId id="306" r:id="rId48"/>
    <p:sldId id="344" r:id="rId49"/>
    <p:sldId id="345" r:id="rId50"/>
    <p:sldId id="340" r:id="rId51"/>
    <p:sldId id="309" r:id="rId52"/>
    <p:sldId id="308" r:id="rId53"/>
    <p:sldId id="310" r:id="rId54"/>
    <p:sldId id="343" r:id="rId55"/>
    <p:sldId id="341" r:id="rId56"/>
    <p:sldId id="312" r:id="rId57"/>
    <p:sldId id="353" r:id="rId58"/>
    <p:sldId id="354" r:id="rId59"/>
    <p:sldId id="349" r:id="rId60"/>
    <p:sldId id="350" r:id="rId61"/>
    <p:sldId id="351" r:id="rId62"/>
  </p:sldIdLst>
  <p:sldSz cx="9144000" cy="5143500" type="screen16x9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55185" autoAdjust="0"/>
  </p:normalViewPr>
  <p:slideViewPr>
    <p:cSldViewPr snapToGrid="0" snapToObjects="1">
      <p:cViewPr>
        <p:scale>
          <a:sx n="40" d="100"/>
          <a:sy n="40" d="100"/>
        </p:scale>
        <p:origin x="-828" y="-28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D:\My%20Data\My%20Work\My%20Documents\My%20Thesis\PhD%20Thesis\Presentation\imgs\Book1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D:\My%20Data\My%20Work\My%20Documents\My%20Thesis\PhD%20Thesis\Presentation\imgs\Book1.xlsx" TargetMode="External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TW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ser>
          <c:idx val="0"/>
          <c:order val="0"/>
          <c:cat>
            <c:strRef>
              <c:f>Sheet1!$A$7:$C$7</c:f>
              <c:strCache>
                <c:ptCount val="3"/>
                <c:pt idx="0">
                  <c:v>easy</c:v>
                </c:pt>
                <c:pt idx="1">
                  <c:v>medium</c:v>
                </c:pt>
                <c:pt idx="2">
                  <c:v>difficult</c:v>
                </c:pt>
              </c:strCache>
            </c:strRef>
          </c:cat>
          <c:val>
            <c:numRef>
              <c:f>Sheet1!$A$8:$C$8</c:f>
              <c:numCache>
                <c:formatCode>General</c:formatCode>
                <c:ptCount val="3"/>
                <c:pt idx="0">
                  <c:v>95</c:v>
                </c:pt>
                <c:pt idx="1">
                  <c:v>88</c:v>
                </c:pt>
                <c:pt idx="2">
                  <c:v>75</c:v>
                </c:pt>
              </c:numCache>
            </c:numRef>
          </c:val>
        </c:ser>
        <c:dLbls>
          <c:showVal val="1"/>
        </c:dLbls>
        <c:axId val="88605824"/>
        <c:axId val="88607360"/>
      </c:barChart>
      <c:catAx>
        <c:axId val="88605824"/>
        <c:scaling>
          <c:orientation val="minMax"/>
        </c:scaling>
        <c:axPos val="b"/>
        <c:tickLblPos val="nextTo"/>
        <c:crossAx val="88607360"/>
        <c:crosses val="autoZero"/>
        <c:auto val="1"/>
        <c:lblAlgn val="ctr"/>
        <c:lblOffset val="100"/>
      </c:catAx>
      <c:valAx>
        <c:axId val="88607360"/>
        <c:scaling>
          <c:orientation val="minMax"/>
          <c:max val="100"/>
          <c:min val="0"/>
        </c:scaling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accuracy %</a:t>
                </a:r>
                <a:endParaRPr lang="zh-TW"/>
              </a:p>
            </c:rich>
          </c:tx>
          <c:layout/>
        </c:title>
        <c:numFmt formatCode="General" sourceLinked="1"/>
        <c:tickLblPos val="nextTo"/>
        <c:crossAx val="8860582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zh-TW"/>
    </a:p>
  </c:tx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TW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ser>
          <c:idx val="0"/>
          <c:order val="0"/>
          <c:cat>
            <c:strRef>
              <c:f>Sheet1!$A$10:$C$10</c:f>
              <c:strCache>
                <c:ptCount val="3"/>
                <c:pt idx="0">
                  <c:v>easy</c:v>
                </c:pt>
                <c:pt idx="1">
                  <c:v>medium</c:v>
                </c:pt>
                <c:pt idx="2">
                  <c:v>difficult</c:v>
                </c:pt>
              </c:strCache>
            </c:strRef>
          </c:cat>
          <c:val>
            <c:numRef>
              <c:f>Sheet1!$A$11:$C$11</c:f>
              <c:numCache>
                <c:formatCode>General</c:formatCode>
                <c:ptCount val="3"/>
                <c:pt idx="0">
                  <c:v>8.3000000000000007</c:v>
                </c:pt>
                <c:pt idx="1">
                  <c:v>15.2</c:v>
                </c:pt>
                <c:pt idx="2">
                  <c:v>27.5</c:v>
                </c:pt>
              </c:numCache>
            </c:numRef>
          </c:val>
        </c:ser>
        <c:dLbls>
          <c:showVal val="1"/>
        </c:dLbls>
        <c:axId val="88636032"/>
        <c:axId val="88658304"/>
      </c:barChart>
      <c:catAx>
        <c:axId val="88636032"/>
        <c:scaling>
          <c:orientation val="minMax"/>
        </c:scaling>
        <c:axPos val="b"/>
        <c:tickLblPos val="nextTo"/>
        <c:crossAx val="88658304"/>
        <c:crosses val="autoZero"/>
        <c:auto val="1"/>
        <c:lblAlgn val="ctr"/>
        <c:lblOffset val="100"/>
      </c:catAx>
      <c:valAx>
        <c:axId val="88658304"/>
        <c:scaling>
          <c:orientation val="minMax"/>
        </c:scaling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response time (sec)</a:t>
                </a:r>
              </a:p>
            </c:rich>
          </c:tx>
          <c:layout/>
        </c:title>
        <c:numFmt formatCode="General" sourceLinked="1"/>
        <c:tickLblPos val="nextTo"/>
        <c:crossAx val="8863603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zh-TW"/>
    </a:p>
  </c:txPr>
  <c:externalData r:id="rId2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-112" charset="-128"/>
              </a:defRPr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-112" charset="-128"/>
              </a:defRPr>
            </a:lvl1pPr>
          </a:lstStyle>
          <a:p>
            <a:pPr>
              <a:defRPr/>
            </a:pPr>
            <a:fld id="{9C267F7C-32C8-47C8-9C1A-06EC4D42F3C8}" type="datetime1">
              <a:rPr lang="en-US" altLang="zh-TW"/>
              <a:pPr>
                <a:defRPr/>
              </a:pPr>
              <a:t>7/27/2010</a:t>
            </a:fld>
            <a:endParaRPr lang="en-US" altLang="zh-TW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-112" charset="-128"/>
              </a:defRPr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-112" charset="-128"/>
              </a:defRPr>
            </a:lvl1pPr>
          </a:lstStyle>
          <a:p>
            <a:pPr>
              <a:defRPr/>
            </a:pPr>
            <a:fld id="{21C15087-D6D9-40CF-8D0A-84A3ED0E88C2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7" charset="-128"/>
        <a:cs typeface="ＭＳ Ｐゴシック" pitchFamily="-107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7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7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7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7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dirty="0" smtClean="0"/>
              <a:t>Thanks for the introduction and welcome you all. </a:t>
            </a:r>
          </a:p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baseline="0" dirty="0" smtClean="0">
                <a:ea typeface="ＭＳ Ｐゴシック" pitchFamily="34" charset="-128"/>
              </a:rPr>
              <a:t>I would like to give a special thanks to our 2nd author </a:t>
            </a:r>
            <a:r>
              <a:rPr lang="en-US" altLang="zh-TW" baseline="0" dirty="0" err="1" smtClean="0">
                <a:ea typeface="ＭＳ Ｐゴシック" pitchFamily="34" charset="-128"/>
              </a:rPr>
              <a:t>wei-hsin</a:t>
            </a:r>
            <a:r>
              <a:rPr lang="en-US" altLang="zh-TW" baseline="0" dirty="0" smtClean="0">
                <a:ea typeface="ＭＳ Ｐゴシック" pitchFamily="34" charset="-128"/>
              </a:rPr>
              <a:t> </a:t>
            </a:r>
            <a:r>
              <a:rPr lang="en-US" altLang="zh-TW" baseline="0" dirty="0" err="1" smtClean="0">
                <a:ea typeface="ＭＳ Ｐゴシック" pitchFamily="34" charset="-128"/>
              </a:rPr>
              <a:t>hsu</a:t>
            </a:r>
            <a:r>
              <a:rPr lang="en-US" altLang="zh-TW" baseline="0" dirty="0" smtClean="0">
                <a:ea typeface="ＭＳ Ｐゴシック" pitchFamily="34" charset="-128"/>
              </a:rPr>
              <a:t> who initialize the prototype of the system.</a:t>
            </a:r>
          </a:p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baseline="0" dirty="0" smtClean="0">
                <a:ea typeface="ＭＳ Ｐゴシック" pitchFamily="34" charset="-128"/>
              </a:rPr>
              <a:t>He is serving military right now and cannot come here.</a:t>
            </a:r>
            <a:endParaRPr lang="en-US" altLang="zh-TW" dirty="0" smtClean="0">
              <a:ea typeface="ＭＳ Ｐゴシック" pitchFamily="34" charset="-128"/>
            </a:endParaRPr>
          </a:p>
          <a:p>
            <a:r>
              <a:rPr lang="en-US" altLang="zh-TW" dirty="0" smtClean="0">
                <a:ea typeface="ＭＳ Ｐゴシック" pitchFamily="34" charset="-128"/>
              </a:rPr>
              <a:t>Usually,</a:t>
            </a:r>
            <a:r>
              <a:rPr lang="en-US" altLang="zh-TW" baseline="0" dirty="0" smtClean="0">
                <a:ea typeface="ＭＳ Ｐゴシック" pitchFamily="34" charset="-128"/>
              </a:rPr>
              <a:t> when people are asked what </a:t>
            </a:r>
            <a:r>
              <a:rPr lang="en-US" altLang="zh-TW" sz="1200" kern="1200" dirty="0" smtClean="0">
                <a:solidFill>
                  <a:schemeClr val="tx1"/>
                </a:solidFill>
                <a:latin typeface="+mn-lt"/>
                <a:ea typeface="ＭＳ Ｐゴシック" pitchFamily="-107" charset="-128"/>
                <a:cs typeface="ＭＳ Ｐゴシック" pitchFamily="-107" charset="-128"/>
              </a:rPr>
              <a:t>camouflage is</a:t>
            </a:r>
            <a:r>
              <a:rPr lang="en-US" altLang="zh-TW" baseline="0" dirty="0" smtClean="0">
                <a:ea typeface="ＭＳ Ｐゴシック" pitchFamily="34" charset="-128"/>
              </a:rPr>
              <a:t>, they will say camouflage may look like this</a:t>
            </a:r>
            <a:endParaRPr lang="zh-TW" altLang="en-US" dirty="0" smtClean="0">
              <a:ea typeface="ＭＳ Ｐゴシック" pitchFamily="34" charset="-128"/>
            </a:endParaRPr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73CD3DE-1645-416A-968E-FE87A87AB607}" type="slidenum">
              <a:rPr lang="en-US" altLang="zh-TW" smtClean="0">
                <a:ea typeface="ＭＳ Ｐゴシック" pitchFamily="34" charset="-128"/>
              </a:rPr>
              <a:pPr/>
              <a:t>1</a:t>
            </a:fld>
            <a:endParaRPr lang="en-US" altLang="zh-TW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baseline="0" dirty="0" smtClean="0"/>
              <a:t>Now, find the solid red circle again.</a:t>
            </a:r>
          </a:p>
          <a:p>
            <a:r>
              <a:rPr lang="en-US" altLang="zh-TW" baseline="0" dirty="0" smtClean="0"/>
              <a:t>This time we use shape as feature.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15087-D6D9-40CF-8D0A-84A3ED0E88C2}" type="slidenum">
              <a:rPr lang="en-US" altLang="zh-TW" smtClean="0"/>
              <a:pPr>
                <a:defRPr/>
              </a:pPr>
              <a:t>10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baseline="0" dirty="0" smtClean="0"/>
              <a:t>However, in this image, we have to use color and shape in conjunction to identify the location of solid red circle.</a:t>
            </a:r>
          </a:p>
          <a:p>
            <a:r>
              <a:rPr lang="en-US" altLang="zh-TW" baseline="0" dirty="0" smtClean="0"/>
              <a:t>This serial and slow process is called conjunction search and is the second phase as proposed in feature integration theory.</a:t>
            </a:r>
          </a:p>
          <a:p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15087-D6D9-40CF-8D0A-84A3ED0E88C2}" type="slidenum">
              <a:rPr lang="en-US" altLang="zh-TW" smtClean="0"/>
              <a:pPr>
                <a:defRPr/>
              </a:pPr>
              <a:t>11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With the above theory in mind, we design our system to create camouflage image based</a:t>
            </a:r>
            <a:r>
              <a:rPr lang="en-US" altLang="zh-TW" baseline="0" dirty="0" smtClean="0"/>
              <a:t> on two principles</a:t>
            </a:r>
          </a:p>
          <a:p>
            <a:r>
              <a:rPr lang="en-US" altLang="zh-TW" baseline="0" dirty="0" smtClean="0"/>
              <a:t>First, we foil the feature search by removing subtle(</a:t>
            </a:r>
            <a:r>
              <a:rPr lang="zh-TW" altLang="en-US" baseline="0" dirty="0" smtClean="0"/>
              <a:t>發音</a:t>
            </a:r>
            <a:r>
              <a:rPr lang="en-US" altLang="zh-TW" baseline="0" dirty="0" smtClean="0"/>
              <a:t>!) features from object to make sure that the viewer cannot use any single feature to identify the object.</a:t>
            </a:r>
          </a:p>
          <a:p>
            <a:r>
              <a:rPr lang="en-US" altLang="zh-TW" baseline="0" dirty="0" smtClean="0"/>
              <a:t>And we leave only the essential clue like the object boundaries for recognition.</a:t>
            </a:r>
          </a:p>
          <a:p>
            <a:r>
              <a:rPr lang="en-US" altLang="zh-TW" baseline="0" dirty="0" smtClean="0"/>
              <a:t>We further break the essential clue to obtain different difficulty levels</a:t>
            </a:r>
          </a:p>
          <a:p>
            <a:endParaRPr lang="en-US" altLang="zh-TW" baseline="0" dirty="0" smtClean="0"/>
          </a:p>
          <a:p>
            <a:r>
              <a:rPr lang="en-US" altLang="zh-TW" baseline="0" dirty="0" smtClean="0"/>
              <a:t>Then, we copy textures from background to object to create conjunction features and force the viewer to use conjunction search which holds the key to a successful and engaging camouflage images.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15087-D6D9-40CF-8D0A-84A3ED0E88C2}" type="slidenum">
              <a:rPr lang="en-US" altLang="zh-TW" smtClean="0"/>
              <a:pPr>
                <a:defRPr/>
              </a:pPr>
              <a:t>12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dirty="0" smtClean="0"/>
              <a:t>Here</a:t>
            </a:r>
            <a:r>
              <a:rPr lang="en-US" altLang="zh-TW" baseline="0" dirty="0" smtClean="0"/>
              <a:t> is our system pipeline, given natural photos as inputs, </a:t>
            </a:r>
            <a:r>
              <a:rPr lang="en-US" altLang="zh-TW" sz="1200" kern="1200" baseline="0" dirty="0" smtClean="0">
                <a:solidFill>
                  <a:schemeClr val="tx1"/>
                </a:solidFill>
                <a:latin typeface="+mn-lt"/>
                <a:ea typeface="ＭＳ Ｐゴシック" pitchFamily="-107" charset="-128"/>
              </a:rPr>
              <a:t>w</a:t>
            </a:r>
            <a:r>
              <a:rPr lang="en-US" altLang="zh-TW" sz="1200" kern="1200" baseline="0" dirty="0" smtClean="0">
                <a:solidFill>
                  <a:schemeClr val="tx1"/>
                </a:solidFill>
                <a:latin typeface="+mn-lt"/>
                <a:ea typeface="ＭＳ Ｐゴシック" pitchFamily="-107" charset="-128"/>
                <a:cs typeface="ＭＳ Ｐゴシック" pitchFamily="-107" charset="-128"/>
              </a:rPr>
              <a:t>e first convert the color image to grayscale image and then </a:t>
            </a:r>
            <a:r>
              <a:rPr lang="en-US" altLang="zh-TW" sz="1200" kern="1200" dirty="0" smtClean="0">
                <a:solidFill>
                  <a:schemeClr val="tx1"/>
                </a:solidFill>
                <a:latin typeface="+mn-lt"/>
                <a:ea typeface="ＭＳ Ｐゴシック" pitchFamily="-107" charset="-128"/>
                <a:cs typeface="ＭＳ Ｐゴシック" pitchFamily="-107" charset="-128"/>
              </a:rPr>
              <a:t>quantize</a:t>
            </a:r>
            <a:r>
              <a:rPr lang="en-US" altLang="zh-TW" sz="1200" kern="1200" baseline="0" dirty="0" smtClean="0">
                <a:solidFill>
                  <a:schemeClr val="tx1"/>
                </a:solidFill>
                <a:latin typeface="+mn-lt"/>
                <a:ea typeface="ＭＳ Ｐゴシック" pitchFamily="-107" charset="-128"/>
                <a:cs typeface="ＭＳ Ｐゴシック" pitchFamily="-107" charset="-128"/>
              </a:rPr>
              <a:t> and segment the grayscale image to</a:t>
            </a:r>
            <a:r>
              <a:rPr lang="en-US" altLang="zh-TW" sz="1200" kern="1200" dirty="0" smtClean="0">
                <a:solidFill>
                  <a:schemeClr val="tx1"/>
                </a:solidFill>
                <a:latin typeface="+mn-lt"/>
                <a:ea typeface="ＭＳ Ｐゴシック" pitchFamily="-107" charset="-128"/>
                <a:cs typeface="ＭＳ Ｐゴシック" pitchFamily="-107" charset="-128"/>
              </a:rPr>
              <a:t> remove subtle(</a:t>
            </a:r>
            <a:r>
              <a:rPr lang="zh-TW" altLang="en-US" sz="1200" kern="1200" dirty="0" smtClean="0">
                <a:solidFill>
                  <a:schemeClr val="tx1"/>
                </a:solidFill>
                <a:latin typeface="+mn-lt"/>
                <a:ea typeface="ＭＳ Ｐゴシック" pitchFamily="-107" charset="-128"/>
                <a:cs typeface="ＭＳ Ｐゴシック" pitchFamily="-107" charset="-128"/>
              </a:rPr>
              <a:t>發音</a:t>
            </a:r>
            <a:r>
              <a:rPr lang="en-US" altLang="zh-TW" sz="1200" kern="1200" dirty="0" smtClean="0">
                <a:solidFill>
                  <a:schemeClr val="tx1"/>
                </a:solidFill>
                <a:latin typeface="+mn-lt"/>
                <a:ea typeface="ＭＳ Ｐゴシック" pitchFamily="-107" charset="-128"/>
                <a:cs typeface="ＭＳ Ｐゴシック" pitchFamily="-107" charset="-128"/>
              </a:rPr>
              <a:t>) features and leave essential</a:t>
            </a:r>
            <a:r>
              <a:rPr lang="en-US" altLang="zh-TW" sz="1200" kern="1200" baseline="0" dirty="0" smtClean="0">
                <a:solidFill>
                  <a:schemeClr val="tx1"/>
                </a:solidFill>
                <a:latin typeface="+mn-lt"/>
                <a:ea typeface="ＭＳ Ｐゴシック" pitchFamily="-107" charset="-128"/>
                <a:cs typeface="ＭＳ Ｐゴシック" pitchFamily="-107" charset="-128"/>
              </a:rPr>
              <a:t> clues for recognition.</a:t>
            </a:r>
          </a:p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baseline="0" dirty="0" smtClean="0"/>
              <a:t>Then we use a luminance assignment to control the amount of left clues followed by a texture synthesis to dress up the hidden object.</a:t>
            </a:r>
          </a:p>
          <a:p>
            <a:pPr rtl="0" eaLnBrk="0" fontAlgn="base" hangingPunct="0"/>
            <a:r>
              <a:rPr lang="en-US" altLang="zh-TW" baseline="0" dirty="0" smtClean="0"/>
              <a:t>We also provide effective tools to refine the result.</a:t>
            </a:r>
            <a:endParaRPr lang="zh-TW" altLang="zh-TW" dirty="0" smtClean="0"/>
          </a:p>
          <a:p>
            <a:pPr rtl="0" eaLnBrk="0" fontAlgn="base" hangingPunct="0"/>
            <a:endParaRPr lang="zh-TW" altLang="zh-TW" sz="1200" kern="1200" dirty="0" smtClean="0">
              <a:solidFill>
                <a:schemeClr val="tx1"/>
              </a:solidFill>
              <a:latin typeface="+mn-lt"/>
              <a:ea typeface="ＭＳ Ｐゴシック" pitchFamily="-107" charset="-128"/>
              <a:cs typeface="ＭＳ Ｐゴシック" pitchFamily="-107" charset="-128"/>
            </a:endParaRPr>
          </a:p>
          <a:p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15087-D6D9-40CF-8D0A-84A3ED0E88C2}" type="slidenum">
              <a:rPr lang="en-US" altLang="zh-TW" smtClean="0"/>
              <a:pPr>
                <a:defRPr/>
              </a:pPr>
              <a:t>13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The resulting segmented image is called luminance distribution</a:t>
            </a:r>
            <a:r>
              <a:rPr lang="en-US" altLang="zh-TW" baseline="0" dirty="0" smtClean="0"/>
              <a:t> which </a:t>
            </a:r>
            <a:r>
              <a:rPr lang="en-US" altLang="zh-TW" dirty="0" smtClean="0"/>
              <a:t>contains two</a:t>
            </a:r>
            <a:r>
              <a:rPr lang="en-US" altLang="zh-TW" baseline="0" dirty="0" smtClean="0"/>
              <a:t> elements one is segments luminance value and the other is the connectivity between segments.</a:t>
            </a:r>
          </a:p>
          <a:p>
            <a:r>
              <a:rPr lang="en-US" altLang="zh-TW" baseline="0" dirty="0" smtClean="0"/>
              <a:t>Let us see how the luminance distribution can be used for recognition.</a:t>
            </a:r>
          </a:p>
          <a:p>
            <a:r>
              <a:rPr lang="en-US" altLang="zh-TW" baseline="0" dirty="0" smtClean="0"/>
              <a:t>First, the luminance contrast between foreground and background segments becomes a salient boundary of the object.</a:t>
            </a:r>
          </a:p>
          <a:p>
            <a:r>
              <a:rPr lang="en-US" altLang="zh-TW" baseline="0" dirty="0" smtClean="0"/>
              <a:t>Second, the luminance contrast between foreground segments also constitutes salient features like the eye of lion here.</a:t>
            </a:r>
          </a:p>
          <a:p>
            <a:r>
              <a:rPr lang="en-US" altLang="zh-TW" baseline="0" dirty="0" smtClean="0"/>
              <a:t>Next I will show you how a simple re-coloring of foreground segments can control the difficulty of recognition.</a:t>
            </a:r>
          </a:p>
          <a:p>
            <a:endParaRPr lang="en-US" altLang="zh-TW" baseline="0" dirty="0" smtClean="0"/>
          </a:p>
          <a:p>
            <a:endParaRPr lang="en-US" altLang="zh-TW" baseline="0" dirty="0" smtClean="0"/>
          </a:p>
          <a:p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15087-D6D9-40CF-8D0A-84A3ED0E88C2}" type="slidenum">
              <a:rPr lang="en-US" altLang="zh-TW" smtClean="0"/>
              <a:pPr>
                <a:defRPr/>
              </a:pPr>
              <a:t>14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baseline="0" dirty="0" smtClean="0"/>
              <a:t>First, we pick a luminance value from a background segment and assign this value to all foreground segments with light gray luminance.</a:t>
            </a:r>
          </a:p>
          <a:p>
            <a:r>
              <a:rPr lang="en-US" altLang="zh-TW" baseline="0" dirty="0" smtClean="0"/>
              <a:t>Now, we can see that the lion becomes harder to recognize.</a:t>
            </a:r>
          </a:p>
          <a:p>
            <a:r>
              <a:rPr lang="en-US" altLang="zh-TW" baseline="0" dirty="0" smtClean="0"/>
              <a:t>We can also make recognition harder by simply invert the luminance value of all foreground segments like this.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15087-D6D9-40CF-8D0A-84A3ED0E88C2}" type="slidenum">
              <a:rPr lang="en-US" altLang="zh-TW" smtClean="0"/>
              <a:pPr>
                <a:defRPr/>
              </a:pPr>
              <a:t>15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baseline="0" dirty="0" smtClean="0"/>
              <a:t>Therefore our idea is to propose a luminance assignment which re-colors the foreground segment map using luminance values of background segment map and aims for a balance between two conflicting energies.</a:t>
            </a:r>
          </a:p>
          <a:p>
            <a:r>
              <a:rPr lang="en-US" altLang="zh-TW" baseline="0" dirty="0" smtClean="0"/>
              <a:t>The first one is the immersion energy which measures the similarity between foreground and background luminance distributions.</a:t>
            </a:r>
          </a:p>
          <a:p>
            <a:r>
              <a:rPr lang="en-US" altLang="zh-TW" baseline="0" dirty="0" smtClean="0"/>
              <a:t>And the other is standout energy which measures the deviation from the original luminance distribution</a:t>
            </a:r>
            <a:endParaRPr lang="en-US" altLang="zh-TW" dirty="0" smtClean="0"/>
          </a:p>
          <a:p>
            <a:r>
              <a:rPr lang="en-US" altLang="zh-TW" dirty="0" smtClean="0"/>
              <a:t>Here is</a:t>
            </a:r>
            <a:r>
              <a:rPr lang="en-US" altLang="zh-TW" baseline="0" dirty="0" smtClean="0"/>
              <a:t> a </a:t>
            </a:r>
            <a:r>
              <a:rPr lang="en-US" altLang="zh-TW" dirty="0" smtClean="0"/>
              <a:t>result of</a:t>
            </a:r>
            <a:r>
              <a:rPr lang="en-US" altLang="zh-TW" baseline="0" dirty="0" smtClean="0"/>
              <a:t> optimized the luminance assignment. 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15087-D6D9-40CF-8D0A-84A3ED0E88C2}" type="slidenum">
              <a:rPr lang="en-US" altLang="zh-TW" smtClean="0"/>
              <a:pPr>
                <a:defRPr/>
              </a:pPr>
              <a:t>16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TW" dirty="0" smtClean="0">
                <a:ea typeface="ＭＳ Ｐゴシック" pitchFamily="34" charset="-128"/>
              </a:rPr>
              <a:t>Once</a:t>
            </a:r>
            <a:r>
              <a:rPr lang="en-US" altLang="zh-TW" baseline="0" dirty="0" smtClean="0">
                <a:ea typeface="ＭＳ Ｐゴシック" pitchFamily="34" charset="-128"/>
              </a:rPr>
              <a:t> we have the luminance-optimized segment map, we are ready to dress up the foreground object using textures from background.</a:t>
            </a:r>
          </a:p>
          <a:p>
            <a:r>
              <a:rPr lang="en-US" altLang="zh-TW" baseline="0" dirty="0" smtClean="0">
                <a:ea typeface="ＭＳ Ｐゴシック" pitchFamily="34" charset="-128"/>
              </a:rPr>
              <a:t>Instead of applying a standard texture synthesis which may potentially destroy the essential clues,</a:t>
            </a:r>
          </a:p>
          <a:p>
            <a:r>
              <a:rPr lang="en-US" altLang="zh-TW" baseline="0" dirty="0" smtClean="0">
                <a:ea typeface="ＭＳ Ｐゴシック" pitchFamily="34" charset="-128"/>
              </a:rPr>
              <a:t>we propose a two-stage texture synthesis scheme which first synthesizes the edge structures of the hidden object to preserved essential edge features and then fills in the interior region of segments.</a:t>
            </a:r>
            <a:endParaRPr lang="zh-TW" altLang="en-US" dirty="0" smtClean="0">
              <a:ea typeface="ＭＳ Ｐゴシック" pitchFamily="34" charset="-128"/>
            </a:endParaRPr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F15D2BB-69A1-43DC-84DB-1F834F4E84CE}" type="slidenum">
              <a:rPr lang="en-US" altLang="zh-TW" smtClean="0">
                <a:ea typeface="ＭＳ Ｐゴシック" pitchFamily="34" charset="-128"/>
              </a:rPr>
              <a:pPr/>
              <a:t>17</a:t>
            </a:fld>
            <a:endParaRPr lang="en-US" altLang="zh-TW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Now let us talk more about luminance assignment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15087-D6D9-40CF-8D0A-84A3ED0E88C2}" type="slidenum">
              <a:rPr lang="en-US" altLang="zh-TW" smtClean="0"/>
              <a:pPr>
                <a:defRPr/>
              </a:pPr>
              <a:t>18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To</a:t>
            </a:r>
            <a:r>
              <a:rPr lang="en-US" altLang="zh-TW" baseline="0" dirty="0" smtClean="0"/>
              <a:t> compute the energy function, we first construct a connectivity graph for the foreground and background segments.</a:t>
            </a:r>
          </a:p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baseline="0" dirty="0" smtClean="0"/>
              <a:t>In this figure, the blue and green circle represent foreground and background segments, respectively.</a:t>
            </a:r>
          </a:p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baseline="0" dirty="0" smtClean="0"/>
              <a:t>The blue line connects two foreground segments if they share common boundary and the orange line connects each foreground segment to its k-nearest segments in the background.</a:t>
            </a:r>
          </a:p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baseline="0" dirty="0" smtClean="0"/>
              <a:t>We define the distance of k-nearest as length of shared boundary and shortest Euclidean distance between segment boundaries.</a:t>
            </a:r>
          </a:p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zh-TW" baseline="0" dirty="0" smtClean="0"/>
          </a:p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zh-TW" baseline="0" dirty="0" smtClean="0"/>
          </a:p>
          <a:p>
            <a:endParaRPr lang="en-US" altLang="zh-TW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15087-D6D9-40CF-8D0A-84A3ED0E88C2}" type="slidenum">
              <a:rPr lang="en-US" altLang="zh-TW" smtClean="0"/>
              <a:pPr>
                <a:defRPr/>
              </a:pPr>
              <a:t>19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TW" dirty="0" smtClean="0">
                <a:ea typeface="ＭＳ Ｐゴシック" pitchFamily="34" charset="-128"/>
              </a:rPr>
              <a:t>This video shows</a:t>
            </a:r>
            <a:r>
              <a:rPr lang="en-US" altLang="zh-TW" baseline="0" dirty="0" smtClean="0">
                <a:ea typeface="ＭＳ Ｐゴシック" pitchFamily="34" charset="-128"/>
              </a:rPr>
              <a:t> </a:t>
            </a:r>
            <a:r>
              <a:rPr lang="en-US" altLang="zh-TW" dirty="0" smtClean="0">
                <a:ea typeface="ＭＳ Ｐゴシック" pitchFamily="34" charset="-128"/>
              </a:rPr>
              <a:t>cuttlefish perfectly hiding in a coral.</a:t>
            </a:r>
          </a:p>
          <a:p>
            <a:r>
              <a:rPr lang="en-US" altLang="zh-TW" sz="1200" kern="1200" dirty="0" smtClean="0">
                <a:solidFill>
                  <a:schemeClr val="tx1"/>
                </a:solidFill>
                <a:latin typeface="+mn-lt"/>
                <a:ea typeface="ＭＳ Ｐゴシック" pitchFamily="-107" charset="-128"/>
                <a:cs typeface="ＭＳ Ｐゴシック" pitchFamily="-107" charset="-128"/>
              </a:rPr>
              <a:t>This kind of camouflage focus on completely hides the object.</a:t>
            </a:r>
          </a:p>
          <a:p>
            <a:r>
              <a:rPr lang="en-US" altLang="zh-TW" baseline="0" dirty="0" smtClean="0">
                <a:ea typeface="ＭＳ Ｐゴシック" pitchFamily="34" charset="-128"/>
              </a:rPr>
              <a:t>For more about such evolution-based camouflage we refer to the following.</a:t>
            </a:r>
          </a:p>
          <a:p>
            <a:r>
              <a:rPr lang="en-US" altLang="zh-TW" baseline="0" dirty="0" smtClean="0">
                <a:ea typeface="ＭＳ Ｐゴシック" pitchFamily="34" charset="-128"/>
              </a:rPr>
              <a:t>We focus on another type of camouflage</a:t>
            </a:r>
          </a:p>
          <a:p>
            <a:endParaRPr lang="zh-TW" altLang="en-US" dirty="0" smtClean="0">
              <a:ea typeface="ＭＳ Ｐゴシック" pitchFamily="34" charset="-128"/>
            </a:endParaRPr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A4ED1E6-0964-42B5-B549-E906F4B3D8E7}" type="slidenum">
              <a:rPr lang="en-US" altLang="zh-TW" smtClean="0">
                <a:ea typeface="ＭＳ Ｐゴシック" pitchFamily="34" charset="-128"/>
              </a:rPr>
              <a:pPr/>
              <a:t>2</a:t>
            </a:fld>
            <a:endParaRPr lang="en-US" altLang="zh-TW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Here</a:t>
            </a:r>
            <a:r>
              <a:rPr lang="en-US" altLang="zh-TW" baseline="0" dirty="0" smtClean="0"/>
              <a:t> are two energy functions we devise for luminance assignment.</a:t>
            </a:r>
            <a:endParaRPr lang="en-US" altLang="zh-TW" dirty="0" smtClean="0"/>
          </a:p>
          <a:p>
            <a:r>
              <a:rPr lang="en-US" altLang="zh-TW" baseline="0" dirty="0" smtClean="0"/>
              <a:t>The immersion term computes the similarity between each foreground segment and its nearest background segments and </a:t>
            </a:r>
          </a:p>
          <a:p>
            <a:r>
              <a:rPr lang="en-US" altLang="zh-TW" baseline="0" dirty="0" smtClean="0"/>
              <a:t>the standout energy computes the difference of signed contrast before and after re-coloring.</a:t>
            </a:r>
          </a:p>
          <a:p>
            <a:r>
              <a:rPr lang="en-US" altLang="zh-TW" baseline="0" dirty="0" smtClean="0"/>
              <a:t>The weights here are used to measure the relative importance between segments</a:t>
            </a:r>
          </a:p>
          <a:p>
            <a:r>
              <a:rPr lang="en-US" altLang="zh-TW" baseline="0" dirty="0" smtClean="0"/>
              <a:t>Please refer the paper for more details about each term and notations. 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15087-D6D9-40CF-8D0A-84A3ED0E88C2}" type="slidenum">
              <a:rPr lang="en-US" altLang="zh-TW" smtClean="0"/>
              <a:pPr>
                <a:defRPr/>
              </a:pPr>
              <a:t>20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Becaus</a:t>
            </a:r>
            <a:r>
              <a:rPr lang="en-US" altLang="zh-TW" baseline="0" dirty="0" smtClean="0"/>
              <a:t>e the two energy terms are contradict to each other, we define our total energy function by combining two energy terms using a </a:t>
            </a:r>
            <a:r>
              <a:rPr lang="en-US" altLang="zh-TW" baseline="0" dirty="0" err="1" smtClean="0"/>
              <a:t>lunda</a:t>
            </a:r>
            <a:r>
              <a:rPr lang="en-US" altLang="zh-TW" baseline="0" dirty="0" smtClean="0"/>
              <a:t> parameter.</a:t>
            </a:r>
          </a:p>
          <a:p>
            <a:r>
              <a:rPr lang="en-US" altLang="zh-TW" baseline="0" dirty="0" smtClean="0"/>
              <a:t>And the </a:t>
            </a:r>
            <a:r>
              <a:rPr lang="en-US" altLang="zh-TW" baseline="0" dirty="0" err="1" smtClean="0"/>
              <a:t>lunda</a:t>
            </a:r>
            <a:r>
              <a:rPr lang="en-US" altLang="zh-TW" baseline="0" dirty="0" smtClean="0"/>
              <a:t> value is used to control the difficulty level of recognition.</a:t>
            </a:r>
          </a:p>
          <a:p>
            <a:r>
              <a:rPr lang="en-US" altLang="zh-TW" baseline="0" dirty="0" smtClean="0"/>
              <a:t>Note that we are working on a discrete set of variables from background segment map. </a:t>
            </a:r>
          </a:p>
          <a:p>
            <a:r>
              <a:rPr lang="en-US" altLang="zh-TW" baseline="0" dirty="0" smtClean="0"/>
              <a:t>Optimize this energy is non-trivial and is an NP-hard combinatorial/labeling problem.</a:t>
            </a:r>
          </a:p>
          <a:p>
            <a:r>
              <a:rPr lang="en-US" altLang="zh-TW" baseline="0" dirty="0" smtClean="0"/>
              <a:t>We adopt a multi-label graph cut algorithm which uses a alpha-beta swap algorithm to simultaneously change the labels of a large set of segments to achieve good performance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15087-D6D9-40CF-8D0A-84A3ED0E88C2}" type="slidenum">
              <a:rPr lang="en-US" altLang="zh-TW" smtClean="0"/>
              <a:pPr>
                <a:defRPr/>
              </a:pPr>
              <a:t>21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Here we show three images with</a:t>
            </a:r>
            <a:r>
              <a:rPr lang="en-US" altLang="zh-TW" baseline="0" dirty="0" smtClean="0"/>
              <a:t> decreasing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lunda</a:t>
            </a:r>
            <a:r>
              <a:rPr lang="en-US" altLang="zh-TW" baseline="0" dirty="0" smtClean="0"/>
              <a:t> values at three difficulty levels.</a:t>
            </a:r>
          </a:p>
          <a:p>
            <a:r>
              <a:rPr lang="en-US" altLang="zh-TW" baseline="0" dirty="0" smtClean="0"/>
              <a:t>Let see more examples with decreasing </a:t>
            </a:r>
            <a:r>
              <a:rPr lang="en-US" altLang="zh-TW" baseline="0" dirty="0" err="1" smtClean="0"/>
              <a:t>lunda</a:t>
            </a:r>
            <a:r>
              <a:rPr lang="en-US" altLang="zh-TW" baseline="0" dirty="0" smtClean="0"/>
              <a:t> value.</a:t>
            </a:r>
            <a:endParaRPr lang="en-US" altLang="zh-TW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15087-D6D9-40CF-8D0A-84A3ED0E88C2}" type="slidenum">
              <a:rPr lang="en-US" altLang="zh-TW" smtClean="0"/>
              <a:pPr>
                <a:defRPr/>
              </a:pPr>
              <a:t>22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15087-D6D9-40CF-8D0A-84A3ED0E88C2}" type="slidenum">
              <a:rPr lang="en-US" altLang="zh-TW" smtClean="0"/>
              <a:pPr>
                <a:defRPr/>
              </a:pPr>
              <a:t>23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15087-D6D9-40CF-8D0A-84A3ED0E88C2}" type="slidenum">
              <a:rPr lang="en-US" altLang="zh-TW" smtClean="0"/>
              <a:pPr>
                <a:defRPr/>
              </a:pPr>
              <a:t>24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To synthesize</a:t>
            </a:r>
            <a:r>
              <a:rPr lang="en-US" altLang="zh-TW" baseline="0" dirty="0" smtClean="0"/>
              <a:t> the foreground segment boundaries, we first construct a texture patch database from background by densely sampling the background segment boundaries with a fixed size window.</a:t>
            </a:r>
          </a:p>
          <a:p>
            <a:r>
              <a:rPr lang="en-US" altLang="zh-TW" baseline="0" dirty="0" smtClean="0"/>
              <a:t>Each texture patch contains two information. </a:t>
            </a:r>
          </a:p>
          <a:p>
            <a:r>
              <a:rPr lang="en-US" altLang="zh-TW" baseline="0" dirty="0" smtClean="0"/>
              <a:t>one is the patch feature from luminance image and the other is patch color from the original color image.</a:t>
            </a:r>
          </a:p>
          <a:p>
            <a:r>
              <a:rPr lang="en-US" altLang="zh-TW" baseline="0" dirty="0" smtClean="0"/>
              <a:t>Then given a patch sampled from foreground segment boundary, we find best match in the database in terms of patch feature and paste the corresponding color information to the foreground.</a:t>
            </a:r>
          </a:p>
          <a:p>
            <a:r>
              <a:rPr lang="en-US" altLang="zh-TW" baseline="0" dirty="0" smtClean="0"/>
              <a:t>Here is a progressive result of synthesizing the segment boundaries 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15087-D6D9-40CF-8D0A-84A3ED0E88C2}" type="slidenum">
              <a:rPr lang="en-US" altLang="zh-TW" smtClean="0"/>
              <a:pPr>
                <a:defRPr/>
              </a:pPr>
              <a:t>25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Then, to</a:t>
            </a:r>
            <a:r>
              <a:rPr lang="en-US" altLang="zh-TW" baseline="0" dirty="0" smtClean="0"/>
              <a:t> fill up the interiors of each foreground segment, we use the correspondence between foreground and background segments and iteratively synthesize the interior using standard texture-by-number algorithm with the synthesized boundaries as constraint.</a:t>
            </a:r>
          </a:p>
          <a:p>
            <a:r>
              <a:rPr lang="en-US" altLang="zh-TW" baseline="0" dirty="0" smtClean="0"/>
              <a:t>Here is a progressive result.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15087-D6D9-40CF-8D0A-84A3ED0E88C2}" type="slidenum">
              <a:rPr lang="en-US" altLang="zh-TW" smtClean="0"/>
              <a:pPr>
                <a:defRPr/>
              </a:pPr>
              <a:t>26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We also provide</a:t>
            </a:r>
            <a:r>
              <a:rPr lang="en-US" altLang="zh-TW" baseline="0" dirty="0" smtClean="0"/>
              <a:t> additional options to enhance or refine our camouflage image.</a:t>
            </a:r>
          </a:p>
          <a:p>
            <a:r>
              <a:rPr lang="en-US" altLang="zh-TW" baseline="0" dirty="0" smtClean="0"/>
              <a:t>First, before texture synthesis, we allow user to copy some distracting segments from background to further increase the difficulty of recognition.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15087-D6D9-40CF-8D0A-84A3ED0E88C2}" type="slidenum">
              <a:rPr lang="en-US" altLang="zh-TW" smtClean="0"/>
              <a:pPr>
                <a:defRPr/>
              </a:pPr>
              <a:t>27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Second,</a:t>
            </a:r>
            <a:r>
              <a:rPr lang="en-US" altLang="zh-TW" baseline="0" dirty="0" smtClean="0"/>
              <a:t> our system can automatically detect sharp foreground protrusion and warp the background contour a bit to fit the foreground.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15087-D6D9-40CF-8D0A-84A3ED0E88C2}" type="slidenum">
              <a:rPr lang="en-US" altLang="zh-TW" smtClean="0"/>
              <a:pPr>
                <a:defRPr/>
              </a:pPr>
              <a:t>28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Lastly, we also provide a simple search mechanism</a:t>
            </a:r>
            <a:r>
              <a:rPr lang="en-US" altLang="zh-TW" baseline="0" dirty="0" smtClean="0"/>
              <a:t> to suggest user a list of candidate position and orientation to place the hidden object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15087-D6D9-40CF-8D0A-84A3ED0E88C2}" type="slidenum">
              <a:rPr lang="en-US" altLang="zh-TW" smtClean="0"/>
              <a:pPr>
                <a:defRPr/>
              </a:pPr>
              <a:t>29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TW" dirty="0" smtClean="0">
                <a:ea typeface="ＭＳ Ｐゴシック" pitchFamily="34" charset="-128"/>
              </a:rPr>
              <a:t>This image is painted</a:t>
            </a:r>
            <a:r>
              <a:rPr lang="en-US" altLang="zh-TW" baseline="0" dirty="0" smtClean="0">
                <a:ea typeface="ＭＳ Ｐゴシック" pitchFamily="34" charset="-128"/>
              </a:rPr>
              <a:t> </a:t>
            </a:r>
            <a:r>
              <a:rPr lang="en-US" altLang="zh-TW" dirty="0" smtClean="0">
                <a:ea typeface="ＭＳ Ｐゴシック" pitchFamily="34" charset="-128"/>
              </a:rPr>
              <a:t>by an artist.</a:t>
            </a:r>
          </a:p>
          <a:p>
            <a:r>
              <a:rPr lang="en-US" altLang="zh-TW" dirty="0" smtClean="0">
                <a:ea typeface="ＭＳ Ｐゴシック" pitchFamily="34" charset="-128"/>
              </a:rPr>
              <a:t>And there are 15 eagles in the image, can you figure them out?</a:t>
            </a:r>
          </a:p>
          <a:p>
            <a:r>
              <a:rPr lang="en-US" altLang="zh-TW" dirty="0" smtClean="0">
                <a:ea typeface="ＭＳ Ｐゴシック" pitchFamily="34" charset="-128"/>
              </a:rPr>
              <a:t>Here is</a:t>
            </a:r>
            <a:r>
              <a:rPr lang="en-US" altLang="zh-TW" baseline="0" dirty="0" smtClean="0">
                <a:ea typeface="ＭＳ Ｐゴシック" pitchFamily="34" charset="-128"/>
              </a:rPr>
              <a:t> the answer.</a:t>
            </a:r>
          </a:p>
          <a:p>
            <a:r>
              <a:rPr lang="en-US" altLang="zh-TW" baseline="0" dirty="0" smtClean="0">
                <a:ea typeface="ＭＳ Ｐゴシック" pitchFamily="34" charset="-128"/>
              </a:rPr>
              <a:t>T</a:t>
            </a:r>
            <a:r>
              <a:rPr lang="en-US" altLang="zh-TW" dirty="0" smtClean="0">
                <a:ea typeface="ＭＳ Ｐゴシック" pitchFamily="34" charset="-128"/>
              </a:rPr>
              <a:t>he camouflage we present here is an instance of</a:t>
            </a:r>
            <a:r>
              <a:rPr lang="en-US" altLang="zh-TW" baseline="0" dirty="0" smtClean="0">
                <a:ea typeface="ＭＳ Ｐゴシック" pitchFamily="34" charset="-128"/>
              </a:rPr>
              <a:t> recreational art.</a:t>
            </a:r>
          </a:p>
          <a:p>
            <a:r>
              <a:rPr lang="en-US" altLang="zh-TW" baseline="0" dirty="0" smtClean="0">
                <a:ea typeface="ＭＳ Ｐゴシック" pitchFamily="34" charset="-128"/>
              </a:rPr>
              <a:t>They contain one or more hidden figures that remain imperceptible for a while and require conscious focus from the viewer to detect these hidden objects. </a:t>
            </a:r>
            <a:endParaRPr lang="en-US" altLang="zh-TW" dirty="0" smtClean="0">
              <a:ea typeface="ＭＳ Ｐゴシック" pitchFamily="34" charset="-128"/>
            </a:endParaRPr>
          </a:p>
          <a:p>
            <a:endParaRPr lang="en-US" altLang="zh-TW" dirty="0" smtClean="0">
              <a:ea typeface="ＭＳ Ｐゴシック" pitchFamily="34" charset="-128"/>
            </a:endParaRPr>
          </a:p>
          <a:p>
            <a:endParaRPr lang="en-US" altLang="zh-TW" dirty="0" smtClean="0">
              <a:ea typeface="ＭＳ Ｐゴシック" pitchFamily="34" charset="-128"/>
            </a:endParaRPr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D26804D-5F5A-4529-872B-452BAFA59C9A}" type="slidenum">
              <a:rPr lang="en-US" altLang="zh-TW" smtClean="0">
                <a:ea typeface="ＭＳ Ｐゴシック" pitchFamily="34" charset="-128"/>
              </a:rPr>
              <a:pPr/>
              <a:t>3</a:t>
            </a:fld>
            <a:endParaRPr lang="en-US" altLang="zh-TW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Next</a:t>
            </a:r>
            <a:r>
              <a:rPr lang="en-US" altLang="zh-TW" baseline="0" dirty="0" smtClean="0"/>
              <a:t> I will show you a recording of how our system creates camouflage image.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15087-D6D9-40CF-8D0A-84A3ED0E88C2}" type="slidenum">
              <a:rPr lang="en-US" altLang="zh-TW" smtClean="0"/>
              <a:pPr>
                <a:defRPr/>
              </a:pPr>
              <a:t>30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We are planning</a:t>
            </a:r>
            <a:r>
              <a:rPr lang="en-US" altLang="zh-TW" baseline="0" dirty="0" smtClean="0"/>
              <a:t> release the executable codes and examples on our project page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15087-D6D9-40CF-8D0A-84A3ED0E88C2}" type="slidenum">
              <a:rPr lang="en-US" altLang="zh-TW" smtClean="0"/>
              <a:pPr>
                <a:defRPr/>
              </a:pPr>
              <a:t>31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Now let</a:t>
            </a:r>
            <a:r>
              <a:rPr lang="en-US" altLang="zh-TW" baseline="0" dirty="0" smtClean="0"/>
              <a:t> us</a:t>
            </a:r>
            <a:r>
              <a:rPr lang="en-US" altLang="zh-TW" dirty="0" smtClean="0"/>
              <a:t> see some </a:t>
            </a:r>
            <a:r>
              <a:rPr lang="en-US" altLang="zh-TW" smtClean="0"/>
              <a:t>results.</a:t>
            </a:r>
            <a:endParaRPr lang="en-US" altLang="zh-TW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15087-D6D9-40CF-8D0A-84A3ED0E88C2}" type="slidenum">
              <a:rPr lang="en-US" altLang="zh-TW" smtClean="0"/>
              <a:pPr>
                <a:defRPr/>
              </a:pPr>
              <a:t>32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Without</a:t>
            </a:r>
            <a:r>
              <a:rPr lang="en-US" altLang="zh-TW" baseline="0" dirty="0" smtClean="0"/>
              <a:t> any hint, it is </a:t>
            </a:r>
            <a:r>
              <a:rPr lang="en-US" altLang="zh-TW" sz="1200" kern="1200" dirty="0" smtClean="0">
                <a:solidFill>
                  <a:schemeClr val="tx1"/>
                </a:solidFill>
                <a:latin typeface="+mn-lt"/>
                <a:ea typeface="ＭＳ Ｐゴシック" pitchFamily="-107" charset="-128"/>
                <a:cs typeface="ＭＳ Ｐゴシック" pitchFamily="-107" charset="-128"/>
              </a:rPr>
              <a:t>difficult </a:t>
            </a:r>
            <a:r>
              <a:rPr lang="en-US" altLang="zh-TW" baseline="0" dirty="0" smtClean="0"/>
              <a:t>for you to follow what kind of object to look for.</a:t>
            </a:r>
          </a:p>
          <a:p>
            <a:r>
              <a:rPr lang="en-US" altLang="zh-TW" dirty="0" smtClean="0"/>
              <a:t>Especially for</a:t>
            </a:r>
            <a:r>
              <a:rPr lang="en-US" altLang="zh-TW" baseline="0" dirty="0" smtClean="0"/>
              <a:t> the image with multiple hidden objects at different difficulty levels.</a:t>
            </a:r>
          </a:p>
          <a:p>
            <a:r>
              <a:rPr lang="en-US" altLang="zh-TW" baseline="0" dirty="0" smtClean="0"/>
              <a:t>For this image, I will say please find lions.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15087-D6D9-40CF-8D0A-84A3ED0E88C2}" type="slidenum">
              <a:rPr lang="en-US" altLang="zh-TW" smtClean="0"/>
              <a:pPr>
                <a:defRPr/>
              </a:pPr>
              <a:t>33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Here is the result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15087-D6D9-40CF-8D0A-84A3ED0E88C2}" type="slidenum">
              <a:rPr lang="en-US" altLang="zh-TW" smtClean="0"/>
              <a:pPr>
                <a:defRPr/>
              </a:pPr>
              <a:t>34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Let us go back to the camouflage image again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15087-D6D9-40CF-8D0A-84A3ED0E88C2}" type="slidenum">
              <a:rPr lang="en-US" altLang="zh-TW" smtClean="0"/>
              <a:pPr>
                <a:defRPr/>
              </a:pPr>
              <a:t>35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Here is another result, please find</a:t>
            </a:r>
            <a:r>
              <a:rPr lang="en-US" altLang="zh-TW" baseline="0" dirty="0" smtClean="0"/>
              <a:t> wolves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15087-D6D9-40CF-8D0A-84A3ED0E88C2}" type="slidenum">
              <a:rPr lang="en-US" altLang="zh-TW" smtClean="0"/>
              <a:pPr>
                <a:defRPr/>
              </a:pPr>
              <a:t>36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Here</a:t>
            </a:r>
            <a:r>
              <a:rPr lang="en-US" altLang="zh-TW" baseline="0" dirty="0" smtClean="0"/>
              <a:t> is the answer.</a:t>
            </a:r>
          </a:p>
          <a:p>
            <a:r>
              <a:rPr lang="en-US" altLang="zh-TW" baseline="0" dirty="0" smtClean="0"/>
              <a:t>We can see that the completeness of the figure and the scale of the figure also make the search harder.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15087-D6D9-40CF-8D0A-84A3ED0E88C2}" type="slidenum">
              <a:rPr lang="en-US" altLang="zh-TW" smtClean="0"/>
              <a:pPr>
                <a:defRPr/>
              </a:pPr>
              <a:t>37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Most of you may probably see thi</a:t>
            </a:r>
            <a:r>
              <a:rPr lang="en-US" altLang="zh-TW" baseline="0" dirty="0" smtClean="0"/>
              <a:t>s image. </a:t>
            </a:r>
          </a:p>
          <a:p>
            <a:r>
              <a:rPr lang="en-US" altLang="zh-TW" baseline="0" dirty="0" smtClean="0"/>
              <a:t>It appears in the first page of conference proceeding.</a:t>
            </a:r>
          </a:p>
          <a:p>
            <a:r>
              <a:rPr lang="en-US" altLang="zh-TW" baseline="0" dirty="0" smtClean="0"/>
              <a:t>And also in the system video, so I will just show you the result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15087-D6D9-40CF-8D0A-84A3ED0E88C2}" type="slidenum">
              <a:rPr lang="en-US" altLang="zh-TW" smtClean="0"/>
              <a:pPr>
                <a:defRPr/>
              </a:pPr>
              <a:t>39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Please visit our project page for more camouflage images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15087-D6D9-40CF-8D0A-84A3ED0E88C2}" type="slidenum">
              <a:rPr lang="en-US" altLang="zh-TW" smtClean="0"/>
              <a:pPr>
                <a:defRPr/>
              </a:pPr>
              <a:t>42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TW" dirty="0" smtClean="0">
                <a:ea typeface="ＭＳ Ｐゴシック" pitchFamily="34" charset="-128"/>
              </a:rPr>
              <a:t>Here are</a:t>
            </a:r>
            <a:r>
              <a:rPr lang="en-US" altLang="zh-TW" baseline="0" dirty="0" smtClean="0">
                <a:ea typeface="ＭＳ Ｐゴシック" pitchFamily="34" charset="-128"/>
              </a:rPr>
              <a:t> a few more examples.</a:t>
            </a:r>
          </a:p>
          <a:p>
            <a:r>
              <a:rPr lang="en-US" altLang="zh-TW" baseline="0" dirty="0" smtClean="0">
                <a:ea typeface="ＭＳ Ｐゴシック" pitchFamily="34" charset="-128"/>
              </a:rPr>
              <a:t>All of them are artists created requiring highly specialized skills.</a:t>
            </a:r>
            <a:endParaRPr lang="en-US" altLang="zh-TW" dirty="0" smtClean="0">
              <a:ea typeface="ＭＳ Ｐゴシック" pitchFamily="34" charset="-128"/>
            </a:endParaRPr>
          </a:p>
          <a:p>
            <a:r>
              <a:rPr lang="en-US" altLang="zh-TW" dirty="0" smtClean="0">
                <a:ea typeface="ＭＳ Ｐゴシック" pitchFamily="34" charset="-128"/>
              </a:rPr>
              <a:t>We introduce a computational model to create camouflage images using natural photos. </a:t>
            </a:r>
            <a:endParaRPr lang="zh-TW" altLang="en-US" dirty="0" smtClean="0">
              <a:ea typeface="ＭＳ Ｐゴシック" pitchFamily="34" charset="-128"/>
            </a:endParaRPr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096C0DD-3750-4610-B10C-DB4C9674DB94}" type="slidenum">
              <a:rPr lang="en-US" altLang="zh-TW" smtClean="0">
                <a:ea typeface="ＭＳ Ｐゴシック" pitchFamily="34" charset="-128"/>
              </a:rPr>
              <a:pPr/>
              <a:t>4</a:t>
            </a:fld>
            <a:endParaRPr lang="en-US" altLang="zh-TW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For</a:t>
            </a:r>
            <a:r>
              <a:rPr lang="en-US" altLang="zh-TW" baseline="0" dirty="0" smtClean="0"/>
              <a:t> validation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15087-D6D9-40CF-8D0A-84A3ED0E88C2}" type="slidenum">
              <a:rPr lang="en-US" altLang="zh-TW" smtClean="0"/>
              <a:pPr>
                <a:defRPr/>
              </a:pPr>
              <a:t>43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We</a:t>
            </a:r>
            <a:r>
              <a:rPr lang="en-US" altLang="zh-TW" baseline="0" dirty="0" smtClean="0"/>
              <a:t> first conduct a user study to validate that our model did control the difficulty level of human perception.</a:t>
            </a:r>
          </a:p>
          <a:p>
            <a:r>
              <a:rPr lang="en-US" altLang="zh-TW" baseline="0" dirty="0" smtClean="0"/>
              <a:t>We recruit 68 people and prepare 24 images which consist of 8 scenes with three difficulty levels and each of which has only one hidden figure. </a:t>
            </a:r>
          </a:p>
          <a:p>
            <a:endParaRPr lang="en-US" altLang="zh-TW" baseline="0" dirty="0" smtClean="0"/>
          </a:p>
          <a:p>
            <a:r>
              <a:rPr lang="en-US" altLang="zh-TW" baseline="0" dirty="0" smtClean="0"/>
              <a:t>Then for each user, we randomly show 8 scenes with the order from hard to easy.</a:t>
            </a:r>
          </a:p>
          <a:p>
            <a:r>
              <a:rPr lang="en-US" altLang="zh-TW" baseline="0" dirty="0" smtClean="0"/>
              <a:t>The user is asked to type the answer and we record the response time.</a:t>
            </a:r>
          </a:p>
          <a:p>
            <a:endParaRPr lang="en-US" altLang="zh-TW" baseline="0" dirty="0" smtClean="0"/>
          </a:p>
          <a:p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15087-D6D9-40CF-8D0A-84A3ED0E88C2}" type="slidenum">
              <a:rPr lang="en-US" altLang="zh-TW" smtClean="0"/>
              <a:pPr>
                <a:defRPr/>
              </a:pPr>
              <a:t>44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From</a:t>
            </a:r>
            <a:r>
              <a:rPr lang="en-US" altLang="zh-TW" baseline="0" dirty="0" smtClean="0"/>
              <a:t> the figure, we can see that the accuracy of human to recognize the hidden object decreases when the difficulty level increase and 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15087-D6D9-40CF-8D0A-84A3ED0E88C2}" type="slidenum">
              <a:rPr lang="en-US" altLang="zh-TW" smtClean="0"/>
              <a:pPr>
                <a:defRPr/>
              </a:pPr>
              <a:t>45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The response time increase proportional</a:t>
            </a:r>
            <a:r>
              <a:rPr lang="en-US" altLang="zh-TW" baseline="0" dirty="0" smtClean="0"/>
              <a:t> to the difficulty level.</a:t>
            </a:r>
          </a:p>
          <a:p>
            <a:r>
              <a:rPr lang="en-US" altLang="zh-TW" dirty="0" smtClean="0"/>
              <a:t>And that</a:t>
            </a:r>
            <a:r>
              <a:rPr lang="en-US" altLang="zh-TW" baseline="0" dirty="0" smtClean="0"/>
              <a:t> is what we expect.</a:t>
            </a:r>
          </a:p>
          <a:p>
            <a:r>
              <a:rPr lang="en-US" altLang="zh-TW" baseline="0" dirty="0" smtClean="0"/>
              <a:t>Note that even in the easy setting, people take 8 sec in average to recognize a single hidden object.</a:t>
            </a:r>
          </a:p>
          <a:p>
            <a:r>
              <a:rPr lang="en-US" altLang="zh-TW" sz="1200" kern="1200" dirty="0" smtClean="0">
                <a:solidFill>
                  <a:schemeClr val="tx1"/>
                </a:solidFill>
                <a:latin typeface="+mn-lt"/>
                <a:ea typeface="ＭＳ Ｐゴシック" pitchFamily="-107" charset="-128"/>
                <a:cs typeface="ＭＳ Ｐゴシック" pitchFamily="-107" charset="-128"/>
              </a:rPr>
              <a:t>So please do not feel frustrate if you cannot find all of the hidden objects in the previous results, because they contain more than one hidden figures which require</a:t>
            </a:r>
            <a:r>
              <a:rPr lang="en-US" altLang="zh-TW" sz="1200" kern="1200" baseline="0" dirty="0" smtClean="0">
                <a:solidFill>
                  <a:schemeClr val="tx1"/>
                </a:solidFill>
                <a:latin typeface="+mn-lt"/>
                <a:ea typeface="ＭＳ Ｐゴシック" pitchFamily="-107" charset="-128"/>
                <a:cs typeface="ＭＳ Ｐゴシック" pitchFamily="-107" charset="-128"/>
              </a:rPr>
              <a:t> extra focus attention therefore more time consuming</a:t>
            </a:r>
            <a:r>
              <a:rPr lang="en-US" altLang="zh-TW" sz="1200" kern="1200" dirty="0" smtClean="0">
                <a:solidFill>
                  <a:schemeClr val="tx1"/>
                </a:solidFill>
                <a:latin typeface="+mn-lt"/>
                <a:ea typeface="ＭＳ Ｐゴシック" pitchFamily="-107" charset="-128"/>
                <a:cs typeface="ＭＳ Ｐゴシック" pitchFamily="-107" charset="-128"/>
              </a:rPr>
              <a:t>. 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15087-D6D9-40CF-8D0A-84A3ED0E88C2}" type="slidenum">
              <a:rPr lang="en-US" altLang="zh-TW" smtClean="0"/>
              <a:pPr>
                <a:defRPr/>
              </a:pPr>
              <a:t>46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In the</a:t>
            </a:r>
            <a:r>
              <a:rPr lang="en-US" altLang="zh-TW" baseline="0" dirty="0" smtClean="0"/>
              <a:t> second study, we try to compare our images with artistic camouflage arts.</a:t>
            </a:r>
          </a:p>
          <a:p>
            <a:r>
              <a:rPr lang="en-US" altLang="zh-TW" baseline="0" dirty="0" smtClean="0"/>
              <a:t>Here we recruit 30 people and randomly show them 10 images with 5 image are from our results and 5 are from artists.</a:t>
            </a:r>
          </a:p>
          <a:p>
            <a:r>
              <a:rPr lang="en-US" altLang="zh-TW" baseline="0" dirty="0" smtClean="0"/>
              <a:t>Then we ask each user to give a score from point 1 to 5 for each image depending on how natural, seamless and engaging they found the hidden objects to be.</a:t>
            </a:r>
          </a:p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dirty="0" smtClean="0"/>
              <a:t>Here are some examples from</a:t>
            </a:r>
            <a:r>
              <a:rPr lang="en-US" altLang="zh-TW" baseline="0" dirty="0" smtClean="0"/>
              <a:t> </a:t>
            </a:r>
            <a:r>
              <a:rPr lang="en-US" altLang="zh-TW" dirty="0" smtClean="0"/>
              <a:t>the test</a:t>
            </a:r>
            <a:r>
              <a:rPr lang="en-US" altLang="zh-TW" baseline="0" dirty="0" smtClean="0"/>
              <a:t> images.</a:t>
            </a:r>
          </a:p>
          <a:p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15087-D6D9-40CF-8D0A-84A3ED0E88C2}" type="slidenum">
              <a:rPr lang="en-US" altLang="zh-TW" smtClean="0"/>
              <a:pPr>
                <a:defRPr/>
              </a:pPr>
              <a:t>47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baseline="0" dirty="0" smtClean="0"/>
              <a:t>For comparison, we try to compose image similar to artists</a:t>
            </a:r>
          </a:p>
          <a:p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15087-D6D9-40CF-8D0A-84A3ED0E88C2}" type="slidenum">
              <a:rPr lang="en-US" altLang="zh-TW" smtClean="0"/>
              <a:pPr>
                <a:defRPr/>
              </a:pPr>
              <a:t>48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dirty="0" smtClean="0"/>
              <a:t>The result</a:t>
            </a:r>
            <a:r>
              <a:rPr lang="en-US" altLang="zh-TW" baseline="0" dirty="0" smtClean="0"/>
              <a:t> </a:t>
            </a:r>
            <a:r>
              <a:rPr lang="en-US" altLang="zh-TW" dirty="0" smtClean="0"/>
              <a:t>shows that we </a:t>
            </a:r>
            <a:r>
              <a:rPr lang="en-US" altLang="zh-TW" baseline="0" dirty="0" smtClean="0"/>
              <a:t>obtain comparable score to artists.</a:t>
            </a:r>
          </a:p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baseline="0" dirty="0" smtClean="0"/>
              <a:t>This indicates that our system did create good camouflage images and could be an effective tool for amateurs to create their own camouflage images. </a:t>
            </a:r>
          </a:p>
          <a:p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15087-D6D9-40CF-8D0A-84A3ED0E88C2}" type="slidenum">
              <a:rPr lang="en-US" altLang="zh-TW" smtClean="0"/>
              <a:pPr>
                <a:defRPr/>
              </a:pPr>
              <a:t>49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dirty="0" smtClean="0"/>
              <a:t>The limitations of our system are as</a:t>
            </a:r>
            <a:r>
              <a:rPr lang="en-US" altLang="zh-TW" baseline="0" dirty="0" smtClean="0"/>
              <a:t> follows:</a:t>
            </a:r>
            <a:endParaRPr lang="zh-TW" altLang="en-US" dirty="0" smtClean="0"/>
          </a:p>
          <a:p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15087-D6D9-40CF-8D0A-84A3ED0E88C2}" type="slidenum">
              <a:rPr lang="en-US" altLang="zh-TW" smtClean="0"/>
              <a:pPr>
                <a:defRPr/>
              </a:pPr>
              <a:t>50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First</a:t>
            </a:r>
            <a:r>
              <a:rPr lang="en-US" altLang="zh-TW" baseline="0" dirty="0" smtClean="0"/>
              <a:t> for background image with low texture variation, we cannot extract enough texture patterns to hide an object to generate satisfactory result.</a:t>
            </a:r>
          </a:p>
          <a:p>
            <a:r>
              <a:rPr lang="en-US" altLang="zh-TW" baseline="0" dirty="0" smtClean="0"/>
              <a:t>That is why artists always hide figures in a busy background image.  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15087-D6D9-40CF-8D0A-84A3ED0E88C2}" type="slidenum">
              <a:rPr lang="en-US" altLang="zh-TW" smtClean="0"/>
              <a:pPr>
                <a:defRPr/>
              </a:pPr>
              <a:t>51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Second it is also difficult</a:t>
            </a:r>
            <a:r>
              <a:rPr lang="en-US" altLang="zh-TW" baseline="0" dirty="0" smtClean="0"/>
              <a:t> to hide an object with </a:t>
            </a:r>
            <a:r>
              <a:rPr lang="en-US" altLang="zh-TW" dirty="0" smtClean="0"/>
              <a:t>low contrast because it will result</a:t>
            </a:r>
            <a:r>
              <a:rPr lang="en-US" altLang="zh-TW" baseline="0" dirty="0" smtClean="0"/>
              <a:t> in a large segment which will completely hide or show up in the final image like the body of duck here. 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15087-D6D9-40CF-8D0A-84A3ED0E88C2}" type="slidenum">
              <a:rPr lang="en-US" altLang="zh-TW" smtClean="0"/>
              <a:pPr>
                <a:defRPr/>
              </a:pPr>
              <a:t>52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TW" dirty="0" smtClean="0">
                <a:ea typeface="ＭＳ Ｐゴシック" pitchFamily="34" charset="-128"/>
              </a:rPr>
              <a:t>Here is an image generated by our system.</a:t>
            </a:r>
          </a:p>
          <a:p>
            <a:r>
              <a:rPr lang="en-US" altLang="zh-TW" dirty="0" smtClean="0">
                <a:ea typeface="ＭＳ Ｐゴシック" pitchFamily="34" charset="-128"/>
              </a:rPr>
              <a:t>We hide 4 animals here.</a:t>
            </a:r>
          </a:p>
          <a:p>
            <a:r>
              <a:rPr lang="en-US" altLang="zh-TW" dirty="0" smtClean="0">
                <a:ea typeface="ＭＳ Ｐゴシック" pitchFamily="34" charset="-128"/>
              </a:rPr>
              <a:t>Can you find out all of them?</a:t>
            </a:r>
          </a:p>
          <a:p>
            <a:r>
              <a:rPr lang="en-US" altLang="zh-TW" dirty="0" smtClean="0">
                <a:ea typeface="ＭＳ Ｐゴシック" pitchFamily="34" charset="-128"/>
              </a:rPr>
              <a:t>Here</a:t>
            </a:r>
            <a:r>
              <a:rPr lang="en-US" altLang="zh-TW" baseline="0" dirty="0" smtClean="0">
                <a:ea typeface="ＭＳ Ｐゴシック" pitchFamily="34" charset="-128"/>
              </a:rPr>
              <a:t> is the answer.</a:t>
            </a:r>
          </a:p>
          <a:p>
            <a:r>
              <a:rPr lang="en-US" altLang="zh-TW" dirty="0" smtClean="0">
                <a:ea typeface="ＭＳ Ｐゴシック" pitchFamily="34" charset="-128"/>
              </a:rPr>
              <a:t>Let</a:t>
            </a:r>
            <a:r>
              <a:rPr lang="en-US" altLang="zh-TW" baseline="0" dirty="0" smtClean="0">
                <a:ea typeface="ＭＳ Ｐゴシック" pitchFamily="34" charset="-128"/>
              </a:rPr>
              <a:t> me show the original image again. </a:t>
            </a:r>
            <a:endParaRPr lang="en-US" altLang="zh-TW" dirty="0" smtClean="0">
              <a:ea typeface="ＭＳ Ｐゴシック" pitchFamily="34" charset="-128"/>
            </a:endParaRPr>
          </a:p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dirty="0" smtClean="0">
                <a:ea typeface="ＭＳ Ｐゴシック" pitchFamily="34" charset="-128"/>
              </a:rPr>
              <a:t>To create this camouflage image, we apply</a:t>
            </a:r>
            <a:r>
              <a:rPr lang="en-US" altLang="zh-TW" baseline="0" dirty="0" smtClean="0">
                <a:ea typeface="ＭＳ Ｐゴシック" pitchFamily="34" charset="-128"/>
              </a:rPr>
              <a:t> </a:t>
            </a:r>
            <a:r>
              <a:rPr lang="en-US" altLang="zh-TW" dirty="0" smtClean="0">
                <a:ea typeface="ＭＳ Ｐゴシック" pitchFamily="34" charset="-128"/>
              </a:rPr>
              <a:t>two fundamental approaches.</a:t>
            </a:r>
          </a:p>
          <a:p>
            <a:endParaRPr lang="en-US" altLang="zh-TW" dirty="0" smtClean="0">
              <a:ea typeface="ＭＳ Ｐゴシック" pitchFamily="34" charset="-128"/>
            </a:endParaRPr>
          </a:p>
          <a:p>
            <a:r>
              <a:rPr lang="en-US" altLang="zh-TW" dirty="0" smtClean="0">
                <a:ea typeface="ＭＳ Ｐゴシック" pitchFamily="34" charset="-128"/>
              </a:rPr>
              <a:t>(From left to right is rhino</a:t>
            </a:r>
            <a:r>
              <a:rPr lang="en-US" altLang="zh-TW" dirty="0" smtClean="0">
                <a:ea typeface="新細明體" pitchFamily="18" charset="-120"/>
              </a:rPr>
              <a:t>, crouching lion, elephant and mountain cat</a:t>
            </a:r>
            <a:r>
              <a:rPr lang="en-US" altLang="zh-TW" dirty="0" smtClean="0">
                <a:ea typeface="ＭＳ Ｐゴシック" pitchFamily="34" charset="-128"/>
              </a:rPr>
              <a:t>)</a:t>
            </a:r>
          </a:p>
          <a:p>
            <a:endParaRPr lang="en-US" altLang="zh-TW" dirty="0" smtClean="0">
              <a:ea typeface="ＭＳ Ｐゴシック" pitchFamily="34" charset="-128"/>
            </a:endParaRP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9E1D355-0E1A-42EF-BC10-280DD61F4D7F}" type="slidenum">
              <a:rPr lang="en-US" altLang="zh-TW" smtClean="0">
                <a:ea typeface="ＭＳ Ｐゴシック" pitchFamily="34" charset="-128"/>
              </a:rPr>
              <a:pPr/>
              <a:t>5</a:t>
            </a:fld>
            <a:endParaRPr lang="en-US" altLang="zh-TW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To conclude,</a:t>
            </a:r>
            <a:r>
              <a:rPr lang="en-US" altLang="zh-TW" baseline="0" dirty="0" smtClean="0"/>
              <a:t> we propose a computational model to synthesize camouflage image at controllable difficulty levels.</a:t>
            </a:r>
          </a:p>
          <a:p>
            <a:r>
              <a:rPr lang="en-US" altLang="zh-TW" baseline="0" dirty="0" smtClean="0"/>
              <a:t>And our </a:t>
            </a:r>
            <a:r>
              <a:rPr lang="en-US" altLang="zh-TW" baseline="0" dirty="0" smtClean="0"/>
              <a:t>study indicates that our model did control the difficulty level of human perception.</a:t>
            </a:r>
          </a:p>
          <a:p>
            <a:endParaRPr lang="en-US" altLang="zh-TW" baseline="0" dirty="0" smtClean="0"/>
          </a:p>
          <a:p>
            <a:r>
              <a:rPr lang="en-US" altLang="zh-TW" baseline="0" dirty="0" smtClean="0"/>
              <a:t>Recently </a:t>
            </a:r>
            <a:r>
              <a:rPr lang="en-US" altLang="zh-TW" baseline="0" dirty="0" err="1" smtClean="0"/>
              <a:t>Pashler</a:t>
            </a:r>
            <a:r>
              <a:rPr lang="en-US" altLang="zh-TW" baseline="0" dirty="0" smtClean="0"/>
              <a:t> made the following comment about our work.</a:t>
            </a:r>
          </a:p>
          <a:p>
            <a:endParaRPr lang="en-US" altLang="zh-TW" baseline="0" dirty="0" smtClean="0"/>
          </a:p>
          <a:p>
            <a:r>
              <a:rPr lang="en-US" altLang="zh-TW" baseline="0" dirty="0" smtClean="0"/>
              <a:t>He is one of the leading researchers in human perception and vision. </a:t>
            </a:r>
            <a:endParaRPr lang="en-US" altLang="zh-TW" baseline="0" dirty="0" smtClean="0"/>
          </a:p>
          <a:p>
            <a:r>
              <a:rPr lang="en-US" altLang="zh-TW" baseline="0" dirty="0" smtClean="0"/>
              <a:t>We </a:t>
            </a:r>
            <a:r>
              <a:rPr lang="en-US" altLang="zh-TW" baseline="0" dirty="0" smtClean="0"/>
              <a:t>see here the scope for a collaboration leading to a well conducted experiment to evaluate and understand our method. </a:t>
            </a:r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15087-D6D9-40CF-8D0A-84A3ED0E88C2}" type="slidenum">
              <a:rPr lang="en-US" altLang="zh-TW" smtClean="0"/>
              <a:pPr>
                <a:defRPr/>
              </a:pPr>
              <a:t>53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sz="1200" kern="1200" baseline="0" dirty="0" smtClean="0">
                <a:solidFill>
                  <a:schemeClr val="tx1"/>
                </a:solidFill>
                <a:latin typeface="+mn-lt"/>
                <a:ea typeface="ＭＳ Ｐゴシック" pitchFamily="-107" charset="-128"/>
                <a:cs typeface="ＭＳ Ｐゴシック" pitchFamily="-107" charset="-128"/>
              </a:rPr>
              <a:t>This work is supported in part by the following organizations and program.</a:t>
            </a:r>
          </a:p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1200" kern="1200" dirty="0" smtClean="0">
                <a:solidFill>
                  <a:schemeClr val="tx1"/>
                </a:solidFill>
                <a:latin typeface="+mn-lt"/>
                <a:ea typeface="ＭＳ Ｐゴシック" pitchFamily="-107" charset="-128"/>
                <a:cs typeface="ＭＳ Ｐゴシック" pitchFamily="-107" charset="-128"/>
              </a:rPr>
              <a:t>I would like to thank the following people for their help</a:t>
            </a:r>
            <a:r>
              <a:rPr lang="en-US" altLang="zh-TW" sz="1200" kern="1200" baseline="0" dirty="0" smtClean="0">
                <a:solidFill>
                  <a:schemeClr val="tx1"/>
                </a:solidFill>
                <a:latin typeface="+mn-lt"/>
                <a:ea typeface="ＭＳ Ｐゴシック" pitchFamily="-107" charset="-128"/>
                <a:cs typeface="ＭＳ Ｐゴシック" pitchFamily="-107" charset="-128"/>
              </a:rPr>
              <a:t> on this project in many aspects.</a:t>
            </a:r>
            <a:r>
              <a:rPr lang="en-US" altLang="zh-TW" sz="1200" kern="1200" dirty="0" smtClean="0">
                <a:solidFill>
                  <a:schemeClr val="tx1"/>
                </a:solidFill>
                <a:latin typeface="+mn-lt"/>
                <a:ea typeface="ＭＳ Ｐゴシック" pitchFamily="-107" charset="-128"/>
                <a:cs typeface="ＭＳ Ｐゴシック" pitchFamily="-107" charset="-128"/>
              </a:rPr>
              <a:t> </a:t>
            </a:r>
            <a:endParaRPr lang="zh-TW" altLang="zh-TW" sz="1200" kern="1200" dirty="0" smtClean="0">
              <a:solidFill>
                <a:schemeClr val="tx1"/>
              </a:solidFill>
              <a:latin typeface="+mn-lt"/>
              <a:ea typeface="ＭＳ Ｐゴシック" pitchFamily="-107" charset="-128"/>
              <a:cs typeface="ＭＳ Ｐゴシック" pitchFamily="-107" charset="-128"/>
            </a:endParaRPr>
          </a:p>
          <a:p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15087-D6D9-40CF-8D0A-84A3ED0E88C2}" type="slidenum">
              <a:rPr lang="en-US" altLang="zh-TW" smtClean="0"/>
              <a:pPr>
                <a:defRPr/>
              </a:pPr>
              <a:t>54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All the supplemental material, user study images, and execution code</a:t>
            </a:r>
            <a:r>
              <a:rPr lang="en-US" altLang="zh-TW" baseline="0" dirty="0" smtClean="0"/>
              <a:t> </a:t>
            </a:r>
            <a:r>
              <a:rPr lang="en-US" altLang="zh-TW" dirty="0" smtClean="0"/>
              <a:t>are going to be available on the project page.</a:t>
            </a:r>
          </a:p>
          <a:p>
            <a:r>
              <a:rPr lang="en-US" altLang="zh-TW" dirty="0" smtClean="0"/>
              <a:t>Thanks for your attention!</a:t>
            </a:r>
            <a:endParaRPr lang="zh-TW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15087-D6D9-40CF-8D0A-84A3ED0E88C2}" type="slidenum">
              <a:rPr lang="en-US" altLang="zh-TW" smtClean="0"/>
              <a:pPr>
                <a:defRPr/>
              </a:pPr>
              <a:t>55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15087-D6D9-40CF-8D0A-84A3ED0E88C2}" type="slidenum">
              <a:rPr lang="en-US" altLang="zh-TW" smtClean="0"/>
              <a:pPr>
                <a:defRPr/>
              </a:pPr>
              <a:t>56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1C15087-D6D9-40CF-8D0A-84A3ED0E88C2}" type="slidenum">
              <a:rPr lang="en-US" altLang="zh-TW" smtClean="0"/>
              <a:pPr>
                <a:defRPr/>
              </a:pPr>
              <a:t>59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 smtClean="0">
              <a:ea typeface="ＭＳ Ｐゴシック" pitchFamily="34" charset="-128"/>
            </a:endParaRPr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C721DC9-F969-4AF7-A0FC-0B8DA415FBE5}" type="slidenum">
              <a:rPr lang="en-US" altLang="zh-TW" smtClean="0">
                <a:ea typeface="ＭＳ Ｐゴシック" pitchFamily="34" charset="-128"/>
              </a:rPr>
              <a:pPr/>
              <a:t>60</a:t>
            </a:fld>
            <a:endParaRPr lang="en-US" altLang="zh-TW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dirty="0" smtClean="0">
              <a:ea typeface="ＭＳ Ｐゴシック" pitchFamily="34" charset="-128"/>
            </a:endParaRPr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90B1B65-7C45-4A2F-8276-72523DB0D446}" type="slidenum">
              <a:rPr lang="en-US" altLang="zh-TW" smtClean="0">
                <a:ea typeface="ＭＳ Ｐゴシック" pitchFamily="34" charset="-128"/>
              </a:rPr>
              <a:pPr/>
              <a:t>61</a:t>
            </a:fld>
            <a:endParaRPr lang="en-US" altLang="zh-TW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TW" dirty="0" smtClean="0">
                <a:ea typeface="ＭＳ Ｐゴシック" pitchFamily="34" charset="-128"/>
              </a:rPr>
              <a:t>Take</a:t>
            </a:r>
            <a:r>
              <a:rPr lang="en-US" altLang="zh-TW" baseline="0" dirty="0" smtClean="0">
                <a:ea typeface="ＭＳ Ｐゴシック" pitchFamily="34" charset="-128"/>
              </a:rPr>
              <a:t> rhino as an example.</a:t>
            </a:r>
            <a:endParaRPr lang="en-US" altLang="zh-TW" dirty="0" smtClean="0">
              <a:ea typeface="ＭＳ Ｐゴシック" pitchFamily="34" charset="-128"/>
            </a:endParaRPr>
          </a:p>
          <a:p>
            <a:r>
              <a:rPr lang="en-US" altLang="zh-TW" dirty="0" smtClean="0">
                <a:ea typeface="ＭＳ Ｐゴシック" pitchFamily="34" charset="-128"/>
              </a:rPr>
              <a:t>To camouflage</a:t>
            </a:r>
            <a:r>
              <a:rPr lang="en-US" altLang="zh-TW" baseline="0" dirty="0" smtClean="0">
                <a:ea typeface="ＭＳ Ｐゴシック" pitchFamily="34" charset="-128"/>
              </a:rPr>
              <a:t> the rhino</a:t>
            </a:r>
            <a:r>
              <a:rPr lang="en-US" altLang="zh-TW" dirty="0" smtClean="0">
                <a:ea typeface="ＭＳ Ｐゴシック" pitchFamily="34" charset="-128"/>
              </a:rPr>
              <a:t>, we dress</a:t>
            </a:r>
            <a:r>
              <a:rPr lang="en-US" altLang="zh-TW" baseline="0" dirty="0" smtClean="0">
                <a:ea typeface="ＭＳ Ｐゴシック" pitchFamily="34" charset="-128"/>
              </a:rPr>
              <a:t> the rhino body using textures from surrounding background.</a:t>
            </a:r>
          </a:p>
          <a:p>
            <a:r>
              <a:rPr lang="en-US" altLang="zh-TW" baseline="0" dirty="0" smtClean="0">
                <a:ea typeface="ＭＳ Ｐゴシック" pitchFamily="34" charset="-128"/>
              </a:rPr>
              <a:t>Therefore, the viewer cannot easily differentiate rhino from background because they are now sharing common texture patterns.</a:t>
            </a:r>
            <a:endParaRPr lang="zh-TW" altLang="en-US" dirty="0" smtClean="0">
              <a:ea typeface="ＭＳ Ｐゴシック" pitchFamily="34" charset="-128"/>
            </a:endParaRPr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B0927EC-465A-469A-97ED-E4ADD6D9DAE8}" type="slidenum">
              <a:rPr lang="en-US" altLang="zh-TW" smtClean="0">
                <a:ea typeface="ＭＳ Ｐゴシック" pitchFamily="34" charset="-128"/>
              </a:rPr>
              <a:pPr/>
              <a:t>6</a:t>
            </a:fld>
            <a:endParaRPr lang="en-US" altLang="zh-TW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TW" dirty="0" smtClean="0">
                <a:ea typeface="ＭＳ Ｐゴシック" pitchFamily="34" charset="-128"/>
              </a:rPr>
              <a:t>However,</a:t>
            </a:r>
            <a:r>
              <a:rPr lang="en-US" altLang="zh-TW" baseline="0" dirty="0" smtClean="0">
                <a:ea typeface="ＭＳ Ｐゴシック" pitchFamily="34" charset="-128"/>
              </a:rPr>
              <a:t> in order to recognize the rhino, we need to carefully dress the rhino in a way that some essential clues like the eye, the horn, and the back of the rhino are preserved for the human to perceive a rhino shape.</a:t>
            </a:r>
            <a:endParaRPr lang="en-US" altLang="zh-TW" dirty="0" smtClean="0">
              <a:ea typeface="ＭＳ Ｐゴシック" pitchFamily="34" charset="-128"/>
            </a:endParaRPr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EC4FB67-E7B1-4238-A4BF-9E02A8B7A0E6}" type="slidenum">
              <a:rPr lang="en-US" altLang="zh-TW" smtClean="0">
                <a:ea typeface="ＭＳ Ｐゴシック" pitchFamily="34" charset="-128"/>
              </a:rPr>
              <a:pPr/>
              <a:t>7</a:t>
            </a:fld>
            <a:endParaRPr lang="en-US" altLang="zh-TW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TW" dirty="0" smtClean="0">
                <a:ea typeface="ＭＳ Ｐゴシック" pitchFamily="34" charset="-128"/>
              </a:rPr>
              <a:t>In</a:t>
            </a:r>
            <a:r>
              <a:rPr lang="en-US" altLang="zh-TW" baseline="0" dirty="0" smtClean="0">
                <a:ea typeface="ＭＳ Ｐゴシック" pitchFamily="34" charset="-128"/>
              </a:rPr>
              <a:t> cognitive psychology, there are different models to explain how humans perceive an image.</a:t>
            </a:r>
          </a:p>
          <a:p>
            <a:r>
              <a:rPr lang="en-US" altLang="zh-TW" baseline="0" dirty="0" smtClean="0">
                <a:ea typeface="ＭＳ Ｐゴシック" pitchFamily="34" charset="-128"/>
              </a:rPr>
              <a:t>Our algorithm is motivated by these theories.</a:t>
            </a:r>
          </a:p>
          <a:p>
            <a:r>
              <a:rPr lang="en-US" altLang="zh-TW" baseline="0" dirty="0" smtClean="0">
                <a:ea typeface="ＭＳ Ｐゴシック" pitchFamily="34" charset="-128"/>
              </a:rPr>
              <a:t>A fundamental idea is the feature integration theory</a:t>
            </a:r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7F810CA-5784-4345-9DE1-298ADFEF1B99}" type="slidenum">
              <a:rPr lang="en-US" altLang="zh-TW" smtClean="0">
                <a:ea typeface="ＭＳ Ｐゴシック" pitchFamily="34" charset="-128"/>
              </a:rPr>
              <a:pPr/>
              <a:t>8</a:t>
            </a:fld>
            <a:endParaRPr lang="en-US" altLang="zh-TW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TW" dirty="0" smtClean="0">
                <a:ea typeface="ＭＳ Ｐゴシック" pitchFamily="34" charset="-128"/>
              </a:rPr>
              <a:t>This suggests</a:t>
            </a:r>
            <a:r>
              <a:rPr lang="en-US" altLang="zh-TW" baseline="0" dirty="0" smtClean="0">
                <a:ea typeface="ＭＳ Ｐゴシック" pitchFamily="34" charset="-128"/>
              </a:rPr>
              <a:t> that human vision and perception work in two dominant phases.</a:t>
            </a:r>
          </a:p>
          <a:p>
            <a:r>
              <a:rPr lang="en-US" altLang="zh-TW" baseline="0" dirty="0" smtClean="0">
                <a:ea typeface="ＭＳ Ｐゴシック" pitchFamily="34" charset="-128"/>
              </a:rPr>
              <a:t>In the first phase, human tends to search for </a:t>
            </a:r>
            <a:r>
              <a:rPr lang="en-US" altLang="zh-TW" baseline="0" dirty="0" err="1" smtClean="0">
                <a:ea typeface="ＭＳ Ｐゴシック" pitchFamily="34" charset="-128"/>
              </a:rPr>
              <a:t>preattentive</a:t>
            </a:r>
            <a:r>
              <a:rPr lang="en-US" altLang="zh-TW" baseline="0" dirty="0" smtClean="0">
                <a:ea typeface="ＭＳ Ｐゴシック" pitchFamily="34" charset="-128"/>
              </a:rPr>
              <a:t> features in the image. </a:t>
            </a:r>
          </a:p>
          <a:p>
            <a:r>
              <a:rPr lang="en-US" altLang="zh-TW" baseline="0" dirty="0" smtClean="0">
                <a:ea typeface="ＭＳ Ｐゴシック" pitchFamily="34" charset="-128"/>
              </a:rPr>
              <a:t>This kind of search is called feature search which is largely parallel and fast.</a:t>
            </a:r>
          </a:p>
          <a:p>
            <a:r>
              <a:rPr lang="en-US" altLang="zh-TW" baseline="0" dirty="0" smtClean="0">
                <a:ea typeface="ＭＳ Ｐゴシック" pitchFamily="34" charset="-128"/>
              </a:rPr>
              <a:t>Let me explain this with an example.</a:t>
            </a:r>
          </a:p>
          <a:p>
            <a:r>
              <a:rPr lang="en-US" altLang="zh-TW" baseline="0" dirty="0" smtClean="0">
                <a:ea typeface="ＭＳ Ｐゴシック" pitchFamily="34" charset="-128"/>
              </a:rPr>
              <a:t>In the following, please try to locate the solid red circle.</a:t>
            </a:r>
          </a:p>
          <a:p>
            <a:r>
              <a:rPr lang="en-US" altLang="zh-TW" baseline="0" dirty="0" smtClean="0">
                <a:ea typeface="ＭＳ Ｐゴシック" pitchFamily="34" charset="-128"/>
              </a:rPr>
              <a:t>It is quite easy…</a:t>
            </a:r>
          </a:p>
          <a:p>
            <a:r>
              <a:rPr lang="en-US" altLang="zh-TW" baseline="0" dirty="0" smtClean="0">
                <a:ea typeface="ＭＳ Ｐゴシック" pitchFamily="34" charset="-128"/>
              </a:rPr>
              <a:t>We can use a single feature namely color to perform this task</a:t>
            </a:r>
          </a:p>
          <a:p>
            <a:endParaRPr lang="en-US" altLang="zh-TW" baseline="0" dirty="0" smtClean="0">
              <a:ea typeface="ＭＳ Ｐゴシック" pitchFamily="34" charset="-128"/>
            </a:endParaRPr>
          </a:p>
          <a:p>
            <a:endParaRPr lang="en-US" altLang="zh-TW" baseline="0" dirty="0" smtClean="0">
              <a:ea typeface="ＭＳ Ｐゴシック" pitchFamily="34" charset="-128"/>
            </a:endParaRPr>
          </a:p>
          <a:p>
            <a:endParaRPr lang="en-US" altLang="zh-TW" baseline="0" dirty="0" smtClean="0">
              <a:ea typeface="ＭＳ Ｐゴシック" pitchFamily="34" charset="-128"/>
            </a:endParaRPr>
          </a:p>
          <a:p>
            <a:r>
              <a:rPr lang="en-US" altLang="zh-TW" dirty="0" smtClean="0">
                <a:ea typeface="ＭＳ Ｐゴシック" pitchFamily="34" charset="-128"/>
              </a:rPr>
              <a:t> </a:t>
            </a:r>
            <a:endParaRPr lang="zh-TW" altLang="en-US" dirty="0" smtClean="0">
              <a:ea typeface="ＭＳ Ｐゴシック" pitchFamily="34" charset="-128"/>
            </a:endParaRPr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79F505E-9538-4492-AB20-F02BD8AAF891}" type="slidenum">
              <a:rPr lang="en-US" altLang="zh-TW" smtClean="0">
                <a:ea typeface="ＭＳ Ｐゴシック" pitchFamily="34" charset="-128"/>
              </a:rPr>
              <a:pPr/>
              <a:t>9</a:t>
            </a:fld>
            <a:endParaRPr lang="en-US" altLang="zh-TW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58266-C66E-4A71-A3A9-E12DDF2CFE59}" type="datetime1">
              <a:rPr lang="en-US" altLang="zh-TW"/>
              <a:pPr>
                <a:defRPr/>
              </a:pPr>
              <a:t>7/27/2010</a:t>
            </a:fld>
            <a:endParaRPr lang="en-US" alt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C3CE28-6A7E-44EE-A8A0-D2C04A0BD17E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DBF1C-F043-4487-957C-7021838733C4}" type="datetime1">
              <a:rPr lang="en-US" altLang="zh-TW"/>
              <a:pPr>
                <a:defRPr/>
              </a:pPr>
              <a:t>7/27/2010</a:t>
            </a:fld>
            <a:endParaRPr lang="en-US" alt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518351-149E-4A44-869A-F78E227132B8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60F027-19EC-401E-BDE9-EB36034EC5CF}" type="datetime1">
              <a:rPr lang="en-US" altLang="zh-TW"/>
              <a:pPr>
                <a:defRPr/>
              </a:pPr>
              <a:t>7/27/2010</a:t>
            </a:fld>
            <a:endParaRPr lang="en-US" alt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44BA5-8F66-407C-BB9C-CF7543A3745A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3F3E76-3B4C-4ABD-A354-53A4E107476E}" type="datetime1">
              <a:rPr lang="en-US" altLang="zh-TW"/>
              <a:pPr>
                <a:defRPr/>
              </a:pPr>
              <a:t>7/27/2010</a:t>
            </a:fld>
            <a:endParaRPr lang="en-US" alt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1D129-D634-458D-98AF-6675ACA1EFA8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5CBE1E-6F52-46BC-A9E7-993958F9E3D2}" type="datetime1">
              <a:rPr lang="en-US" altLang="zh-TW"/>
              <a:pPr>
                <a:defRPr/>
              </a:pPr>
              <a:t>7/27/2010</a:t>
            </a:fld>
            <a:endParaRPr lang="en-US" alt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5883EE-A836-43F1-981F-2EB518EFFCA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F9501C-CF99-4CDF-B5D5-C39706AF741A}" type="datetime1">
              <a:rPr lang="en-US" altLang="zh-TW"/>
              <a:pPr>
                <a:defRPr/>
              </a:pPr>
              <a:t>7/27/2010</a:t>
            </a:fld>
            <a:endParaRPr lang="en-US" altLang="zh-TW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ABC4-CEE7-4194-94A1-D51AB94EB88E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2F684E-AF27-439B-86B2-F392232F0DFF}" type="datetime1">
              <a:rPr lang="en-US" altLang="zh-TW"/>
              <a:pPr>
                <a:defRPr/>
              </a:pPr>
              <a:t>7/27/2010</a:t>
            </a:fld>
            <a:endParaRPr lang="en-US" altLang="zh-TW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E28273-1511-4127-80E5-99BCA8B2D9F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6DEE1-E65A-4021-B4B9-1134FB25C228}" type="datetime1">
              <a:rPr lang="en-US" altLang="zh-TW"/>
              <a:pPr>
                <a:defRPr/>
              </a:pPr>
              <a:t>7/27/2010</a:t>
            </a:fld>
            <a:endParaRPr lang="en-US" altLang="zh-TW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FD96D-AF47-43E2-869A-B79E97878F0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B8376A-2E33-4B9E-90C6-1F2F345B28F2}" type="datetime1">
              <a:rPr lang="en-US" altLang="zh-TW"/>
              <a:pPr>
                <a:defRPr/>
              </a:pPr>
              <a:t>7/27/2010</a:t>
            </a:fld>
            <a:endParaRPr lang="en-US" altLang="zh-TW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0B5984-3EAF-4BDE-A78E-EA909BA5D70A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B36AC-47B7-4FCA-A9D9-AC349BE0531C}" type="datetime1">
              <a:rPr lang="en-US" altLang="zh-TW"/>
              <a:pPr>
                <a:defRPr/>
              </a:pPr>
              <a:t>7/27/2010</a:t>
            </a:fld>
            <a:endParaRPr lang="en-US" altLang="zh-TW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E4AA05-563B-4504-ABD3-68161F99A1F8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2C762-4253-4DD7-98BE-0B00C7143511}" type="datetime1">
              <a:rPr lang="en-US" altLang="zh-TW"/>
              <a:pPr>
                <a:defRPr/>
              </a:pPr>
              <a:t>7/27/2010</a:t>
            </a:fld>
            <a:endParaRPr lang="en-US" altLang="zh-TW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41839-AEC4-4E3B-91D6-46D16FE71D3B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title style</a:t>
            </a:r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-108" charset="0"/>
                <a:ea typeface="ＭＳ Ｐゴシック" pitchFamily="-112" charset="-128"/>
              </a:defRPr>
            </a:lvl1pPr>
          </a:lstStyle>
          <a:p>
            <a:pPr>
              <a:defRPr/>
            </a:pPr>
            <a:fld id="{1EBC5BE3-AC18-4CF8-B49C-01D99D3BEB3F}" type="datetime1">
              <a:rPr lang="en-US" altLang="zh-TW"/>
              <a:pPr>
                <a:defRPr/>
              </a:pPr>
              <a:t>7/27/2010</a:t>
            </a:fld>
            <a:endParaRPr lang="en-US" alt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-108" charset="0"/>
                <a:ea typeface="ＭＳ Ｐゴシック" pitchFamily="-112" charset="-128"/>
              </a:defRPr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-108" charset="0"/>
                <a:ea typeface="ＭＳ Ｐゴシック" pitchFamily="-112" charset="-128"/>
              </a:defRPr>
            </a:lvl1pPr>
          </a:lstStyle>
          <a:p>
            <a:pPr>
              <a:defRPr/>
            </a:pPr>
            <a:fld id="{BA0D7043-5FB1-4255-A932-F6A53698670F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Arial" pitchFamily="34" charset="0"/>
          <a:ea typeface="Arial" pitchFamily="34" charset="0"/>
          <a:cs typeface="Arial" pitchFamily="34" charset="0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ea typeface="ＭＳ Ｐゴシック" charset="-128"/>
          <a:cs typeface="Arial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ea typeface="ＭＳ Ｐゴシック" charset="-128"/>
          <a:cs typeface="Arial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ea typeface="ＭＳ Ｐゴシック" charset="-128"/>
          <a:cs typeface="Arial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ea typeface="ＭＳ Ｐゴシック" charset="-128"/>
          <a:cs typeface="Arial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Arial" pitchFamily="34" charset="0"/>
          <a:ea typeface="ＭＳ Ｐゴシック" charset="-128"/>
          <a:cs typeface="Arial" pitchFamily="34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Arial" pitchFamily="34" charset="0"/>
          <a:ea typeface="ＭＳ Ｐゴシック" charset="-128"/>
          <a:cs typeface="Arial" pitchFamily="34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Arial" pitchFamily="34" charset="0"/>
          <a:ea typeface="ＭＳ Ｐゴシック" charset="-128"/>
          <a:cs typeface="Arial" pitchFamily="34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Arial" pitchFamily="34" charset="0"/>
          <a:ea typeface="ＭＳ Ｐゴシック" charset="-128"/>
          <a:cs typeface="Arial" pitchFamily="34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Arial" pitchFamily="34" charset="0"/>
          <a:ea typeface="ＭＳ Ｐゴシック" charset="-128"/>
          <a:cs typeface="Arial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21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22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5.png"/><Relationship Id="rId7" Type="http://schemas.openxmlformats.org/officeDocument/2006/relationships/image" Target="../media/image23.png"/><Relationship Id="rId12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image" Target="../media/image28.png"/><Relationship Id="rId5" Type="http://schemas.openxmlformats.org/officeDocument/2006/relationships/image" Target="../media/image31.png"/><Relationship Id="rId10" Type="http://schemas.openxmlformats.org/officeDocument/2006/relationships/image" Target="../media/image27.png"/><Relationship Id="rId4" Type="http://schemas.openxmlformats.org/officeDocument/2006/relationships/image" Target="../media/image30.png"/><Relationship Id="rId9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6" Type="http://schemas.openxmlformats.org/officeDocument/2006/relationships/image" Target="../media/image33.png"/><Relationship Id="rId5" Type="http://schemas.openxmlformats.org/officeDocument/2006/relationships/image" Target="../media/image30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13" Type="http://schemas.openxmlformats.org/officeDocument/2006/relationships/image" Target="../media/image2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7.png"/><Relationship Id="rId12" Type="http://schemas.openxmlformats.org/officeDocument/2006/relationships/image" Target="../media/image28.png"/><Relationship Id="rId2" Type="http://schemas.openxmlformats.org/officeDocument/2006/relationships/tags" Target="../tags/tag1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0.png"/><Relationship Id="rId11" Type="http://schemas.openxmlformats.org/officeDocument/2006/relationships/image" Target="../media/image26.png"/><Relationship Id="rId5" Type="http://schemas.openxmlformats.org/officeDocument/2006/relationships/image" Target="../media/image25.png"/><Relationship Id="rId10" Type="http://schemas.openxmlformats.org/officeDocument/2006/relationships/image" Target="../media/image24.png"/><Relationship Id="rId4" Type="http://schemas.openxmlformats.org/officeDocument/2006/relationships/notesSlide" Target="../notesSlides/notesSlide16.xml"/><Relationship Id="rId9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23.png"/><Relationship Id="rId12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6" Type="http://schemas.openxmlformats.org/officeDocument/2006/relationships/image" Target="../media/image28.png"/><Relationship Id="rId11" Type="http://schemas.openxmlformats.org/officeDocument/2006/relationships/image" Target="../media/image27.png"/><Relationship Id="rId5" Type="http://schemas.openxmlformats.org/officeDocument/2006/relationships/image" Target="../media/image37.png"/><Relationship Id="rId10" Type="http://schemas.openxmlformats.org/officeDocument/2006/relationships/image" Target="../media/image26.png"/><Relationship Id="rId4" Type="http://schemas.openxmlformats.org/officeDocument/2006/relationships/image" Target="../media/image36.png"/><Relationship Id="rId9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38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2" Type="http://schemas.openxmlformats.org/officeDocument/2006/relationships/video" Target="file:///C:\Working%20Projects\Camouflage%20Art\Data\Presentation\Presentation\Yahoo!\ci_NYTimes.com_Cuttlefish_Camouflag_cut.wmv" TargetMode="External"/><Relationship Id="rId1" Type="http://schemas.openxmlformats.org/officeDocument/2006/relationships/tags" Target="../tags/tag1.xml"/><Relationship Id="rId6" Type="http://schemas.openxmlformats.org/officeDocument/2006/relationships/hyperlink" Target="ci_NYTimes.com_Cuttlefish_Camouflag_cut.wmv" TargetMode="External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40.gif"/><Relationship Id="rId10" Type="http://schemas.openxmlformats.org/officeDocument/2006/relationships/image" Target="../media/image27.png"/><Relationship Id="rId4" Type="http://schemas.openxmlformats.org/officeDocument/2006/relationships/image" Target="../media/image39.gif"/><Relationship Id="rId9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42.gif"/><Relationship Id="rId10" Type="http://schemas.openxmlformats.org/officeDocument/2006/relationships/image" Target="../media/image27.png"/><Relationship Id="rId4" Type="http://schemas.openxmlformats.org/officeDocument/2006/relationships/image" Target="../media/image41.gif"/><Relationship Id="rId9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gif"/><Relationship Id="rId3" Type="http://schemas.openxmlformats.org/officeDocument/2006/relationships/image" Target="../media/image43.png"/><Relationship Id="rId7" Type="http://schemas.openxmlformats.org/officeDocument/2006/relationships/image" Target="../media/image47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gif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Working%20Projects\Camouflage%20Art\Data\Presentation\Presentation\Yahoo!\ci_prog_dif_lvl.wmv" TargetMode="External"/><Relationship Id="rId6" Type="http://schemas.openxmlformats.org/officeDocument/2006/relationships/image" Target="../media/image9.png"/><Relationship Id="rId5" Type="http://schemas.openxmlformats.org/officeDocument/2006/relationships/hyperlink" Target="ci_prog_dif_lvl.wmv" TargetMode="External"/><Relationship Id="rId4" Type="http://schemas.openxmlformats.org/officeDocument/2006/relationships/image" Target="../media/image4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0.png"/><Relationship Id="rId2" Type="http://schemas.openxmlformats.org/officeDocument/2006/relationships/video" Target="file:///C:\Working%20Projects\Camouflage%20Art\Data\Presentation\Presentation\Yahoo!\ci_lion_syn_edge.wmv" TargetMode="External"/><Relationship Id="rId1" Type="http://schemas.openxmlformats.org/officeDocument/2006/relationships/tags" Target="../tags/tag15.xml"/><Relationship Id="rId6" Type="http://schemas.openxmlformats.org/officeDocument/2006/relationships/image" Target="../media/image25.png"/><Relationship Id="rId5" Type="http://schemas.openxmlformats.org/officeDocument/2006/relationships/image" Target="../media/image27.png"/><Relationship Id="rId10" Type="http://schemas.openxmlformats.org/officeDocument/2006/relationships/image" Target="../media/image53.png"/><Relationship Id="rId4" Type="http://schemas.openxmlformats.org/officeDocument/2006/relationships/notesSlide" Target="../notesSlides/notesSlide25.xml"/><Relationship Id="rId9" Type="http://schemas.openxmlformats.org/officeDocument/2006/relationships/image" Target="../media/image5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6.png"/><Relationship Id="rId2" Type="http://schemas.openxmlformats.org/officeDocument/2006/relationships/video" Target="file:///C:\Working%20Projects\Camouflage%20Art\Data\Presentation\Presentation\Yahoo!\ci_lion_syn_inr.wmv" TargetMode="External"/><Relationship Id="rId1" Type="http://schemas.openxmlformats.org/officeDocument/2006/relationships/tags" Target="../tags/tag16.xml"/><Relationship Id="rId6" Type="http://schemas.openxmlformats.org/officeDocument/2006/relationships/image" Target="../media/image55.png"/><Relationship Id="rId11" Type="http://schemas.openxmlformats.org/officeDocument/2006/relationships/image" Target="../media/image59.png"/><Relationship Id="rId5" Type="http://schemas.openxmlformats.org/officeDocument/2006/relationships/image" Target="../media/image54.png"/><Relationship Id="rId10" Type="http://schemas.openxmlformats.org/officeDocument/2006/relationships/image" Target="../media/image58.png"/><Relationship Id="rId4" Type="http://schemas.openxmlformats.org/officeDocument/2006/relationships/notesSlide" Target="../notesSlides/notesSlide26.xml"/><Relationship Id="rId9" Type="http://schemas.openxmlformats.org/officeDocument/2006/relationships/image" Target="../media/image5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6" Type="http://schemas.openxmlformats.org/officeDocument/2006/relationships/image" Target="../media/image29.png"/><Relationship Id="rId5" Type="http://schemas.openxmlformats.org/officeDocument/2006/relationships/image" Target="../media/image60.png"/><Relationship Id="rId4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Working%20Projects\Camouflage%20Art\Data\Presentation\Presentation\Yahoo!\ci_realtime_demo.wmv" TargetMode="External"/><Relationship Id="rId6" Type="http://schemas.openxmlformats.org/officeDocument/2006/relationships/image" Target="../media/image9.png"/><Relationship Id="rId5" Type="http://schemas.openxmlformats.org/officeDocument/2006/relationships/hyperlink" Target="ci_realtime_demo.wmv" TargetMode="External"/><Relationship Id="rId4" Type="http://schemas.openxmlformats.org/officeDocument/2006/relationships/image" Target="../media/image6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://graphics.csie.ncku.edu.tw/CI/" TargetMode="External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graphics.stanford.edu/~niloy/research/camouflage/camouflage_images_sig_10.html" TargetMode="External"/><Relationship Id="rId4" Type="http://schemas.openxmlformats.org/officeDocument/2006/relationships/hyperlink" Target="http://graphics.stanford.edu/~niloy/research/" TargetMode="Externa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gif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19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3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2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ctrTitle"/>
          </p:nvPr>
        </p:nvSpPr>
        <p:spPr>
          <a:xfrm>
            <a:off x="97983" y="3861"/>
            <a:ext cx="7772400" cy="1103312"/>
          </a:xfrm>
        </p:spPr>
        <p:txBody>
          <a:bodyPr/>
          <a:lstStyle/>
          <a:p>
            <a:r>
              <a:rPr lang="en-US" altLang="zh-TW" sz="4400" dirty="0" smtClean="0">
                <a:latin typeface="Arial" charset="0"/>
                <a:ea typeface="新細明體" pitchFamily="18" charset="-120"/>
                <a:cs typeface="Arial" charset="0"/>
              </a:rPr>
              <a:t>Camouflage Images</a:t>
            </a:r>
            <a:endParaRPr lang="zh-TW" altLang="en-US" sz="4400" dirty="0" smtClean="0">
              <a:latin typeface="Arial" charset="0"/>
              <a:ea typeface="新細明體" pitchFamily="18" charset="-120"/>
              <a:cs typeface="Arial" charset="0"/>
            </a:endParaRPr>
          </a:p>
        </p:txBody>
      </p:sp>
      <p:grpSp>
        <p:nvGrpSpPr>
          <p:cNvPr id="4099" name="Group 12"/>
          <p:cNvGrpSpPr>
            <a:grpSpLocks/>
          </p:cNvGrpSpPr>
          <p:nvPr/>
        </p:nvGrpSpPr>
        <p:grpSpPr bwMode="auto">
          <a:xfrm>
            <a:off x="690121" y="1070661"/>
            <a:ext cx="4333875" cy="2894012"/>
            <a:chOff x="1424516" y="1490134"/>
            <a:chExt cx="4333531" cy="2893785"/>
          </a:xfrm>
        </p:grpSpPr>
        <p:sp>
          <p:nvSpPr>
            <p:cNvPr id="4106" name="Subtitle 2"/>
            <p:cNvSpPr txBox="1">
              <a:spLocks/>
            </p:cNvSpPr>
            <p:nvPr/>
          </p:nvSpPr>
          <p:spPr bwMode="auto">
            <a:xfrm>
              <a:off x="1649594" y="1490134"/>
              <a:ext cx="3825531" cy="72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altLang="zh-TW" sz="2000" b="1" dirty="0">
                  <a:latin typeface="Corbel" pitchFamily="34" charset="0"/>
                </a:rPr>
                <a:t>Hung-</a:t>
              </a:r>
              <a:r>
                <a:rPr lang="en-US" altLang="zh-TW" sz="2000" b="1" dirty="0" err="1">
                  <a:latin typeface="Corbel" pitchFamily="34" charset="0"/>
                </a:rPr>
                <a:t>Kuo</a:t>
              </a:r>
              <a:r>
                <a:rPr lang="en-US" altLang="zh-TW" sz="2000" b="1" dirty="0">
                  <a:latin typeface="Corbel" pitchFamily="34" charset="0"/>
                </a:rPr>
                <a:t> Chu    Wei-</a:t>
              </a:r>
              <a:r>
                <a:rPr lang="en-US" altLang="zh-TW" sz="2000" b="1" dirty="0" err="1">
                  <a:latin typeface="Corbel" pitchFamily="34" charset="0"/>
                </a:rPr>
                <a:t>Hsin</a:t>
              </a:r>
              <a:r>
                <a:rPr lang="en-US" altLang="zh-TW" sz="2000" b="1" dirty="0">
                  <a:latin typeface="Corbel" pitchFamily="34" charset="0"/>
                </a:rPr>
                <a:t> Hsu</a:t>
              </a:r>
            </a:p>
            <a:p>
              <a:pPr algn="ctr"/>
              <a:r>
                <a:rPr lang="en-US" altLang="zh-TW" sz="2000" b="1" dirty="0">
                  <a:solidFill>
                    <a:srgbClr val="969696"/>
                  </a:solidFill>
                  <a:latin typeface="Corbel" pitchFamily="34" charset="0"/>
                </a:rPr>
                <a:t>National Cheng Kung University</a:t>
              </a:r>
              <a:endParaRPr lang="en-US" altLang="zh-TW" sz="1400" b="1" dirty="0">
                <a:latin typeface="Corbel" pitchFamily="34" charset="0"/>
              </a:endParaRPr>
            </a:p>
          </p:txBody>
        </p:sp>
        <p:sp>
          <p:nvSpPr>
            <p:cNvPr id="4107" name="Subtitle 2"/>
            <p:cNvSpPr txBox="1">
              <a:spLocks/>
            </p:cNvSpPr>
            <p:nvPr/>
          </p:nvSpPr>
          <p:spPr bwMode="auto">
            <a:xfrm>
              <a:off x="1717714" y="2210134"/>
              <a:ext cx="1693333" cy="72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altLang="zh-TW" sz="2000" b="1">
                  <a:latin typeface="Corbel" pitchFamily="34" charset="0"/>
                </a:rPr>
                <a:t>Niloy J. Mitra </a:t>
              </a:r>
            </a:p>
            <a:p>
              <a:pPr algn="ctr"/>
              <a:r>
                <a:rPr lang="en-US" altLang="zh-TW" sz="2000" b="1">
                  <a:solidFill>
                    <a:srgbClr val="969696"/>
                  </a:solidFill>
                  <a:latin typeface="Corbel" pitchFamily="34" charset="0"/>
                </a:rPr>
                <a:t>IIT Delhi</a:t>
              </a:r>
            </a:p>
          </p:txBody>
        </p:sp>
        <p:sp>
          <p:nvSpPr>
            <p:cNvPr id="4108" name="Subtitle 2"/>
            <p:cNvSpPr txBox="1">
              <a:spLocks/>
            </p:cNvSpPr>
            <p:nvPr/>
          </p:nvSpPr>
          <p:spPr bwMode="auto">
            <a:xfrm>
              <a:off x="3303795" y="2210134"/>
              <a:ext cx="2346687" cy="72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altLang="zh-TW" sz="2000" b="1" dirty="0">
                  <a:latin typeface="Corbel" pitchFamily="34" charset="0"/>
                </a:rPr>
                <a:t>Daniel Cohen-Or </a:t>
              </a:r>
              <a:br>
                <a:rPr lang="en-US" altLang="zh-TW" sz="2000" b="1" dirty="0">
                  <a:latin typeface="Corbel" pitchFamily="34" charset="0"/>
                </a:rPr>
              </a:br>
              <a:r>
                <a:rPr lang="en-US" altLang="zh-TW" sz="2000" b="1" dirty="0">
                  <a:latin typeface="Corbel" pitchFamily="34" charset="0"/>
                </a:rPr>
                <a:t> </a:t>
              </a:r>
              <a:r>
                <a:rPr lang="en-US" altLang="zh-TW" sz="2000" b="1" dirty="0">
                  <a:solidFill>
                    <a:srgbClr val="969696"/>
                  </a:solidFill>
                  <a:latin typeface="Corbel" pitchFamily="34" charset="0"/>
                </a:rPr>
                <a:t>Tel Aviv University</a:t>
              </a:r>
            </a:p>
          </p:txBody>
        </p:sp>
        <p:sp>
          <p:nvSpPr>
            <p:cNvPr id="4109" name="Subtitle 2"/>
            <p:cNvSpPr txBox="1">
              <a:spLocks/>
            </p:cNvSpPr>
            <p:nvPr/>
          </p:nvSpPr>
          <p:spPr bwMode="auto">
            <a:xfrm>
              <a:off x="1424516" y="2930134"/>
              <a:ext cx="4333531" cy="72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altLang="zh-TW" sz="2000" b="1" dirty="0" err="1">
                  <a:latin typeface="Corbel" pitchFamily="34" charset="0"/>
                </a:rPr>
                <a:t>Tien-Tsin</a:t>
              </a:r>
              <a:r>
                <a:rPr lang="en-US" altLang="zh-TW" sz="2000" b="1" dirty="0">
                  <a:latin typeface="Corbel" pitchFamily="34" charset="0"/>
                </a:rPr>
                <a:t> Wong</a:t>
              </a:r>
            </a:p>
            <a:p>
              <a:pPr algn="ctr"/>
              <a:r>
                <a:rPr lang="en-US" altLang="zh-TW" sz="2000" b="1" dirty="0">
                  <a:solidFill>
                    <a:srgbClr val="969696"/>
                  </a:solidFill>
                  <a:latin typeface="Corbel" pitchFamily="34" charset="0"/>
                </a:rPr>
                <a:t>The Chinese University of Hong Kong</a:t>
              </a:r>
              <a:endParaRPr lang="en-US" altLang="zh-TW" sz="2000" b="1" dirty="0">
                <a:latin typeface="Corbel" pitchFamily="34" charset="0"/>
              </a:endParaRPr>
            </a:p>
          </p:txBody>
        </p:sp>
        <p:sp>
          <p:nvSpPr>
            <p:cNvPr id="4110" name="Subtitle 2"/>
            <p:cNvSpPr txBox="1">
              <a:spLocks/>
            </p:cNvSpPr>
            <p:nvPr/>
          </p:nvSpPr>
          <p:spPr bwMode="auto">
            <a:xfrm>
              <a:off x="1690515" y="3663919"/>
              <a:ext cx="3801532" cy="72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altLang="zh-TW" sz="2000" b="1" dirty="0">
                  <a:latin typeface="Corbel" pitchFamily="34" charset="0"/>
                </a:rPr>
                <a:t>Tong-Yee Lee</a:t>
              </a:r>
            </a:p>
            <a:p>
              <a:pPr algn="ctr"/>
              <a:r>
                <a:rPr lang="en-US" altLang="zh-TW" sz="2000" b="1" dirty="0">
                  <a:solidFill>
                    <a:srgbClr val="969696"/>
                  </a:solidFill>
                  <a:latin typeface="Corbel" pitchFamily="34" charset="0"/>
                </a:rPr>
                <a:t>National Cheng Kung University </a:t>
              </a:r>
            </a:p>
          </p:txBody>
        </p:sp>
      </p:grpSp>
      <p:grpSp>
        <p:nvGrpSpPr>
          <p:cNvPr id="4100" name="Group 18"/>
          <p:cNvGrpSpPr>
            <a:grpSpLocks/>
          </p:cNvGrpSpPr>
          <p:nvPr/>
        </p:nvGrpSpPr>
        <p:grpSpPr bwMode="auto">
          <a:xfrm>
            <a:off x="1001271" y="3972611"/>
            <a:ext cx="3709987" cy="758825"/>
            <a:chOff x="1589531" y="4357688"/>
            <a:chExt cx="3709987" cy="758825"/>
          </a:xfrm>
        </p:grpSpPr>
        <p:pic>
          <p:nvPicPr>
            <p:cNvPr id="15" name="Picture 6" descr="D:\My Data\My Work\My Documents\My Thesis\PhD Thesis\Presentation\imgs\logoc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550093" y="4357688"/>
              <a:ext cx="646113" cy="758825"/>
            </a:xfrm>
            <a:prstGeom prst="rect">
              <a:avLst/>
            </a:prstGeom>
            <a:noFill/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6" name="Picture 2" descr="D:\My Data\My Work\My Documents\My Thesis\PhD Thesis\Presentation\imgs\LAB Logos\ncku\ncku2.gif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9531" y="4471988"/>
              <a:ext cx="709612" cy="644525"/>
            </a:xfrm>
            <a:prstGeom prst="rect">
              <a:avLst/>
            </a:prstGeom>
            <a:noFill/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7" name="Picture 3" descr="D:\My Data\My Work\My Documents\My Thesis\PhD Thesis\Presentation\imgs\iit_logo.pn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616643" y="4500563"/>
              <a:ext cx="615950" cy="615950"/>
            </a:xfrm>
            <a:prstGeom prst="rect">
              <a:avLst/>
            </a:prstGeom>
            <a:noFill/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8" name="Picture 4" descr="D:\My Data\My Work\My Documents\My Thesis\PhD Thesis\Presentation\imgs\CUHK logo.pn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513706" y="4421188"/>
              <a:ext cx="785812" cy="695325"/>
            </a:xfrm>
            <a:prstGeom prst="rect">
              <a:avLst/>
            </a:prstGeom>
            <a:noFill/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</p:grpSp>
      <p:pic>
        <p:nvPicPr>
          <p:cNvPr id="20482" name="Picture 2" descr="C:\Working Projects\Camouflage Art\Data\Presentation\Presentation\Material\rst_all(syn).bmp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18316" y="1255272"/>
            <a:ext cx="3947506" cy="26329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9" name="Picture 3" descr="s10logoWeb450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870383" y="3869883"/>
            <a:ext cx="1273617" cy="1273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 descr="C:\Users\James\Downloads\Ouster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004906" y="1311292"/>
            <a:ext cx="2009296" cy="25719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>
                <a:latin typeface="Arial" charset="0"/>
                <a:ea typeface="新細明體" pitchFamily="18" charset="-120"/>
                <a:cs typeface="Arial" charset="0"/>
              </a:rPr>
              <a:t>Feature Integration Theory</a:t>
            </a:r>
            <a:endParaRPr lang="zh-TW" altLang="en-US" dirty="0" smtClean="0">
              <a:latin typeface="Arial" charset="0"/>
              <a:ea typeface="新細明體" pitchFamily="18" charset="-120"/>
              <a:cs typeface="Arial" charset="0"/>
            </a:endParaRP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mtClean="0">
                <a:latin typeface="Arial" charset="0"/>
                <a:ea typeface="ＭＳ Ｐゴシック" pitchFamily="34" charset="-128"/>
                <a:cs typeface="Arial" charset="0"/>
              </a:rPr>
              <a:t>Feature search</a:t>
            </a:r>
          </a:p>
          <a:p>
            <a:pPr lvl="1"/>
            <a:r>
              <a:rPr lang="en-US" altLang="zh-TW" smtClean="0">
                <a:latin typeface="Arial" charset="0"/>
                <a:ea typeface="ＭＳ Ｐゴシック" pitchFamily="34" charset="-128"/>
                <a:cs typeface="Arial" charset="0"/>
              </a:rPr>
              <a:t>Preattentive features</a:t>
            </a:r>
          </a:p>
          <a:p>
            <a:pPr lvl="1"/>
            <a:r>
              <a:rPr lang="en-US" altLang="zh-TW" smtClean="0">
                <a:latin typeface="Arial" charset="0"/>
                <a:ea typeface="ＭＳ Ｐゴシック" pitchFamily="34" charset="-128"/>
                <a:cs typeface="Arial" charset="0"/>
              </a:rPr>
              <a:t>Parallel and fast</a:t>
            </a:r>
          </a:p>
        </p:txBody>
      </p:sp>
      <p:pic>
        <p:nvPicPr>
          <p:cNvPr id="5" name="Picture 1" descr="C:\Working Projects\Camouflage Art\Data\Presentation\Presentation\Material\colour_P.gif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725424" y="1632261"/>
            <a:ext cx="3040062" cy="29864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11270" name="TextBox 4"/>
          <p:cNvSpPr txBox="1">
            <a:spLocks noChangeArrowheads="1"/>
          </p:cNvSpPr>
          <p:nvPr/>
        </p:nvSpPr>
        <p:spPr bwMode="auto">
          <a:xfrm>
            <a:off x="5840413" y="1254125"/>
            <a:ext cx="8112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TW" b="1">
                <a:latin typeface="Corbel" pitchFamily="34" charset="0"/>
              </a:rPr>
              <a:t>Shape</a:t>
            </a:r>
            <a:endParaRPr lang="zh-TW" altLang="en-US" b="1">
              <a:latin typeface="Corbe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>
                <a:latin typeface="Arial" charset="0"/>
                <a:ea typeface="新細明體" pitchFamily="18" charset="-120"/>
                <a:cs typeface="Arial" charset="0"/>
              </a:rPr>
              <a:t>Feature Integration Theory</a:t>
            </a:r>
            <a:endParaRPr lang="zh-TW" altLang="en-US" dirty="0" smtClean="0">
              <a:latin typeface="Arial" charset="0"/>
              <a:ea typeface="新細明體" pitchFamily="18" charset="-120"/>
              <a:cs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Feature search</a:t>
            </a:r>
          </a:p>
          <a:p>
            <a:pPr lvl="1"/>
            <a:r>
              <a:rPr lang="en-US" altLang="zh-TW" dirty="0" err="1" smtClean="0">
                <a:latin typeface="Arial" charset="0"/>
                <a:ea typeface="ＭＳ Ｐゴシック" pitchFamily="34" charset="-128"/>
                <a:cs typeface="Arial" charset="0"/>
              </a:rPr>
              <a:t>Preattentive</a:t>
            </a:r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 features</a:t>
            </a:r>
          </a:p>
          <a:p>
            <a:pPr lvl="1"/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Parallel and fast</a:t>
            </a:r>
          </a:p>
          <a:p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Conjunction search</a:t>
            </a:r>
          </a:p>
          <a:p>
            <a:pPr lvl="1"/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Conjunction feature</a:t>
            </a:r>
          </a:p>
          <a:p>
            <a:pPr lvl="1"/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Serial and slow</a:t>
            </a:r>
            <a:endParaRPr lang="zh-TW" altLang="en-US" dirty="0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  <p:pic>
        <p:nvPicPr>
          <p:cNvPr id="5" name="Picture 1" descr="C:\Working Projects\Camouflage Art\Data\Presentation\Presentation\Material\colour_P.gif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725424" y="1632261"/>
            <a:ext cx="3040062" cy="29864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12294" name="TextBox 4"/>
          <p:cNvSpPr txBox="1">
            <a:spLocks noChangeArrowheads="1"/>
          </p:cNvSpPr>
          <p:nvPr/>
        </p:nvSpPr>
        <p:spPr bwMode="auto">
          <a:xfrm>
            <a:off x="5514975" y="1254125"/>
            <a:ext cx="14620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TW" b="1">
                <a:latin typeface="Corbel" pitchFamily="34" charset="0"/>
              </a:rPr>
              <a:t>Color+Shape</a:t>
            </a:r>
            <a:endParaRPr lang="zh-TW" altLang="en-US" b="1">
              <a:latin typeface="Corbe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>
                <a:latin typeface="Arial" charset="0"/>
                <a:ea typeface="新細明體" pitchFamily="18" charset="-120"/>
                <a:cs typeface="Arial" charset="0"/>
              </a:rPr>
              <a:t>The Guiding Principles </a:t>
            </a:r>
            <a:endParaRPr lang="zh-TW" altLang="en-US" smtClean="0">
              <a:latin typeface="Arial" charset="0"/>
              <a:ea typeface="新細明體" pitchFamily="18" charset="-120"/>
              <a:cs typeface="Arial" charset="0"/>
            </a:endParaRP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Foil the feature search</a:t>
            </a:r>
          </a:p>
          <a:p>
            <a:pPr lvl="1"/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Remove subtle features</a:t>
            </a:r>
          </a:p>
          <a:p>
            <a:pPr lvl="1"/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Leave the essential clue</a:t>
            </a:r>
          </a:p>
          <a:p>
            <a:pPr lvl="1"/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Break the essential clue</a:t>
            </a:r>
          </a:p>
          <a:p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Force the conjunction search</a:t>
            </a:r>
          </a:p>
          <a:p>
            <a:pPr lvl="1"/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Copy textures from background to object</a:t>
            </a:r>
          </a:p>
          <a:p>
            <a:pPr lvl="1"/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Create conjunction features</a:t>
            </a:r>
            <a:endParaRPr lang="zh-TW" altLang="en-US" dirty="0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8134597" y="3906982"/>
            <a:ext cx="1009403" cy="123651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System Pipeline</a:t>
            </a:r>
            <a:endParaRPr lang="zh-TW" altLang="en-US" dirty="0"/>
          </a:p>
        </p:txBody>
      </p:sp>
      <p:pic>
        <p:nvPicPr>
          <p:cNvPr id="4" name="Picture 2" descr="D:\My Data\My Work\My Documents\My Thesis\PhD Thesis\Presentation\imgs\ci_piple_line\sbj_ROI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388" y="2820660"/>
            <a:ext cx="1273937" cy="12588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5" name="Picture 3" descr="C:\Working Projects\Camouflage Art\Data\Presentation\Presentation\Material\org_fg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007" y="1275945"/>
            <a:ext cx="1280648" cy="1266019"/>
          </a:xfrm>
          <a:prstGeom prst="rect">
            <a:avLst/>
          </a:prstGeom>
          <a:noFill/>
          <a:effectLst/>
        </p:spPr>
      </p:pic>
      <p:pic>
        <p:nvPicPr>
          <p:cNvPr id="6" name="Picture 2" descr="D:\My Data\My Work\My Documents\My Thesis\PhD Thesis\Presentation\imgs\ci_piple_line\sbj_ROI.png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1731518" y="2812758"/>
            <a:ext cx="1274236" cy="1259046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7" name="Picture 3" descr="C:\Working Projects\Camouflage Art\Data\Presentation\Presentation\Material\org_fg.png"/>
          <p:cNvPicPr>
            <a:picLocks noChangeAspect="1" noChangeArrowheads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1717775" y="1283694"/>
            <a:ext cx="1280649" cy="1266019"/>
          </a:xfrm>
          <a:prstGeom prst="rect">
            <a:avLst/>
          </a:prstGeom>
          <a:noFill/>
          <a:effectLst/>
        </p:spPr>
      </p:pic>
      <p:pic>
        <p:nvPicPr>
          <p:cNvPr id="8" name="Picture 3" descr="C:\Working Projects\Camouflage Art\Data\Presentation\Presentation\Material\org_fg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70600" y="2008347"/>
            <a:ext cx="1339420" cy="1338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 descr="D:\My Data\My Work\My Documents\My Thesis\PhD Thesis\Presentation\imgs\ci_piple_line\sbj_ROI.png"/>
          <p:cNvPicPr>
            <a:picLocks noChangeAspect="1" noChangeArrowheads="1"/>
          </p:cNvPicPr>
          <p:nvPr/>
        </p:nvPicPr>
        <p:blipFill>
          <a:blip r:embed="rId9"/>
          <a:stretch>
            <a:fillRect/>
          </a:stretch>
        </p:blipFill>
        <p:spPr bwMode="auto">
          <a:xfrm>
            <a:off x="5581557" y="1985155"/>
            <a:ext cx="1385188" cy="13851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0" name="Picture 2" descr="D:\My Data\My Work\My Documents\My Thesis\PhD Thesis\Presentation\imgs\ci_piple_line\sbj_ROI.png"/>
          <p:cNvPicPr>
            <a:picLocks noChangeAspect="1" noChangeArrowheads="1"/>
          </p:cNvPicPr>
          <p:nvPr/>
        </p:nvPicPr>
        <p:blipFill>
          <a:blip r:embed="rId10"/>
          <a:stretch>
            <a:fillRect/>
          </a:stretch>
        </p:blipFill>
        <p:spPr bwMode="auto">
          <a:xfrm>
            <a:off x="7560532" y="1985155"/>
            <a:ext cx="1385188" cy="13851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cxnSp>
        <p:nvCxnSpPr>
          <p:cNvPr id="14" name="Straight Arrow Connector 13"/>
          <p:cNvCxnSpPr>
            <a:stCxn id="5" idx="3"/>
            <a:endCxn id="7" idx="1"/>
          </p:cNvCxnSpPr>
          <p:nvPr/>
        </p:nvCxnSpPr>
        <p:spPr>
          <a:xfrm>
            <a:off x="1362655" y="1908955"/>
            <a:ext cx="355120" cy="7749"/>
          </a:xfrm>
          <a:prstGeom prst="straightConnector1">
            <a:avLst/>
          </a:prstGeom>
          <a:ln w="28575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4" idx="3"/>
            <a:endCxn id="6" idx="1"/>
          </p:cNvCxnSpPr>
          <p:nvPr/>
        </p:nvCxnSpPr>
        <p:spPr>
          <a:xfrm flipV="1">
            <a:off x="1370325" y="3442281"/>
            <a:ext cx="361193" cy="7826"/>
          </a:xfrm>
          <a:prstGeom prst="straightConnector1">
            <a:avLst/>
          </a:prstGeom>
          <a:ln w="28575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Elbow Connector 19"/>
          <p:cNvCxnSpPr>
            <a:stCxn id="7" idx="3"/>
            <a:endCxn id="8" idx="1"/>
          </p:cNvCxnSpPr>
          <p:nvPr/>
        </p:nvCxnSpPr>
        <p:spPr>
          <a:xfrm>
            <a:off x="2998424" y="1916704"/>
            <a:ext cx="572176" cy="761045"/>
          </a:xfrm>
          <a:prstGeom prst="bentConnector3">
            <a:avLst>
              <a:gd name="adj1" fmla="val 40599"/>
            </a:avLst>
          </a:prstGeom>
          <a:ln w="38100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Elbow Connector 25"/>
          <p:cNvCxnSpPr>
            <a:stCxn id="6" idx="3"/>
            <a:endCxn id="8" idx="1"/>
          </p:cNvCxnSpPr>
          <p:nvPr/>
        </p:nvCxnSpPr>
        <p:spPr>
          <a:xfrm flipV="1">
            <a:off x="3005754" y="2677749"/>
            <a:ext cx="564846" cy="764532"/>
          </a:xfrm>
          <a:prstGeom prst="bentConnector3">
            <a:avLst>
              <a:gd name="adj1" fmla="val 37303"/>
            </a:avLst>
          </a:prstGeom>
          <a:ln w="38100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>
            <a:stCxn id="8" idx="3"/>
            <a:endCxn id="9" idx="1"/>
          </p:cNvCxnSpPr>
          <p:nvPr/>
        </p:nvCxnSpPr>
        <p:spPr>
          <a:xfrm>
            <a:off x="4910020" y="2677749"/>
            <a:ext cx="671537" cy="1588"/>
          </a:xfrm>
          <a:prstGeom prst="straightConnector1">
            <a:avLst/>
          </a:prstGeom>
          <a:ln w="38100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stCxn id="9" idx="3"/>
            <a:endCxn id="10" idx="1"/>
          </p:cNvCxnSpPr>
          <p:nvPr/>
        </p:nvCxnSpPr>
        <p:spPr>
          <a:xfrm>
            <a:off x="6966745" y="2677749"/>
            <a:ext cx="593787" cy="1588"/>
          </a:xfrm>
          <a:prstGeom prst="straightConnector1">
            <a:avLst/>
          </a:prstGeom>
          <a:ln w="38100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8" name="圓角矩形 7"/>
          <p:cNvSpPr/>
          <p:nvPr/>
        </p:nvSpPr>
        <p:spPr>
          <a:xfrm>
            <a:off x="96388" y="4156641"/>
            <a:ext cx="2909366" cy="717176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TW" sz="2200" b="1" dirty="0" smtClean="0">
                <a:solidFill>
                  <a:schemeClr val="tx1"/>
                </a:solidFill>
              </a:rPr>
              <a:t>Quantization and</a:t>
            </a:r>
            <a:br>
              <a:rPr lang="en-US" altLang="zh-TW" sz="2200" b="1" dirty="0" smtClean="0">
                <a:solidFill>
                  <a:schemeClr val="tx1"/>
                </a:solidFill>
              </a:rPr>
            </a:br>
            <a:r>
              <a:rPr lang="en-US" altLang="zh-TW" sz="2200" b="1" dirty="0" smtClean="0">
                <a:solidFill>
                  <a:schemeClr val="tx1"/>
                </a:solidFill>
              </a:rPr>
              <a:t>Segmentation</a:t>
            </a:r>
            <a:endParaRPr lang="en-US" altLang="zh-TW" sz="2200" b="1" dirty="0">
              <a:solidFill>
                <a:schemeClr val="tx1"/>
              </a:solidFill>
            </a:endParaRPr>
          </a:p>
        </p:txBody>
      </p:sp>
      <p:sp>
        <p:nvSpPr>
          <p:cNvPr id="39" name="圓角矩形 7"/>
          <p:cNvSpPr/>
          <p:nvPr/>
        </p:nvSpPr>
        <p:spPr>
          <a:xfrm>
            <a:off x="3388666" y="4168589"/>
            <a:ext cx="1703289" cy="717176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TW" sz="2200" b="1" dirty="0" smtClean="0">
                <a:solidFill>
                  <a:schemeClr val="tx1"/>
                </a:solidFill>
              </a:rPr>
              <a:t>Luminance</a:t>
            </a:r>
            <a:br>
              <a:rPr lang="en-US" altLang="zh-TW" sz="2200" b="1" dirty="0" smtClean="0">
                <a:solidFill>
                  <a:schemeClr val="tx1"/>
                </a:solidFill>
              </a:rPr>
            </a:br>
            <a:r>
              <a:rPr lang="en-US" altLang="zh-TW" sz="2200" b="1" dirty="0" smtClean="0">
                <a:solidFill>
                  <a:schemeClr val="tx1"/>
                </a:solidFill>
              </a:rPr>
              <a:t>Assignment</a:t>
            </a:r>
            <a:endParaRPr lang="en-US" altLang="zh-TW" sz="2200" b="1" dirty="0">
              <a:solidFill>
                <a:schemeClr val="tx1"/>
              </a:solidFill>
            </a:endParaRPr>
          </a:p>
        </p:txBody>
      </p:sp>
      <p:sp>
        <p:nvSpPr>
          <p:cNvPr id="40" name="圓角矩形 7"/>
          <p:cNvSpPr/>
          <p:nvPr/>
        </p:nvSpPr>
        <p:spPr>
          <a:xfrm>
            <a:off x="5398935" y="4162615"/>
            <a:ext cx="1750433" cy="717176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TW" sz="2200" b="1" dirty="0" smtClean="0">
                <a:solidFill>
                  <a:schemeClr val="tx1"/>
                </a:solidFill>
              </a:rPr>
              <a:t>Texture </a:t>
            </a:r>
            <a:br>
              <a:rPr lang="en-US" altLang="zh-TW" sz="2200" b="1" dirty="0" smtClean="0">
                <a:solidFill>
                  <a:schemeClr val="tx1"/>
                </a:solidFill>
              </a:rPr>
            </a:br>
            <a:r>
              <a:rPr lang="en-US" altLang="zh-TW" sz="2200" b="1" dirty="0" smtClean="0">
                <a:solidFill>
                  <a:schemeClr val="tx1"/>
                </a:solidFill>
              </a:rPr>
              <a:t>Synthesis</a:t>
            </a:r>
            <a:endParaRPr lang="en-US" altLang="zh-TW" sz="2200" b="1" dirty="0">
              <a:solidFill>
                <a:schemeClr val="tx1"/>
              </a:solidFill>
            </a:endParaRPr>
          </a:p>
        </p:txBody>
      </p:sp>
      <p:sp>
        <p:nvSpPr>
          <p:cNvPr id="19" name="圓角矩形 7"/>
          <p:cNvSpPr/>
          <p:nvPr/>
        </p:nvSpPr>
        <p:spPr>
          <a:xfrm>
            <a:off x="7409287" y="4150667"/>
            <a:ext cx="1687678" cy="717176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TW" sz="2200" b="1" dirty="0" smtClean="0">
                <a:solidFill>
                  <a:schemeClr val="tx1"/>
                </a:solidFill>
              </a:rPr>
              <a:t>Refinement</a:t>
            </a:r>
            <a:endParaRPr lang="en-US" altLang="zh-TW" sz="2200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99FF"/>
                                      </p:to>
                                    </p:animClr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99FF"/>
                                      </p:to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>
                <a:latin typeface="Arial" charset="0"/>
                <a:ea typeface="新細明體" pitchFamily="18" charset="-120"/>
                <a:cs typeface="Arial" charset="0"/>
              </a:rPr>
              <a:t>Luminance Distribution</a:t>
            </a:r>
            <a:endParaRPr lang="zh-TW" altLang="en-US" smtClean="0">
              <a:latin typeface="Arial" charset="0"/>
              <a:ea typeface="新細明體" pitchFamily="18" charset="-120"/>
              <a:cs typeface="Arial" charset="0"/>
            </a:endParaRP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Segments’ luminance</a:t>
            </a:r>
          </a:p>
          <a:p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Segments’ connectivity</a:t>
            </a:r>
          </a:p>
          <a:p>
            <a:endParaRPr lang="zh-TW" altLang="en-US" dirty="0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  <p:grpSp>
        <p:nvGrpSpPr>
          <p:cNvPr id="20484" name="Group 18"/>
          <p:cNvGrpSpPr>
            <a:grpSpLocks/>
          </p:cNvGrpSpPr>
          <p:nvPr/>
        </p:nvGrpSpPr>
        <p:grpSpPr bwMode="auto">
          <a:xfrm>
            <a:off x="4759325" y="1511300"/>
            <a:ext cx="3429000" cy="3429000"/>
            <a:chOff x="5000628" y="2906229"/>
            <a:chExt cx="3429024" cy="3429024"/>
          </a:xfrm>
          <a:effectLst/>
        </p:grpSpPr>
        <p:pic>
          <p:nvPicPr>
            <p:cNvPr id="5" name="Picture 2" descr="D:\My Data\My Work\My Documents\My Thesis\PhD Thesis\Presentation\imgs\ci_piple_line\sbj_ROI.png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5000628" y="2906229"/>
              <a:ext cx="3429024" cy="3429024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0498" name="Picture 3" descr="C:\Working Projects\Camouflage Art\Data\Presentation\Presentation\Material\org_fg.png"/>
            <p:cNvPicPr>
              <a:picLocks noChangeAspect="1" noChangeArrowheads="1"/>
            </p:cNvPicPr>
            <p:nvPr/>
          </p:nvPicPr>
          <p:blipFill>
            <a:blip r:embed="rId4"/>
            <a:srcRect l="13031" t="2821" r="12514" b="993"/>
            <a:stretch>
              <a:fillRect/>
            </a:stretch>
          </p:blipFill>
          <p:spPr bwMode="auto">
            <a:xfrm>
              <a:off x="5431316" y="3007605"/>
              <a:ext cx="2566930" cy="33160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3" name="Group 41"/>
          <p:cNvGrpSpPr>
            <a:grpSpLocks/>
          </p:cNvGrpSpPr>
          <p:nvPr/>
        </p:nvGrpSpPr>
        <p:grpSpPr bwMode="auto">
          <a:xfrm>
            <a:off x="1377950" y="2244725"/>
            <a:ext cx="5553075" cy="2662238"/>
            <a:chOff x="1881675" y="3526469"/>
            <a:chExt cx="5552316" cy="2661723"/>
          </a:xfrm>
        </p:grpSpPr>
        <p:sp>
          <p:nvSpPr>
            <p:cNvPr id="8" name="Rectangle 7"/>
            <p:cNvSpPr/>
            <p:nvPr/>
          </p:nvSpPr>
          <p:spPr>
            <a:xfrm>
              <a:off x="6786380" y="5143819"/>
              <a:ext cx="642850" cy="642813"/>
            </a:xfrm>
            <a:prstGeom prst="rect">
              <a:avLst/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TW" altLang="en-US"/>
            </a:p>
          </p:txBody>
        </p:sp>
        <p:pic>
          <p:nvPicPr>
            <p:cNvPr id="20493" name="Picture 3" descr="D:\My Data\My Work\My Documents\My Thesis\PhD Thesis\Presentation\imgs\ci_piple_line\cheek_zoom.pn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991462" y="4135464"/>
              <a:ext cx="1927587" cy="20376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</p:pic>
        <p:cxnSp>
          <p:nvCxnSpPr>
            <p:cNvPr id="10" name="Straight Connector 9"/>
            <p:cNvCxnSpPr/>
            <p:nvPr/>
          </p:nvCxnSpPr>
          <p:spPr>
            <a:xfrm rot="10800000">
              <a:off x="3930858" y="4116905"/>
              <a:ext cx="3495197" cy="1039612"/>
            </a:xfrm>
            <a:prstGeom prst="line">
              <a:avLst/>
            </a:prstGeom>
            <a:ln w="381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 flipV="1">
              <a:off x="3941968" y="5780283"/>
              <a:ext cx="3492023" cy="407909"/>
            </a:xfrm>
            <a:prstGeom prst="line">
              <a:avLst/>
            </a:prstGeom>
            <a:ln w="381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496" name="TextBox 39"/>
            <p:cNvSpPr txBox="1">
              <a:spLocks noChangeArrowheads="1"/>
            </p:cNvSpPr>
            <p:nvPr/>
          </p:nvSpPr>
          <p:spPr bwMode="auto">
            <a:xfrm>
              <a:off x="1881675" y="3526469"/>
              <a:ext cx="2095445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TW" b="1">
                  <a:latin typeface="Corbel" pitchFamily="34" charset="0"/>
                </a:rPr>
                <a:t>Exterior </a:t>
              </a:r>
              <a:br>
                <a:rPr lang="en-US" altLang="zh-TW" b="1">
                  <a:latin typeface="Corbel" pitchFamily="34" charset="0"/>
                </a:rPr>
              </a:br>
              <a:r>
                <a:rPr lang="en-US" altLang="zh-TW" b="1">
                  <a:latin typeface="Corbel" pitchFamily="34" charset="0"/>
                </a:rPr>
                <a:t>luminance contrast</a:t>
              </a:r>
              <a:endParaRPr lang="zh-TW" altLang="en-US" b="1">
                <a:latin typeface="Corbel" pitchFamily="34" charset="0"/>
              </a:endParaRPr>
            </a:p>
          </p:txBody>
        </p:sp>
      </p:grpSp>
      <p:grpSp>
        <p:nvGrpSpPr>
          <p:cNvPr id="4" name="Group 40"/>
          <p:cNvGrpSpPr>
            <a:grpSpLocks/>
          </p:cNvGrpSpPr>
          <p:nvPr/>
        </p:nvGrpSpPr>
        <p:grpSpPr bwMode="auto">
          <a:xfrm>
            <a:off x="1370013" y="2244725"/>
            <a:ext cx="5389562" cy="2662238"/>
            <a:chOff x="1611157" y="3639925"/>
            <a:chExt cx="5389735" cy="2661722"/>
          </a:xfrm>
        </p:grpSpPr>
        <p:sp>
          <p:nvSpPr>
            <p:cNvPr id="15" name="Rectangle 14"/>
            <p:cNvSpPr/>
            <p:nvPr/>
          </p:nvSpPr>
          <p:spPr>
            <a:xfrm>
              <a:off x="6357934" y="4000218"/>
              <a:ext cx="642958" cy="642812"/>
            </a:xfrm>
            <a:prstGeom prst="rect">
              <a:avLst/>
            </a:prstGeom>
            <a:noFill/>
            <a:ln w="381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TW" altLang="en-US"/>
            </a:p>
          </p:txBody>
        </p:sp>
        <p:pic>
          <p:nvPicPr>
            <p:cNvPr id="20488" name="Picture 2" descr="D:\My Data\My Work\My Documents\My Thesis\PhD Thesis\Presentation\imgs\ci_piple_line\eye_zoom.pn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714480" y="4247614"/>
              <a:ext cx="1928826" cy="2038906"/>
            </a:xfrm>
            <a:prstGeom prst="rect">
              <a:avLst/>
            </a:prstGeom>
            <a:noFill/>
            <a:ln w="28575">
              <a:solidFill>
                <a:schemeClr val="tx2">
                  <a:lumMod val="60000"/>
                  <a:lumOff val="40000"/>
                </a:schemeClr>
              </a:solidFill>
              <a:miter lim="800000"/>
              <a:headEnd/>
              <a:tailEnd/>
            </a:ln>
          </p:spPr>
        </p:pic>
        <p:cxnSp>
          <p:nvCxnSpPr>
            <p:cNvPr id="17" name="Straight Connector 16"/>
            <p:cNvCxnSpPr/>
            <p:nvPr/>
          </p:nvCxnSpPr>
          <p:spPr>
            <a:xfrm rot="10800000" flipV="1">
              <a:off x="3679735" y="3998630"/>
              <a:ext cx="2687724" cy="242841"/>
            </a:xfrm>
            <a:prstGeom prst="line">
              <a:avLst/>
            </a:prstGeom>
            <a:ln w="381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 flipV="1">
              <a:off x="3668623" y="4616049"/>
              <a:ext cx="3327507" cy="1685598"/>
            </a:xfrm>
            <a:prstGeom prst="line">
              <a:avLst/>
            </a:prstGeom>
            <a:ln w="381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491" name="TextBox 28"/>
            <p:cNvSpPr txBox="1">
              <a:spLocks noChangeArrowheads="1"/>
            </p:cNvSpPr>
            <p:nvPr/>
          </p:nvSpPr>
          <p:spPr bwMode="auto">
            <a:xfrm>
              <a:off x="1611157" y="3639925"/>
              <a:ext cx="2095445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TW" b="1">
                  <a:latin typeface="Corbel" pitchFamily="34" charset="0"/>
                </a:rPr>
                <a:t>Interior </a:t>
              </a:r>
              <a:br>
                <a:rPr lang="en-US" altLang="zh-TW" b="1">
                  <a:latin typeface="Corbel" pitchFamily="34" charset="0"/>
                </a:rPr>
              </a:br>
              <a:r>
                <a:rPr lang="en-US" altLang="zh-TW" b="1">
                  <a:latin typeface="Corbel" pitchFamily="34" charset="0"/>
                </a:rPr>
                <a:t>luminance contrast</a:t>
              </a:r>
              <a:endParaRPr lang="zh-TW" altLang="en-US" b="1">
                <a:latin typeface="Corbel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5731200" y="152400"/>
            <a:ext cx="3222000" cy="1047600"/>
            <a:chOff x="43907" y="1256895"/>
            <a:chExt cx="8901813" cy="2896005"/>
          </a:xfrm>
        </p:grpSpPr>
        <p:pic>
          <p:nvPicPr>
            <p:cNvPr id="20" name="Picture 2" descr="D:\My Data\My Work\My Documents\My Thesis\PhD Thesis\Presentation\imgs\ci_piple_line\sbj_ROI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96388" y="2820660"/>
              <a:ext cx="1273937" cy="125889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pic>
          <p:nvPicPr>
            <p:cNvPr id="21" name="Picture 3" descr="C:\Working Projects\Camouflage Art\Data\Presentation\Presentation\Material\org_fg.png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82007" y="1275945"/>
              <a:ext cx="1280648" cy="1266019"/>
            </a:xfrm>
            <a:prstGeom prst="rect">
              <a:avLst/>
            </a:prstGeom>
            <a:noFill/>
            <a:effectLst/>
          </p:spPr>
        </p:pic>
        <p:pic>
          <p:nvPicPr>
            <p:cNvPr id="22" name="Picture 2" descr="D:\My Data\My Work\My Documents\My Thesis\PhD Thesis\Presentation\imgs\ci_piple_line\sbj_ROI.png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1731518" y="2812758"/>
              <a:ext cx="1274236" cy="1259046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3" name="Picture 3" descr="C:\Working Projects\Camouflage Art\Data\Presentation\Presentation\Material\org_fg.png"/>
            <p:cNvPicPr>
              <a:picLocks noChangeAspect="1" noChangeArrowheads="1"/>
            </p:cNvPicPr>
            <p:nvPr/>
          </p:nvPicPr>
          <p:blipFill>
            <a:blip r:embed="rId9"/>
            <a:stretch>
              <a:fillRect/>
            </a:stretch>
          </p:blipFill>
          <p:spPr bwMode="auto">
            <a:xfrm>
              <a:off x="1717775" y="1283694"/>
              <a:ext cx="1280649" cy="1266019"/>
            </a:xfrm>
            <a:prstGeom prst="rect">
              <a:avLst/>
            </a:prstGeom>
            <a:noFill/>
            <a:effectLst/>
          </p:spPr>
        </p:pic>
        <p:pic>
          <p:nvPicPr>
            <p:cNvPr id="24" name="Picture 3" descr="C:\Working Projects\Camouflage Art\Data\Presentation\Presentation\Material\org_fg.png"/>
            <p:cNvPicPr>
              <a:picLocks noChangeAspect="1" noChangeArrowheads="1"/>
            </p:cNvPicPr>
            <p:nvPr/>
          </p:nvPicPr>
          <p:blipFill>
            <a:blip r:embed="rId10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3570600" y="2008347"/>
              <a:ext cx="1339420" cy="1338804"/>
            </a:xfrm>
            <a:prstGeom prst="rect">
              <a:avLst/>
            </a:prstGeom>
            <a:noFill/>
            <a:ln w="9525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  <a:effectLst/>
          </p:spPr>
        </p:pic>
        <p:pic>
          <p:nvPicPr>
            <p:cNvPr id="25" name="Picture 2" descr="D:\My Data\My Work\My Documents\My Thesis\PhD Thesis\Presentation\imgs\ci_piple_line\sbj_ROI.png"/>
            <p:cNvPicPr>
              <a:picLocks noChangeAspect="1" noChangeArrowheads="1"/>
            </p:cNvPicPr>
            <p:nvPr/>
          </p:nvPicPr>
          <p:blipFill>
            <a:blip r:embed="rId11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 bwMode="auto">
            <a:xfrm>
              <a:off x="5581557" y="1985155"/>
              <a:ext cx="1385188" cy="138518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</p:pic>
        <p:pic>
          <p:nvPicPr>
            <p:cNvPr id="26" name="Picture 2" descr="D:\My Data\My Work\My Documents\My Thesis\PhD Thesis\Presentation\imgs\ci_piple_line\sbj_ROI.png"/>
            <p:cNvPicPr>
              <a:picLocks noChangeAspect="1" noChangeArrowheads="1"/>
            </p:cNvPicPr>
            <p:nvPr/>
          </p:nvPicPr>
          <p:blipFill>
            <a:blip r:embed="rId12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 bwMode="auto">
            <a:xfrm>
              <a:off x="7560532" y="1985155"/>
              <a:ext cx="1385188" cy="138518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</p:pic>
        <p:cxnSp>
          <p:nvCxnSpPr>
            <p:cNvPr id="27" name="Straight Arrow Connector 26"/>
            <p:cNvCxnSpPr>
              <a:stCxn id="21" idx="3"/>
              <a:endCxn id="23" idx="1"/>
            </p:cNvCxnSpPr>
            <p:nvPr/>
          </p:nvCxnSpPr>
          <p:spPr>
            <a:xfrm>
              <a:off x="1362655" y="1908955"/>
              <a:ext cx="355120" cy="7749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Straight Arrow Connector 27"/>
            <p:cNvCxnSpPr>
              <a:stCxn id="20" idx="3"/>
              <a:endCxn id="22" idx="1"/>
            </p:cNvCxnSpPr>
            <p:nvPr/>
          </p:nvCxnSpPr>
          <p:spPr>
            <a:xfrm flipV="1">
              <a:off x="1370325" y="3442281"/>
              <a:ext cx="361193" cy="7826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Elbow Connector 28"/>
            <p:cNvCxnSpPr>
              <a:stCxn id="23" idx="3"/>
              <a:endCxn id="24" idx="1"/>
            </p:cNvCxnSpPr>
            <p:nvPr/>
          </p:nvCxnSpPr>
          <p:spPr>
            <a:xfrm>
              <a:off x="2998424" y="1916704"/>
              <a:ext cx="572176" cy="761045"/>
            </a:xfrm>
            <a:prstGeom prst="bentConnector3">
              <a:avLst>
                <a:gd name="adj1" fmla="val 40599"/>
              </a:avLst>
            </a:prstGeom>
            <a:ln w="19050">
              <a:solidFill>
                <a:schemeClr val="bg1">
                  <a:lumMod val="85000"/>
                </a:schemeClr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Elbow Connector 29"/>
            <p:cNvCxnSpPr>
              <a:stCxn id="22" idx="3"/>
              <a:endCxn id="24" idx="1"/>
            </p:cNvCxnSpPr>
            <p:nvPr/>
          </p:nvCxnSpPr>
          <p:spPr>
            <a:xfrm flipV="1">
              <a:off x="3005754" y="2677749"/>
              <a:ext cx="564846" cy="764532"/>
            </a:xfrm>
            <a:prstGeom prst="bentConnector3">
              <a:avLst>
                <a:gd name="adj1" fmla="val 37303"/>
              </a:avLst>
            </a:prstGeom>
            <a:ln w="19050">
              <a:solidFill>
                <a:schemeClr val="bg1">
                  <a:lumMod val="85000"/>
                </a:schemeClr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>
              <a:stCxn id="24" idx="3"/>
              <a:endCxn id="25" idx="1"/>
            </p:cNvCxnSpPr>
            <p:nvPr/>
          </p:nvCxnSpPr>
          <p:spPr>
            <a:xfrm>
              <a:off x="4910020" y="2677749"/>
              <a:ext cx="671537" cy="1588"/>
            </a:xfrm>
            <a:prstGeom prst="straightConnector1">
              <a:avLst/>
            </a:prstGeom>
            <a:ln w="19050">
              <a:solidFill>
                <a:schemeClr val="bg1">
                  <a:lumMod val="85000"/>
                </a:schemeClr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Straight Arrow Connector 31"/>
            <p:cNvCxnSpPr>
              <a:stCxn id="25" idx="3"/>
              <a:endCxn id="26" idx="1"/>
            </p:cNvCxnSpPr>
            <p:nvPr/>
          </p:nvCxnSpPr>
          <p:spPr>
            <a:xfrm>
              <a:off x="6966745" y="2677749"/>
              <a:ext cx="593787" cy="1588"/>
            </a:xfrm>
            <a:prstGeom prst="straightConnector1">
              <a:avLst/>
            </a:prstGeom>
            <a:ln w="19050">
              <a:solidFill>
                <a:schemeClr val="bg1">
                  <a:lumMod val="85000"/>
                </a:schemeClr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3" name="Rectangle 32"/>
            <p:cNvSpPr/>
            <p:nvPr/>
          </p:nvSpPr>
          <p:spPr>
            <a:xfrm>
              <a:off x="43907" y="1256895"/>
              <a:ext cx="3004093" cy="2896005"/>
            </a:xfrm>
            <a:prstGeom prst="rect">
              <a:avLst/>
            </a:prstGeom>
            <a:noFill/>
            <a:ln w="381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>
                <a:latin typeface="Arial" charset="0"/>
                <a:ea typeface="新細明體" pitchFamily="18" charset="-120"/>
                <a:cs typeface="Arial" charset="0"/>
              </a:rPr>
              <a:t>Simple Re-coloring</a:t>
            </a:r>
            <a:endParaRPr lang="zh-TW" altLang="en-US" dirty="0" smtClean="0">
              <a:latin typeface="Arial" charset="0"/>
              <a:ea typeface="新細明體" pitchFamily="18" charset="-120"/>
              <a:cs typeface="Arial" charset="0"/>
            </a:endParaRPr>
          </a:p>
        </p:txBody>
      </p:sp>
      <p:pic>
        <p:nvPicPr>
          <p:cNvPr id="4" name="Picture 2" descr="D:\My Data\My Work\My Documents\My Thesis\PhD Thesis\Presentation\imgs\ci_piple_line\sbj_ROI.pn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989013" y="1544638"/>
            <a:ext cx="3429000" cy="342900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5" name="Picture 3" descr="C:\Working Projects\Camouflage Art\Data\Presentation\Presentation\Material\org_fg.pn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983653" y="1546012"/>
            <a:ext cx="3448800" cy="34488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Picture 3" descr="C:\Working Projects\Camouflage Art\Data\Presentation\Presentation\Material\org_fg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84250" y="1546225"/>
            <a:ext cx="3448050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 descr="D:\My Data\My Work\My Documents\My Thesis\PhD Thesis\Presentation\imgs\ci_piple_line\sbj_ROI.pn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754563" y="1520825"/>
            <a:ext cx="3429000" cy="342900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8" name="Picture 3" descr="C:\Working Projects\Camouflage Art\Data\Presentation\Presentation\Material\org_fg.pn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4750091" y="1522128"/>
            <a:ext cx="3448800" cy="34488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9" name="Picture 3" descr="C:\Working Projects\Camouflage Art\Data\Presentation\Presentation\Material\org_fg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49800" y="1522413"/>
            <a:ext cx="3449638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Oval 9"/>
          <p:cNvSpPr/>
          <p:nvPr/>
        </p:nvSpPr>
        <p:spPr>
          <a:xfrm>
            <a:off x="2522538" y="4613275"/>
            <a:ext cx="142875" cy="142875"/>
          </a:xfrm>
          <a:prstGeom prst="ellipse">
            <a:avLst/>
          </a:prstGeom>
          <a:solidFill>
            <a:schemeClr val="accent6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cxnSp>
        <p:nvCxnSpPr>
          <p:cNvPr id="11" name="Straight Arrow Connector 10"/>
          <p:cNvCxnSpPr>
            <a:stCxn id="10" idx="1"/>
          </p:cNvCxnSpPr>
          <p:nvPr/>
        </p:nvCxnSpPr>
        <p:spPr>
          <a:xfrm rot="16200000" flipV="1">
            <a:off x="1808162" y="3898901"/>
            <a:ext cx="735013" cy="735012"/>
          </a:xfrm>
          <a:prstGeom prst="straightConnector1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tailEnd type="arrow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10800000">
            <a:off x="2141538" y="4537075"/>
            <a:ext cx="381000" cy="152400"/>
          </a:xfrm>
          <a:prstGeom prst="straightConnector1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tailEnd type="arrow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5400000" flipH="1" flipV="1">
            <a:off x="1608138" y="3546475"/>
            <a:ext cx="2057400" cy="76200"/>
          </a:xfrm>
          <a:prstGeom prst="straightConnector1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tailEnd type="arrow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10" idx="7"/>
          </p:cNvCxnSpPr>
          <p:nvPr/>
        </p:nvCxnSpPr>
        <p:spPr>
          <a:xfrm rot="5400000" flipH="1" flipV="1">
            <a:off x="2562225" y="3530600"/>
            <a:ext cx="1185863" cy="1020763"/>
          </a:xfrm>
          <a:prstGeom prst="straightConnector1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tailEnd type="arrow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>
                <a:latin typeface="Arial" charset="0"/>
                <a:ea typeface="新細明體" pitchFamily="18" charset="-120"/>
                <a:cs typeface="Arial" charset="0"/>
              </a:rPr>
              <a:t>Luminance Assignment</a:t>
            </a:r>
            <a:endParaRPr lang="zh-TW" altLang="en-US" smtClean="0">
              <a:latin typeface="Arial" charset="0"/>
              <a:ea typeface="新細明體" pitchFamily="18" charset="-120"/>
              <a:cs typeface="Arial" charset="0"/>
            </a:endParaRPr>
          </a:p>
        </p:txBody>
      </p:sp>
      <p:sp>
        <p:nvSpPr>
          <p:cNvPr id="102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Re-color foreground</a:t>
            </a:r>
          </a:p>
          <a:p>
            <a:pPr lvl="1"/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Pick values from background</a:t>
            </a:r>
          </a:p>
          <a:p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Immersion energy</a:t>
            </a:r>
          </a:p>
          <a:p>
            <a:pPr lvl="1"/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Similarity to background</a:t>
            </a:r>
            <a:b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</a:br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luminance distribution</a:t>
            </a:r>
          </a:p>
          <a:p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Standout energy</a:t>
            </a:r>
          </a:p>
          <a:p>
            <a:pPr lvl="1"/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Retain the original</a:t>
            </a:r>
            <a:b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</a:br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luminance distribution</a:t>
            </a:r>
            <a:endParaRPr lang="zh-TW" altLang="en-US" dirty="0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  <p:pic>
        <p:nvPicPr>
          <p:cNvPr id="4" name="Picture 2" descr="D:\My Data\My Work\My Documents\My Thesis\PhD Thesis\Presentation\imgs\ci_piple_line\sbj_ROI.png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4752975" y="1520825"/>
            <a:ext cx="3429000" cy="342900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5" name="Picture 3" descr="C:\Working Projects\Camouflage Art\Data\Presentation\Presentation\Material\org_fg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48213" y="1522413"/>
            <a:ext cx="3449637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 descr="C:\Working Projects\Camouflage Art\Data\Presentation\Presentation\Material\org_fg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48213" y="1522413"/>
            <a:ext cx="3449637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026" name="Object 3"/>
          <p:cNvGraphicFramePr>
            <a:graphicFrameLocks noChangeAspect="1"/>
          </p:cNvGraphicFramePr>
          <p:nvPr/>
        </p:nvGraphicFramePr>
        <p:xfrm>
          <a:off x="4514850" y="2463800"/>
          <a:ext cx="114300" cy="215900"/>
        </p:xfrm>
        <a:graphic>
          <a:graphicData uri="http://schemas.openxmlformats.org/presentationml/2006/ole">
            <p:oleObj spid="_x0000_s1026" name="Equation" r:id="rId8" imgW="114120" imgH="215640" progId="Equation.3">
              <p:embed/>
            </p:oleObj>
          </a:graphicData>
        </a:graphic>
      </p:graphicFrame>
      <p:grpSp>
        <p:nvGrpSpPr>
          <p:cNvPr id="8" name="Group 7"/>
          <p:cNvGrpSpPr/>
          <p:nvPr/>
        </p:nvGrpSpPr>
        <p:grpSpPr>
          <a:xfrm>
            <a:off x="5731200" y="151200"/>
            <a:ext cx="3222480" cy="1048950"/>
            <a:chOff x="82007" y="1256895"/>
            <a:chExt cx="8863713" cy="2896005"/>
          </a:xfrm>
        </p:grpSpPr>
        <p:pic>
          <p:nvPicPr>
            <p:cNvPr id="9" name="Picture 2" descr="D:\My Data\My Work\My Documents\My Thesis\PhD Thesis\Presentation\imgs\ci_piple_line\sbj_ROI.png"/>
            <p:cNvPicPr>
              <a:picLocks noChangeAspect="1" noChangeArrowheads="1"/>
            </p:cNvPicPr>
            <p:nvPr/>
          </p:nvPicPr>
          <p:blipFill>
            <a:blip r:embed="rId9" cstate="print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96388" y="2820660"/>
              <a:ext cx="1273937" cy="125889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</p:pic>
        <p:pic>
          <p:nvPicPr>
            <p:cNvPr id="10" name="Picture 3" descr="C:\Working Projects\Camouflage Art\Data\Presentation\Presentation\Material\org_fg.png"/>
            <p:cNvPicPr>
              <a:picLocks noChangeAspect="1" noChangeArrowheads="1"/>
            </p:cNvPicPr>
            <p:nvPr/>
          </p:nvPicPr>
          <p:blipFill>
            <a:blip r:embed="rId10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82007" y="1275945"/>
              <a:ext cx="1280648" cy="1266019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  <a:effectLst/>
          </p:spPr>
        </p:pic>
        <p:pic>
          <p:nvPicPr>
            <p:cNvPr id="11" name="Picture 2" descr="D:\My Data\My Work\My Documents\My Thesis\PhD Thesis\Presentation\imgs\ci_piple_line\sbj_ROI.png"/>
            <p:cNvPicPr>
              <a:picLocks noChangeAspect="1" noChangeArrowheads="1"/>
            </p:cNvPicPr>
            <p:nvPr/>
          </p:nvPicPr>
          <p:blipFill>
            <a:blip r:embed="rId5"/>
            <a:stretch>
              <a:fillRect/>
            </a:stretch>
          </p:blipFill>
          <p:spPr bwMode="auto">
            <a:xfrm>
              <a:off x="1731518" y="2812758"/>
              <a:ext cx="1274236" cy="1259046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2" name="Picture 3" descr="C:\Working Projects\Camouflage Art\Data\Presentation\Presentation\Material\org_fg.png"/>
            <p:cNvPicPr>
              <a:picLocks noChangeAspect="1" noChangeArrowheads="1"/>
            </p:cNvPicPr>
            <p:nvPr/>
          </p:nvPicPr>
          <p:blipFill>
            <a:blip r:embed="rId11"/>
            <a:stretch>
              <a:fillRect/>
            </a:stretch>
          </p:blipFill>
          <p:spPr bwMode="auto">
            <a:xfrm>
              <a:off x="1717775" y="1283694"/>
              <a:ext cx="1280649" cy="1266019"/>
            </a:xfrm>
            <a:prstGeom prst="rect">
              <a:avLst/>
            </a:prstGeom>
            <a:noFill/>
            <a:effectLst/>
          </p:spPr>
        </p:pic>
        <p:pic>
          <p:nvPicPr>
            <p:cNvPr id="13" name="Picture 3" descr="C:\Working Projects\Camouflage Art\Data\Presentation\Presentation\Material\org_fg.pn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570600" y="2008347"/>
              <a:ext cx="1339420" cy="13388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4" name="Picture 2" descr="D:\My Data\My Work\My Documents\My Thesis\PhD Thesis\Presentation\imgs\ci_piple_line\sbj_ROI.png"/>
            <p:cNvPicPr>
              <a:picLocks noChangeAspect="1" noChangeArrowheads="1"/>
            </p:cNvPicPr>
            <p:nvPr/>
          </p:nvPicPr>
          <p:blipFill>
            <a:blip r:embed="rId12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 bwMode="auto">
            <a:xfrm>
              <a:off x="5581557" y="1985155"/>
              <a:ext cx="1385188" cy="138518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</p:pic>
        <p:pic>
          <p:nvPicPr>
            <p:cNvPr id="15" name="Picture 2" descr="D:\My Data\My Work\My Documents\My Thesis\PhD Thesis\Presentation\imgs\ci_piple_line\sbj_ROI.png"/>
            <p:cNvPicPr>
              <a:picLocks noChangeAspect="1" noChangeArrowheads="1"/>
            </p:cNvPicPr>
            <p:nvPr/>
          </p:nvPicPr>
          <p:blipFill>
            <a:blip r:embed="rId13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 bwMode="auto">
            <a:xfrm>
              <a:off x="7560532" y="1985155"/>
              <a:ext cx="1385188" cy="138518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</p:pic>
        <p:cxnSp>
          <p:nvCxnSpPr>
            <p:cNvPr id="16" name="Straight Arrow Connector 15"/>
            <p:cNvCxnSpPr>
              <a:stCxn id="10" idx="3"/>
              <a:endCxn id="12" idx="1"/>
            </p:cNvCxnSpPr>
            <p:nvPr/>
          </p:nvCxnSpPr>
          <p:spPr>
            <a:xfrm>
              <a:off x="1362655" y="1908955"/>
              <a:ext cx="355120" cy="7749"/>
            </a:xfrm>
            <a:prstGeom prst="straightConnector1">
              <a:avLst/>
            </a:prstGeom>
            <a:ln w="19050">
              <a:solidFill>
                <a:schemeClr val="bg1">
                  <a:lumMod val="85000"/>
                </a:schemeClr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>
              <a:stCxn id="9" idx="3"/>
              <a:endCxn id="11" idx="1"/>
            </p:cNvCxnSpPr>
            <p:nvPr/>
          </p:nvCxnSpPr>
          <p:spPr>
            <a:xfrm flipV="1">
              <a:off x="1370325" y="3442281"/>
              <a:ext cx="361193" cy="7826"/>
            </a:xfrm>
            <a:prstGeom prst="straightConnector1">
              <a:avLst/>
            </a:prstGeom>
            <a:ln w="19050">
              <a:solidFill>
                <a:schemeClr val="bg1">
                  <a:lumMod val="85000"/>
                </a:schemeClr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Elbow Connector 17"/>
            <p:cNvCxnSpPr>
              <a:stCxn id="12" idx="3"/>
              <a:endCxn id="13" idx="1"/>
            </p:cNvCxnSpPr>
            <p:nvPr/>
          </p:nvCxnSpPr>
          <p:spPr>
            <a:xfrm>
              <a:off x="2998424" y="1916704"/>
              <a:ext cx="572176" cy="761045"/>
            </a:xfrm>
            <a:prstGeom prst="bentConnector3">
              <a:avLst>
                <a:gd name="adj1" fmla="val 40599"/>
              </a:avLst>
            </a:prstGeom>
            <a:ln w="19050"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Elbow Connector 18"/>
            <p:cNvCxnSpPr>
              <a:stCxn id="11" idx="3"/>
              <a:endCxn id="13" idx="1"/>
            </p:cNvCxnSpPr>
            <p:nvPr/>
          </p:nvCxnSpPr>
          <p:spPr>
            <a:xfrm flipV="1">
              <a:off x="3005754" y="2677749"/>
              <a:ext cx="564846" cy="764532"/>
            </a:xfrm>
            <a:prstGeom prst="bentConnector3">
              <a:avLst>
                <a:gd name="adj1" fmla="val 37303"/>
              </a:avLst>
            </a:prstGeom>
            <a:ln w="19050"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>
              <a:stCxn id="13" idx="3"/>
              <a:endCxn id="14" idx="1"/>
            </p:cNvCxnSpPr>
            <p:nvPr/>
          </p:nvCxnSpPr>
          <p:spPr>
            <a:xfrm>
              <a:off x="4910020" y="2677749"/>
              <a:ext cx="671537" cy="1588"/>
            </a:xfrm>
            <a:prstGeom prst="straightConnector1">
              <a:avLst/>
            </a:prstGeom>
            <a:ln w="19050">
              <a:solidFill>
                <a:schemeClr val="bg1">
                  <a:lumMod val="85000"/>
                </a:schemeClr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>
              <a:stCxn id="14" idx="3"/>
              <a:endCxn id="15" idx="1"/>
            </p:cNvCxnSpPr>
            <p:nvPr/>
          </p:nvCxnSpPr>
          <p:spPr>
            <a:xfrm>
              <a:off x="6966745" y="2677749"/>
              <a:ext cx="593787" cy="1588"/>
            </a:xfrm>
            <a:prstGeom prst="straightConnector1">
              <a:avLst/>
            </a:prstGeom>
            <a:ln w="19050">
              <a:solidFill>
                <a:schemeClr val="bg1">
                  <a:lumMod val="85000"/>
                </a:schemeClr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2" name="Rectangle 21"/>
            <p:cNvSpPr/>
            <p:nvPr/>
          </p:nvSpPr>
          <p:spPr>
            <a:xfrm>
              <a:off x="1758407" y="1256895"/>
              <a:ext cx="3118393" cy="2896005"/>
            </a:xfrm>
            <a:prstGeom prst="rect">
              <a:avLst/>
            </a:prstGeom>
            <a:noFill/>
            <a:ln w="381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  <p:custDataLst>
      <p:tags r:id="rId2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>
                <a:latin typeface="Arial" charset="0"/>
                <a:ea typeface="新細明體" pitchFamily="18" charset="-120"/>
                <a:cs typeface="Arial" charset="0"/>
              </a:rPr>
              <a:t>Texture Synthesis</a:t>
            </a:r>
            <a:endParaRPr lang="zh-TW" altLang="en-US" dirty="0" smtClean="0">
              <a:latin typeface="Arial" charset="0"/>
              <a:ea typeface="新細明體" pitchFamily="18" charset="-120"/>
              <a:cs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4100513" cy="3394075"/>
          </a:xfrm>
        </p:spPr>
        <p:txBody>
          <a:bodyPr/>
          <a:lstStyle/>
          <a:p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Two-stage synthesis</a:t>
            </a:r>
          </a:p>
          <a:p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Segment boundaries</a:t>
            </a:r>
          </a:p>
          <a:p>
            <a:pPr lvl="1"/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Preserve the essential</a:t>
            </a:r>
            <a:b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</a:br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edge features</a:t>
            </a:r>
          </a:p>
          <a:p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Segment interiors</a:t>
            </a:r>
          </a:p>
        </p:txBody>
      </p:sp>
      <p:pic>
        <p:nvPicPr>
          <p:cNvPr id="8" name="Picture 2" descr="D:\My Data\My Work\My Documents\My Thesis\PhD Thesis\Presentation\imgs\ci_piple_line\sbj_ROI.pn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753412" y="1520526"/>
            <a:ext cx="3429024" cy="34290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2" name="Picture 2" descr="D:\My Data\My Work\My Documents\My Thesis\PhD Thesis\Presentation\imgs\ci_piple_line\sbj_ROI.png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4753412" y="1520526"/>
            <a:ext cx="3429024" cy="34290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3" name="Picture 2" descr="D:\My Data\My Work\My Documents\My Thesis\PhD Thesis\Presentation\imgs\ci_piple_line\sbj_ROI.png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4753412" y="1520526"/>
            <a:ext cx="3429024" cy="34290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grpSp>
        <p:nvGrpSpPr>
          <p:cNvPr id="7" name="Group 6"/>
          <p:cNvGrpSpPr/>
          <p:nvPr/>
        </p:nvGrpSpPr>
        <p:grpSpPr>
          <a:xfrm>
            <a:off x="5731200" y="151200"/>
            <a:ext cx="3222000" cy="1047600"/>
            <a:chOff x="82007" y="1256895"/>
            <a:chExt cx="8863713" cy="2896005"/>
          </a:xfrm>
        </p:grpSpPr>
        <p:pic>
          <p:nvPicPr>
            <p:cNvPr id="9" name="Picture 2" descr="D:\My Data\My Work\My Documents\My Thesis\PhD Thesis\Presentation\imgs\ci_piple_line\sbj_ROI.png"/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96388" y="2820660"/>
              <a:ext cx="1273937" cy="125889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</p:pic>
        <p:pic>
          <p:nvPicPr>
            <p:cNvPr id="10" name="Picture 3" descr="C:\Working Projects\Camouflage Art\Data\Presentation\Presentation\Material\org_fg.png"/>
            <p:cNvPicPr>
              <a:picLocks noChangeAspect="1" noChangeArrowheads="1"/>
            </p:cNvPicPr>
            <p:nvPr/>
          </p:nvPicPr>
          <p:blipFill>
            <a:blip r:embed="rId8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82007" y="1275945"/>
              <a:ext cx="1280648" cy="1266019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  <a:effectLst/>
          </p:spPr>
        </p:pic>
        <p:pic>
          <p:nvPicPr>
            <p:cNvPr id="11" name="Picture 2" descr="D:\My Data\My Work\My Documents\My Thesis\PhD Thesis\Presentation\imgs\ci_piple_line\sbj_ROI.png"/>
            <p:cNvPicPr>
              <a:picLocks noChangeAspect="1" noChangeArrowheads="1"/>
            </p:cNvPicPr>
            <p:nvPr/>
          </p:nvPicPr>
          <p:blipFill>
            <a:blip r:embed="rId9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 bwMode="auto">
            <a:xfrm>
              <a:off x="1731518" y="2812758"/>
              <a:ext cx="1274236" cy="1259046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  <a:effectLst/>
          </p:spPr>
        </p:pic>
        <p:pic>
          <p:nvPicPr>
            <p:cNvPr id="14" name="Picture 3" descr="C:\Working Projects\Camouflage Art\Data\Presentation\Presentation\Material\org_fg.png"/>
            <p:cNvPicPr>
              <a:picLocks noChangeAspect="1" noChangeArrowheads="1"/>
            </p:cNvPicPr>
            <p:nvPr/>
          </p:nvPicPr>
          <p:blipFill>
            <a:blip r:embed="rId10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 bwMode="auto">
            <a:xfrm>
              <a:off x="1717775" y="1283694"/>
              <a:ext cx="1280649" cy="1266019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  <a:effectLst/>
          </p:spPr>
        </p:pic>
        <p:pic>
          <p:nvPicPr>
            <p:cNvPr id="15" name="Picture 3" descr="C:\Working Projects\Camouflage Art\Data\Presentation\Presentation\Material\org_fg.png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3570600" y="2008347"/>
              <a:ext cx="1339420" cy="13388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6" name="Picture 2" descr="D:\My Data\My Work\My Documents\My Thesis\PhD Thesis\Presentation\imgs\ci_piple_line\sbj_ROI.png"/>
            <p:cNvPicPr>
              <a:picLocks noChangeAspect="1" noChangeArrowheads="1"/>
            </p:cNvPicPr>
            <p:nvPr/>
          </p:nvPicPr>
          <p:blipFill>
            <a:blip r:embed="rId6"/>
            <a:stretch>
              <a:fillRect/>
            </a:stretch>
          </p:blipFill>
          <p:spPr bwMode="auto">
            <a:xfrm>
              <a:off x="5581557" y="1985155"/>
              <a:ext cx="1385188" cy="138518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pic>
          <p:nvPicPr>
            <p:cNvPr id="17" name="Picture 2" descr="D:\My Data\My Work\My Documents\My Thesis\PhD Thesis\Presentation\imgs\ci_piple_line\sbj_ROI.png"/>
            <p:cNvPicPr>
              <a:picLocks noChangeAspect="1" noChangeArrowheads="1"/>
            </p:cNvPicPr>
            <p:nvPr/>
          </p:nvPicPr>
          <p:blipFill>
            <a:blip r:embed="rId12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 bwMode="auto">
            <a:xfrm>
              <a:off x="7560532" y="1985155"/>
              <a:ext cx="1385188" cy="138518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</p:pic>
        <p:cxnSp>
          <p:nvCxnSpPr>
            <p:cNvPr id="18" name="Straight Arrow Connector 17"/>
            <p:cNvCxnSpPr>
              <a:stCxn id="10" idx="3"/>
              <a:endCxn id="14" idx="1"/>
            </p:cNvCxnSpPr>
            <p:nvPr/>
          </p:nvCxnSpPr>
          <p:spPr>
            <a:xfrm>
              <a:off x="1362655" y="1908955"/>
              <a:ext cx="355120" cy="7749"/>
            </a:xfrm>
            <a:prstGeom prst="straightConnector1">
              <a:avLst/>
            </a:prstGeom>
            <a:ln w="19050">
              <a:solidFill>
                <a:schemeClr val="bg1">
                  <a:lumMod val="85000"/>
                </a:schemeClr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>
              <a:stCxn id="9" idx="3"/>
              <a:endCxn id="11" idx="1"/>
            </p:cNvCxnSpPr>
            <p:nvPr/>
          </p:nvCxnSpPr>
          <p:spPr>
            <a:xfrm flipV="1">
              <a:off x="1370325" y="3442281"/>
              <a:ext cx="361193" cy="7826"/>
            </a:xfrm>
            <a:prstGeom prst="straightConnector1">
              <a:avLst/>
            </a:prstGeom>
            <a:ln w="19050">
              <a:solidFill>
                <a:schemeClr val="bg1">
                  <a:lumMod val="85000"/>
                </a:schemeClr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Elbow Connector 19"/>
            <p:cNvCxnSpPr>
              <a:stCxn id="14" idx="3"/>
              <a:endCxn id="15" idx="1"/>
            </p:cNvCxnSpPr>
            <p:nvPr/>
          </p:nvCxnSpPr>
          <p:spPr>
            <a:xfrm>
              <a:off x="2998424" y="1916704"/>
              <a:ext cx="572176" cy="761045"/>
            </a:xfrm>
            <a:prstGeom prst="bentConnector3">
              <a:avLst>
                <a:gd name="adj1" fmla="val 40599"/>
              </a:avLst>
            </a:prstGeom>
            <a:ln w="19050">
              <a:solidFill>
                <a:schemeClr val="bg1">
                  <a:lumMod val="85000"/>
                </a:schemeClr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Elbow Connector 20"/>
            <p:cNvCxnSpPr>
              <a:stCxn id="11" idx="3"/>
              <a:endCxn id="15" idx="1"/>
            </p:cNvCxnSpPr>
            <p:nvPr/>
          </p:nvCxnSpPr>
          <p:spPr>
            <a:xfrm flipV="1">
              <a:off x="3005754" y="2677749"/>
              <a:ext cx="564846" cy="764532"/>
            </a:xfrm>
            <a:prstGeom prst="bentConnector3">
              <a:avLst>
                <a:gd name="adj1" fmla="val 37303"/>
              </a:avLst>
            </a:prstGeom>
            <a:ln w="19050">
              <a:solidFill>
                <a:schemeClr val="bg1">
                  <a:lumMod val="85000"/>
                </a:schemeClr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>
              <a:stCxn id="15" idx="3"/>
              <a:endCxn id="16" idx="1"/>
            </p:cNvCxnSpPr>
            <p:nvPr/>
          </p:nvCxnSpPr>
          <p:spPr>
            <a:xfrm>
              <a:off x="4910020" y="2677749"/>
              <a:ext cx="671537" cy="1588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Straight Arrow Connector 22"/>
            <p:cNvCxnSpPr>
              <a:stCxn id="16" idx="3"/>
              <a:endCxn id="17" idx="1"/>
            </p:cNvCxnSpPr>
            <p:nvPr/>
          </p:nvCxnSpPr>
          <p:spPr>
            <a:xfrm>
              <a:off x="6966745" y="2677749"/>
              <a:ext cx="593787" cy="1588"/>
            </a:xfrm>
            <a:prstGeom prst="straightConnector1">
              <a:avLst/>
            </a:prstGeom>
            <a:ln w="19050">
              <a:solidFill>
                <a:schemeClr val="bg1">
                  <a:lumMod val="85000"/>
                </a:schemeClr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3720557" y="1256895"/>
              <a:ext cx="3366043" cy="2896005"/>
            </a:xfrm>
            <a:prstGeom prst="rect">
              <a:avLst/>
            </a:prstGeom>
            <a:noFill/>
            <a:ln w="381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Luminance Assignment</a:t>
            </a:r>
            <a:endParaRPr lang="en-US" altLang="zh-TW" dirty="0"/>
          </a:p>
        </p:txBody>
      </p:sp>
      <p:pic>
        <p:nvPicPr>
          <p:cNvPr id="19" name="Picture 2" descr="D:\My Data\My Work\My Documents\My Thesis\PhD Thesis\Presentation\imgs\ci_piple_line\sbj_ROI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96388" y="2820660"/>
            <a:ext cx="1273937" cy="12588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1" name="Picture 3" descr="C:\Working Projects\Camouflage Art\Data\Presentation\Presentation\Material\org_fg.png"/>
          <p:cNvPicPr>
            <a:picLocks noChangeAspect="1" noChangeArrowheads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2007" y="1275945"/>
            <a:ext cx="1280648" cy="1266019"/>
          </a:xfrm>
          <a:prstGeom prst="rect">
            <a:avLst/>
          </a:prstGeom>
          <a:noFill/>
          <a:effectLst/>
        </p:spPr>
      </p:pic>
      <p:pic>
        <p:nvPicPr>
          <p:cNvPr id="22" name="Picture 2" descr="D:\My Data\My Work\My Documents\My Thesis\PhD Thesis\Presentation\imgs\ci_piple_line\sbj_ROI.png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1731518" y="2812758"/>
            <a:ext cx="1274236" cy="1259046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3" name="Picture 3" descr="C:\Working Projects\Camouflage Art\Data\Presentation\Presentation\Material\org_fg.png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1717775" y="1283694"/>
            <a:ext cx="1280649" cy="1266019"/>
          </a:xfrm>
          <a:prstGeom prst="rect">
            <a:avLst/>
          </a:prstGeom>
          <a:noFill/>
          <a:effectLst/>
        </p:spPr>
      </p:pic>
      <p:pic>
        <p:nvPicPr>
          <p:cNvPr id="24" name="Picture 3" descr="C:\Working Projects\Camouflage Art\Data\Presentation\Presentation\Material\org_fg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0600" y="2008347"/>
            <a:ext cx="1339420" cy="1338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2" descr="D:\My Data\My Work\My Documents\My Thesis\PhD Thesis\Presentation\imgs\ci_piple_line\sbj_ROI.png"/>
          <p:cNvPicPr>
            <a:picLocks noChangeAspect="1" noChangeArrowheads="1"/>
          </p:cNvPicPr>
          <p:nvPr/>
        </p:nvPicPr>
        <p:blipFill>
          <a:blip r:embed="rId8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5581557" y="1985155"/>
            <a:ext cx="1385188" cy="13851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7" name="Picture 2" descr="D:\My Data\My Work\My Documents\My Thesis\PhD Thesis\Presentation\imgs\ci_piple_line\sbj_ROI.png"/>
          <p:cNvPicPr>
            <a:picLocks noChangeAspect="1" noChangeArrowheads="1"/>
          </p:cNvPicPr>
          <p:nvPr/>
        </p:nvPicPr>
        <p:blipFill>
          <a:blip r:embed="rId9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7560532" y="1985155"/>
            <a:ext cx="1385188" cy="13851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cxnSp>
        <p:nvCxnSpPr>
          <p:cNvPr id="28" name="Straight Arrow Connector 27"/>
          <p:cNvCxnSpPr>
            <a:stCxn id="21" idx="3"/>
            <a:endCxn id="23" idx="1"/>
          </p:cNvCxnSpPr>
          <p:nvPr/>
        </p:nvCxnSpPr>
        <p:spPr>
          <a:xfrm>
            <a:off x="1362655" y="1908955"/>
            <a:ext cx="355120" cy="7749"/>
          </a:xfrm>
          <a:prstGeom prst="straightConnector1">
            <a:avLst/>
          </a:prstGeom>
          <a:ln w="28575">
            <a:solidFill>
              <a:schemeClr val="bg1">
                <a:lumMod val="85000"/>
              </a:schemeClr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19" idx="3"/>
            <a:endCxn id="22" idx="1"/>
          </p:cNvCxnSpPr>
          <p:nvPr/>
        </p:nvCxnSpPr>
        <p:spPr>
          <a:xfrm flipV="1">
            <a:off x="1370325" y="3442281"/>
            <a:ext cx="361193" cy="7826"/>
          </a:xfrm>
          <a:prstGeom prst="straightConnector1">
            <a:avLst/>
          </a:prstGeom>
          <a:ln w="28575">
            <a:solidFill>
              <a:schemeClr val="bg1">
                <a:lumMod val="85000"/>
              </a:schemeClr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Elbow Connector 30"/>
          <p:cNvCxnSpPr>
            <a:stCxn id="23" idx="3"/>
            <a:endCxn id="24" idx="1"/>
          </p:cNvCxnSpPr>
          <p:nvPr/>
        </p:nvCxnSpPr>
        <p:spPr>
          <a:xfrm>
            <a:off x="2998424" y="1916704"/>
            <a:ext cx="572176" cy="761045"/>
          </a:xfrm>
          <a:prstGeom prst="bentConnector3">
            <a:avLst>
              <a:gd name="adj1" fmla="val 40599"/>
            </a:avLst>
          </a:prstGeom>
          <a:ln w="38100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22" idx="3"/>
            <a:endCxn id="24" idx="1"/>
          </p:cNvCxnSpPr>
          <p:nvPr/>
        </p:nvCxnSpPr>
        <p:spPr>
          <a:xfrm flipV="1">
            <a:off x="3005754" y="2677749"/>
            <a:ext cx="564846" cy="764532"/>
          </a:xfrm>
          <a:prstGeom prst="bentConnector3">
            <a:avLst>
              <a:gd name="adj1" fmla="val 37303"/>
            </a:avLst>
          </a:prstGeom>
          <a:ln w="38100"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stCxn id="24" idx="3"/>
            <a:endCxn id="25" idx="1"/>
          </p:cNvCxnSpPr>
          <p:nvPr/>
        </p:nvCxnSpPr>
        <p:spPr>
          <a:xfrm>
            <a:off x="4910020" y="2677749"/>
            <a:ext cx="671537" cy="1588"/>
          </a:xfrm>
          <a:prstGeom prst="straightConnector1">
            <a:avLst/>
          </a:prstGeom>
          <a:ln w="38100">
            <a:solidFill>
              <a:schemeClr val="bg1">
                <a:lumMod val="85000"/>
              </a:schemeClr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25" idx="3"/>
            <a:endCxn id="27" idx="1"/>
          </p:cNvCxnSpPr>
          <p:nvPr/>
        </p:nvCxnSpPr>
        <p:spPr>
          <a:xfrm>
            <a:off x="6966745" y="2677749"/>
            <a:ext cx="593787" cy="1588"/>
          </a:xfrm>
          <a:prstGeom prst="straightConnector1">
            <a:avLst/>
          </a:prstGeom>
          <a:ln w="38100">
            <a:solidFill>
              <a:schemeClr val="bg1">
                <a:lumMod val="85000"/>
              </a:schemeClr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6" name="圓角矩形 7"/>
          <p:cNvSpPr/>
          <p:nvPr/>
        </p:nvSpPr>
        <p:spPr>
          <a:xfrm>
            <a:off x="96388" y="4156641"/>
            <a:ext cx="2909366" cy="717176"/>
          </a:xfrm>
          <a:prstGeom prst="round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TW" sz="2200" b="1" dirty="0" smtClean="0">
                <a:solidFill>
                  <a:schemeClr val="bg1">
                    <a:lumMod val="85000"/>
                  </a:schemeClr>
                </a:solidFill>
              </a:rPr>
              <a:t>Quantization and</a:t>
            </a:r>
            <a:br>
              <a:rPr lang="en-US" altLang="zh-TW" sz="2200" b="1" dirty="0" smtClean="0">
                <a:solidFill>
                  <a:schemeClr val="bg1">
                    <a:lumMod val="85000"/>
                  </a:schemeClr>
                </a:solidFill>
              </a:rPr>
            </a:br>
            <a:r>
              <a:rPr lang="en-US" altLang="zh-TW" sz="2200" b="1" dirty="0" smtClean="0">
                <a:solidFill>
                  <a:schemeClr val="bg1">
                    <a:lumMod val="85000"/>
                  </a:schemeClr>
                </a:solidFill>
              </a:rPr>
              <a:t>Segmentation</a:t>
            </a:r>
            <a:endParaRPr lang="en-US" altLang="zh-TW" sz="2200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7" name="圓角矩形 7"/>
          <p:cNvSpPr/>
          <p:nvPr/>
        </p:nvSpPr>
        <p:spPr>
          <a:xfrm>
            <a:off x="3388666" y="4168589"/>
            <a:ext cx="1703289" cy="717176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TW" sz="2200" b="1" dirty="0" smtClean="0">
                <a:solidFill>
                  <a:schemeClr val="tx1"/>
                </a:solidFill>
              </a:rPr>
              <a:t>Luminance</a:t>
            </a:r>
            <a:br>
              <a:rPr lang="en-US" altLang="zh-TW" sz="2200" b="1" dirty="0" smtClean="0">
                <a:solidFill>
                  <a:schemeClr val="tx1"/>
                </a:solidFill>
              </a:rPr>
            </a:br>
            <a:r>
              <a:rPr lang="en-US" altLang="zh-TW" sz="2200" b="1" dirty="0" smtClean="0">
                <a:solidFill>
                  <a:schemeClr val="tx1"/>
                </a:solidFill>
              </a:rPr>
              <a:t>Assignment</a:t>
            </a:r>
            <a:endParaRPr lang="en-US" altLang="zh-TW" sz="2200" b="1" dirty="0">
              <a:solidFill>
                <a:schemeClr val="tx1"/>
              </a:solidFill>
            </a:endParaRPr>
          </a:p>
        </p:txBody>
      </p:sp>
      <p:sp>
        <p:nvSpPr>
          <p:cNvPr id="41" name="圓角矩形 7"/>
          <p:cNvSpPr/>
          <p:nvPr/>
        </p:nvSpPr>
        <p:spPr>
          <a:xfrm>
            <a:off x="5398935" y="4162615"/>
            <a:ext cx="1750433" cy="717176"/>
          </a:xfrm>
          <a:prstGeom prst="round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TW" sz="2200" b="1" dirty="0" smtClean="0">
                <a:solidFill>
                  <a:schemeClr val="bg1">
                    <a:lumMod val="85000"/>
                  </a:schemeClr>
                </a:solidFill>
              </a:rPr>
              <a:t>Texture </a:t>
            </a:r>
            <a:br>
              <a:rPr lang="en-US" altLang="zh-TW" sz="2200" b="1" dirty="0" smtClean="0">
                <a:solidFill>
                  <a:schemeClr val="bg1">
                    <a:lumMod val="85000"/>
                  </a:schemeClr>
                </a:solidFill>
              </a:rPr>
            </a:br>
            <a:r>
              <a:rPr lang="en-US" altLang="zh-TW" sz="2200" b="1" dirty="0" smtClean="0">
                <a:solidFill>
                  <a:schemeClr val="bg1">
                    <a:lumMod val="85000"/>
                  </a:schemeClr>
                </a:solidFill>
              </a:rPr>
              <a:t>Synthesis</a:t>
            </a:r>
            <a:endParaRPr lang="en-US" altLang="zh-TW" sz="2200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2" name="圓角矩形 7"/>
          <p:cNvSpPr/>
          <p:nvPr/>
        </p:nvSpPr>
        <p:spPr>
          <a:xfrm>
            <a:off x="7409287" y="4150667"/>
            <a:ext cx="1687678" cy="717176"/>
          </a:xfrm>
          <a:prstGeom prst="round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TW" sz="2200" b="1" dirty="0" smtClean="0">
                <a:solidFill>
                  <a:schemeClr val="bg1">
                    <a:lumMod val="85000"/>
                  </a:schemeClr>
                </a:solidFill>
              </a:rPr>
              <a:t>Refinement</a:t>
            </a:r>
            <a:endParaRPr lang="en-US" altLang="zh-TW" sz="2200" b="1" dirty="0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5731200" y="151200"/>
            <a:ext cx="3222480" cy="1048950"/>
            <a:chOff x="82007" y="1256895"/>
            <a:chExt cx="8863713" cy="2896005"/>
          </a:xfrm>
        </p:grpSpPr>
        <p:pic>
          <p:nvPicPr>
            <p:cNvPr id="26" name="Picture 2" descr="D:\My Data\My Work\My Documents\My Thesis\PhD Thesis\Presentation\imgs\ci_piple_line\sbj_ROI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96388" y="2820660"/>
              <a:ext cx="1273937" cy="125889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</p:pic>
        <p:pic>
          <p:nvPicPr>
            <p:cNvPr id="30" name="Picture 3" descr="C:\Working Projects\Camouflage Art\Data\Presentation\Presentation\Material\org_fg.png"/>
            <p:cNvPicPr>
              <a:picLocks noChangeAspect="1" noChangeArrowheads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82007" y="1275945"/>
              <a:ext cx="1280648" cy="1266019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  <a:effectLst/>
          </p:spPr>
        </p:pic>
        <p:pic>
          <p:nvPicPr>
            <p:cNvPr id="35" name="Picture 2" descr="D:\My Data\My Work\My Documents\My Thesis\PhD Thesis\Presentation\imgs\ci_piple_line\sbj_ROI.png"/>
            <p:cNvPicPr>
              <a:picLocks noChangeAspect="1" noChangeArrowheads="1"/>
            </p:cNvPicPr>
            <p:nvPr/>
          </p:nvPicPr>
          <p:blipFill>
            <a:blip r:embed="rId5"/>
            <a:stretch>
              <a:fillRect/>
            </a:stretch>
          </p:blipFill>
          <p:spPr bwMode="auto">
            <a:xfrm>
              <a:off x="1731518" y="2812758"/>
              <a:ext cx="1274236" cy="1259046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38" name="Picture 3" descr="C:\Working Projects\Camouflage Art\Data\Presentation\Presentation\Material\org_fg.png"/>
            <p:cNvPicPr>
              <a:picLocks noChangeAspect="1" noChangeArrowheads="1"/>
            </p:cNvPicPr>
            <p:nvPr/>
          </p:nvPicPr>
          <p:blipFill>
            <a:blip r:embed="rId6"/>
            <a:stretch>
              <a:fillRect/>
            </a:stretch>
          </p:blipFill>
          <p:spPr bwMode="auto">
            <a:xfrm>
              <a:off x="1717775" y="1283694"/>
              <a:ext cx="1280649" cy="1266019"/>
            </a:xfrm>
            <a:prstGeom prst="rect">
              <a:avLst/>
            </a:prstGeom>
            <a:noFill/>
            <a:effectLst/>
          </p:spPr>
        </p:pic>
        <p:pic>
          <p:nvPicPr>
            <p:cNvPr id="39" name="Picture 3" descr="C:\Working Projects\Camouflage Art\Data\Presentation\Presentation\Material\org_fg.pn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570600" y="2008347"/>
              <a:ext cx="1339420" cy="13388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0" name="Picture 2" descr="D:\My Data\My Work\My Documents\My Thesis\PhD Thesis\Presentation\imgs\ci_piple_line\sbj_ROI.png"/>
            <p:cNvPicPr>
              <a:picLocks noChangeAspect="1" noChangeArrowheads="1"/>
            </p:cNvPicPr>
            <p:nvPr/>
          </p:nvPicPr>
          <p:blipFill>
            <a:blip r:embed="rId8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 bwMode="auto">
            <a:xfrm>
              <a:off x="5581557" y="1985155"/>
              <a:ext cx="1385188" cy="138518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</p:pic>
        <p:pic>
          <p:nvPicPr>
            <p:cNvPr id="43" name="Picture 2" descr="D:\My Data\My Work\My Documents\My Thesis\PhD Thesis\Presentation\imgs\ci_piple_line\sbj_ROI.png"/>
            <p:cNvPicPr>
              <a:picLocks noChangeAspect="1" noChangeArrowheads="1"/>
            </p:cNvPicPr>
            <p:nvPr/>
          </p:nvPicPr>
          <p:blipFill>
            <a:blip r:embed="rId9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 bwMode="auto">
            <a:xfrm>
              <a:off x="7560532" y="1985155"/>
              <a:ext cx="1385188" cy="138518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</p:pic>
        <p:cxnSp>
          <p:nvCxnSpPr>
            <p:cNvPr id="44" name="Straight Arrow Connector 43"/>
            <p:cNvCxnSpPr>
              <a:stCxn id="30" idx="3"/>
              <a:endCxn id="38" idx="1"/>
            </p:cNvCxnSpPr>
            <p:nvPr/>
          </p:nvCxnSpPr>
          <p:spPr>
            <a:xfrm>
              <a:off x="1362655" y="1908955"/>
              <a:ext cx="355120" cy="7749"/>
            </a:xfrm>
            <a:prstGeom prst="straightConnector1">
              <a:avLst/>
            </a:prstGeom>
            <a:ln w="19050">
              <a:solidFill>
                <a:schemeClr val="bg1">
                  <a:lumMod val="85000"/>
                </a:schemeClr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Straight Arrow Connector 44"/>
            <p:cNvCxnSpPr>
              <a:stCxn id="26" idx="3"/>
              <a:endCxn id="35" idx="1"/>
            </p:cNvCxnSpPr>
            <p:nvPr/>
          </p:nvCxnSpPr>
          <p:spPr>
            <a:xfrm flipV="1">
              <a:off x="1370325" y="3442281"/>
              <a:ext cx="361193" cy="7826"/>
            </a:xfrm>
            <a:prstGeom prst="straightConnector1">
              <a:avLst/>
            </a:prstGeom>
            <a:ln w="19050">
              <a:solidFill>
                <a:schemeClr val="bg1">
                  <a:lumMod val="85000"/>
                </a:schemeClr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Elbow Connector 45"/>
            <p:cNvCxnSpPr>
              <a:stCxn id="38" idx="3"/>
              <a:endCxn id="39" idx="1"/>
            </p:cNvCxnSpPr>
            <p:nvPr/>
          </p:nvCxnSpPr>
          <p:spPr>
            <a:xfrm>
              <a:off x="2998424" y="1916704"/>
              <a:ext cx="572176" cy="761045"/>
            </a:xfrm>
            <a:prstGeom prst="bentConnector3">
              <a:avLst>
                <a:gd name="adj1" fmla="val 40599"/>
              </a:avLst>
            </a:prstGeom>
            <a:ln w="19050"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Elbow Connector 46"/>
            <p:cNvCxnSpPr>
              <a:stCxn id="35" idx="3"/>
              <a:endCxn id="39" idx="1"/>
            </p:cNvCxnSpPr>
            <p:nvPr/>
          </p:nvCxnSpPr>
          <p:spPr>
            <a:xfrm flipV="1">
              <a:off x="3005754" y="2677749"/>
              <a:ext cx="564846" cy="764532"/>
            </a:xfrm>
            <a:prstGeom prst="bentConnector3">
              <a:avLst>
                <a:gd name="adj1" fmla="val 37303"/>
              </a:avLst>
            </a:prstGeom>
            <a:ln w="19050"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Straight Arrow Connector 47"/>
            <p:cNvCxnSpPr>
              <a:stCxn id="39" idx="3"/>
              <a:endCxn id="40" idx="1"/>
            </p:cNvCxnSpPr>
            <p:nvPr/>
          </p:nvCxnSpPr>
          <p:spPr>
            <a:xfrm>
              <a:off x="4910020" y="2677749"/>
              <a:ext cx="671537" cy="1588"/>
            </a:xfrm>
            <a:prstGeom prst="straightConnector1">
              <a:avLst/>
            </a:prstGeom>
            <a:ln w="19050">
              <a:solidFill>
                <a:schemeClr val="bg1">
                  <a:lumMod val="85000"/>
                </a:schemeClr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Straight Arrow Connector 48"/>
            <p:cNvCxnSpPr>
              <a:stCxn id="40" idx="3"/>
              <a:endCxn id="43" idx="1"/>
            </p:cNvCxnSpPr>
            <p:nvPr/>
          </p:nvCxnSpPr>
          <p:spPr>
            <a:xfrm>
              <a:off x="6966745" y="2677749"/>
              <a:ext cx="593787" cy="1588"/>
            </a:xfrm>
            <a:prstGeom prst="straightConnector1">
              <a:avLst/>
            </a:prstGeom>
            <a:ln w="19050">
              <a:solidFill>
                <a:schemeClr val="bg1">
                  <a:lumMod val="85000"/>
                </a:schemeClr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50" name="Rectangle 49"/>
            <p:cNvSpPr/>
            <p:nvPr/>
          </p:nvSpPr>
          <p:spPr>
            <a:xfrm>
              <a:off x="1758407" y="1256895"/>
              <a:ext cx="3118393" cy="2896005"/>
            </a:xfrm>
            <a:prstGeom prst="rect">
              <a:avLst/>
            </a:prstGeom>
            <a:noFill/>
            <a:ln w="381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>
                <a:latin typeface="Arial" charset="0"/>
                <a:ea typeface="新細明體" pitchFamily="18" charset="-120"/>
                <a:cs typeface="Arial" charset="0"/>
              </a:rPr>
              <a:t>Graph Construction</a:t>
            </a:r>
            <a:endParaRPr lang="zh-TW" altLang="en-US" smtClean="0">
              <a:latin typeface="Arial" charset="0"/>
              <a:ea typeface="新細明體" pitchFamily="18" charset="-120"/>
              <a:cs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/>
          <a:p>
            <a:pPr>
              <a:defRPr/>
            </a:pPr>
            <a:r>
              <a:rPr lang="en-US" altLang="zh-TW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Interior connectivity</a:t>
            </a:r>
          </a:p>
          <a:p>
            <a:pPr lvl="1">
              <a:defRPr/>
            </a:pPr>
            <a:r>
              <a:rPr lang="en-US" altLang="zh-TW" dirty="0" smtClean="0"/>
              <a:t>Shared boundary</a:t>
            </a:r>
          </a:p>
          <a:p>
            <a:pPr>
              <a:defRPr/>
            </a:pPr>
            <a:endParaRPr lang="zh-TW" alt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22725" y="1200150"/>
            <a:ext cx="4879975" cy="3394075"/>
          </a:xfrm>
        </p:spPr>
        <p:txBody>
          <a:bodyPr/>
          <a:lstStyle/>
          <a:p>
            <a:pPr>
              <a:defRPr/>
            </a:pPr>
            <a:r>
              <a:rPr lang="en-US" altLang="zh-TW" dirty="0" smtClean="0">
                <a:solidFill>
                  <a:schemeClr val="accent6">
                    <a:lumMod val="75000"/>
                  </a:schemeClr>
                </a:solidFill>
              </a:rPr>
              <a:t>Exterior connectivity</a:t>
            </a:r>
          </a:p>
          <a:p>
            <a:pPr lvl="1">
              <a:defRPr/>
            </a:pPr>
            <a:r>
              <a:rPr lang="en-US" altLang="zh-TW" dirty="0" smtClean="0"/>
              <a:t>k-nearest neighbors (k=3)</a:t>
            </a:r>
          </a:p>
          <a:p>
            <a:pPr lvl="1">
              <a:defRPr/>
            </a:pPr>
            <a:r>
              <a:rPr lang="en-US" altLang="zh-TW" dirty="0" smtClean="0"/>
              <a:t>Shared boundary</a:t>
            </a:r>
          </a:p>
          <a:p>
            <a:pPr lvl="1">
              <a:defRPr/>
            </a:pPr>
            <a:r>
              <a:rPr lang="en-US" altLang="zh-TW" dirty="0" smtClean="0"/>
              <a:t>Boundary distance</a:t>
            </a:r>
          </a:p>
          <a:p>
            <a:pPr>
              <a:defRPr/>
            </a:pPr>
            <a:endParaRPr lang="en-US" altLang="zh-TW" dirty="0" smtClean="0"/>
          </a:p>
          <a:p>
            <a:pPr>
              <a:defRPr/>
            </a:pPr>
            <a:endParaRPr lang="zh-TW" altLang="en-US" dirty="0"/>
          </a:p>
        </p:txBody>
      </p:sp>
      <p:pic>
        <p:nvPicPr>
          <p:cNvPr id="5" name="Picture 2" descr="D:\My Data\My Work\My Documents\My Thesis\PhD Thesis\Presentation\imgs\ci_piple_line\graph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71638" y="2238375"/>
            <a:ext cx="4699000" cy="2841625"/>
          </a:xfrm>
          <a:prstGeom prst="rect">
            <a:avLst/>
          </a:prstGeom>
          <a:noFill/>
          <a:effectLst/>
        </p:spPr>
      </p:pic>
      <p:grpSp>
        <p:nvGrpSpPr>
          <p:cNvPr id="6" name="Group 5"/>
          <p:cNvGrpSpPr/>
          <p:nvPr/>
        </p:nvGrpSpPr>
        <p:grpSpPr>
          <a:xfrm>
            <a:off x="5731200" y="151200"/>
            <a:ext cx="3222480" cy="1048950"/>
            <a:chOff x="82007" y="1256895"/>
            <a:chExt cx="8863713" cy="2896005"/>
          </a:xfrm>
        </p:grpSpPr>
        <p:pic>
          <p:nvPicPr>
            <p:cNvPr id="7" name="Picture 2" descr="D:\My Data\My Work\My Documents\My Thesis\PhD Thesis\Presentation\imgs\ci_piple_line\sbj_ROI.png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96388" y="2820660"/>
              <a:ext cx="1273937" cy="125889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</p:pic>
        <p:pic>
          <p:nvPicPr>
            <p:cNvPr id="8" name="Picture 3" descr="C:\Working Projects\Camouflage Art\Data\Presentation\Presentation\Material\org_fg.png"/>
            <p:cNvPicPr>
              <a:picLocks noChangeAspect="1" noChangeArrowheads="1"/>
            </p:cNvPicPr>
            <p:nvPr/>
          </p:nvPicPr>
          <p:blipFill>
            <a:blip r:embed="rId5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82007" y="1275945"/>
              <a:ext cx="1280648" cy="1266019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  <a:effectLst/>
          </p:spPr>
        </p:pic>
        <p:pic>
          <p:nvPicPr>
            <p:cNvPr id="9" name="Picture 2" descr="D:\My Data\My Work\My Documents\My Thesis\PhD Thesis\Presentation\imgs\ci_piple_line\sbj_ROI.png"/>
            <p:cNvPicPr>
              <a:picLocks noChangeAspect="1" noChangeArrowheads="1"/>
            </p:cNvPicPr>
            <p:nvPr/>
          </p:nvPicPr>
          <p:blipFill>
            <a:blip r:embed="rId6"/>
            <a:stretch>
              <a:fillRect/>
            </a:stretch>
          </p:blipFill>
          <p:spPr bwMode="auto">
            <a:xfrm>
              <a:off x="1731518" y="2812758"/>
              <a:ext cx="1274236" cy="1259046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0" name="Picture 3" descr="C:\Working Projects\Camouflage Art\Data\Presentation\Presentation\Material\org_fg.png"/>
            <p:cNvPicPr>
              <a:picLocks noChangeAspect="1" noChangeArrowheads="1"/>
            </p:cNvPicPr>
            <p:nvPr/>
          </p:nvPicPr>
          <p:blipFill>
            <a:blip r:embed="rId7"/>
            <a:stretch>
              <a:fillRect/>
            </a:stretch>
          </p:blipFill>
          <p:spPr bwMode="auto">
            <a:xfrm>
              <a:off x="1717775" y="1283694"/>
              <a:ext cx="1280649" cy="1266019"/>
            </a:xfrm>
            <a:prstGeom prst="rect">
              <a:avLst/>
            </a:prstGeom>
            <a:noFill/>
            <a:effectLst/>
          </p:spPr>
        </p:pic>
        <p:pic>
          <p:nvPicPr>
            <p:cNvPr id="11" name="Picture 3" descr="C:\Working Projects\Camouflage Art\Data\Presentation\Presentation\Material\org_fg.png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570600" y="2008347"/>
              <a:ext cx="1339420" cy="13388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2" name="Picture 2" descr="D:\My Data\My Work\My Documents\My Thesis\PhD Thesis\Presentation\imgs\ci_piple_line\sbj_ROI.png"/>
            <p:cNvPicPr>
              <a:picLocks noChangeAspect="1" noChangeArrowheads="1"/>
            </p:cNvPicPr>
            <p:nvPr/>
          </p:nvPicPr>
          <p:blipFill>
            <a:blip r:embed="rId9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 bwMode="auto">
            <a:xfrm>
              <a:off x="5581557" y="1985155"/>
              <a:ext cx="1385188" cy="138518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</p:pic>
        <p:pic>
          <p:nvPicPr>
            <p:cNvPr id="13" name="Picture 2" descr="D:\My Data\My Work\My Documents\My Thesis\PhD Thesis\Presentation\imgs\ci_piple_line\sbj_ROI.png"/>
            <p:cNvPicPr>
              <a:picLocks noChangeAspect="1" noChangeArrowheads="1"/>
            </p:cNvPicPr>
            <p:nvPr/>
          </p:nvPicPr>
          <p:blipFill>
            <a:blip r:embed="rId10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 bwMode="auto">
            <a:xfrm>
              <a:off x="7560532" y="1985155"/>
              <a:ext cx="1385188" cy="138518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</p:pic>
        <p:cxnSp>
          <p:nvCxnSpPr>
            <p:cNvPr id="14" name="Straight Arrow Connector 13"/>
            <p:cNvCxnSpPr>
              <a:stCxn id="8" idx="3"/>
              <a:endCxn id="10" idx="1"/>
            </p:cNvCxnSpPr>
            <p:nvPr/>
          </p:nvCxnSpPr>
          <p:spPr>
            <a:xfrm>
              <a:off x="1362655" y="1908955"/>
              <a:ext cx="355120" cy="7749"/>
            </a:xfrm>
            <a:prstGeom prst="straightConnector1">
              <a:avLst/>
            </a:prstGeom>
            <a:ln w="19050">
              <a:solidFill>
                <a:schemeClr val="bg1">
                  <a:lumMod val="85000"/>
                </a:schemeClr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>
              <a:stCxn id="7" idx="3"/>
              <a:endCxn id="9" idx="1"/>
            </p:cNvCxnSpPr>
            <p:nvPr/>
          </p:nvCxnSpPr>
          <p:spPr>
            <a:xfrm flipV="1">
              <a:off x="1370325" y="3442281"/>
              <a:ext cx="361193" cy="7826"/>
            </a:xfrm>
            <a:prstGeom prst="straightConnector1">
              <a:avLst/>
            </a:prstGeom>
            <a:ln w="19050">
              <a:solidFill>
                <a:schemeClr val="bg1">
                  <a:lumMod val="85000"/>
                </a:schemeClr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Elbow Connector 15"/>
            <p:cNvCxnSpPr>
              <a:stCxn id="10" idx="3"/>
              <a:endCxn id="11" idx="1"/>
            </p:cNvCxnSpPr>
            <p:nvPr/>
          </p:nvCxnSpPr>
          <p:spPr>
            <a:xfrm>
              <a:off x="2998424" y="1916704"/>
              <a:ext cx="572176" cy="761045"/>
            </a:xfrm>
            <a:prstGeom prst="bentConnector3">
              <a:avLst>
                <a:gd name="adj1" fmla="val 40599"/>
              </a:avLst>
            </a:prstGeom>
            <a:ln w="19050"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Elbow Connector 16"/>
            <p:cNvCxnSpPr>
              <a:stCxn id="9" idx="3"/>
              <a:endCxn id="11" idx="1"/>
            </p:cNvCxnSpPr>
            <p:nvPr/>
          </p:nvCxnSpPr>
          <p:spPr>
            <a:xfrm flipV="1">
              <a:off x="3005754" y="2677749"/>
              <a:ext cx="564846" cy="764532"/>
            </a:xfrm>
            <a:prstGeom prst="bentConnector3">
              <a:avLst>
                <a:gd name="adj1" fmla="val 37303"/>
              </a:avLst>
            </a:prstGeom>
            <a:ln w="19050"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>
              <a:stCxn id="11" idx="3"/>
              <a:endCxn id="12" idx="1"/>
            </p:cNvCxnSpPr>
            <p:nvPr/>
          </p:nvCxnSpPr>
          <p:spPr>
            <a:xfrm>
              <a:off x="4910020" y="2677749"/>
              <a:ext cx="671537" cy="1588"/>
            </a:xfrm>
            <a:prstGeom prst="straightConnector1">
              <a:avLst/>
            </a:prstGeom>
            <a:ln w="19050">
              <a:solidFill>
                <a:schemeClr val="bg1">
                  <a:lumMod val="85000"/>
                </a:schemeClr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>
              <a:stCxn id="12" idx="3"/>
              <a:endCxn id="13" idx="1"/>
            </p:cNvCxnSpPr>
            <p:nvPr/>
          </p:nvCxnSpPr>
          <p:spPr>
            <a:xfrm>
              <a:off x="6966745" y="2677749"/>
              <a:ext cx="593787" cy="1588"/>
            </a:xfrm>
            <a:prstGeom prst="straightConnector1">
              <a:avLst/>
            </a:prstGeom>
            <a:ln w="19050">
              <a:solidFill>
                <a:schemeClr val="bg1">
                  <a:lumMod val="85000"/>
                </a:schemeClr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Rectangle 19"/>
            <p:cNvSpPr/>
            <p:nvPr/>
          </p:nvSpPr>
          <p:spPr>
            <a:xfrm>
              <a:off x="1758407" y="1256895"/>
              <a:ext cx="3118393" cy="2896005"/>
            </a:xfrm>
            <a:prstGeom prst="rect">
              <a:avLst/>
            </a:prstGeom>
            <a:noFill/>
            <a:ln w="381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>
                <a:latin typeface="Arial" charset="0"/>
                <a:ea typeface="新細明體" pitchFamily="18" charset="-120"/>
                <a:cs typeface="Arial" charset="0"/>
              </a:rPr>
              <a:t>Camouflage in Nature</a:t>
            </a:r>
            <a:endParaRPr lang="zh-TW" altLang="en-US" smtClean="0">
              <a:latin typeface="Arial" charset="0"/>
              <a:ea typeface="新細明體" pitchFamily="18" charset="-120"/>
              <a:cs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1975" y="1822450"/>
            <a:ext cx="4772025" cy="2987675"/>
          </a:xfrm>
        </p:spPr>
        <p:txBody>
          <a:bodyPr/>
          <a:lstStyle/>
          <a:p>
            <a:r>
              <a:rPr lang="en-US" altLang="zh-TW" sz="2400" dirty="0" smtClean="0">
                <a:latin typeface="Arial" charset="0"/>
                <a:ea typeface="ＭＳ Ｐゴシック" pitchFamily="34" charset="-128"/>
                <a:cs typeface="Arial" charset="0"/>
              </a:rPr>
              <a:t>Objective</a:t>
            </a:r>
          </a:p>
          <a:p>
            <a:pPr lvl="1"/>
            <a:r>
              <a:rPr lang="en-US" altLang="zh-TW" sz="2000" dirty="0" smtClean="0">
                <a:latin typeface="Arial" charset="0"/>
                <a:ea typeface="ＭＳ Ｐゴシック" pitchFamily="34" charset="-128"/>
                <a:cs typeface="Arial" charset="0"/>
              </a:rPr>
              <a:t>Stay imperceptible from predators</a:t>
            </a:r>
          </a:p>
          <a:p>
            <a:r>
              <a:rPr lang="en-US" altLang="zh-TW" sz="2400" dirty="0" smtClean="0">
                <a:latin typeface="Arial" charset="0"/>
                <a:ea typeface="ＭＳ Ｐゴシック" pitchFamily="34" charset="-128"/>
                <a:cs typeface="Arial" charset="0"/>
              </a:rPr>
              <a:t>Adaptive Coloration in Animals</a:t>
            </a:r>
          </a:p>
          <a:p>
            <a:pPr lvl="1"/>
            <a:r>
              <a:rPr lang="en-US" altLang="zh-TW" sz="2000" dirty="0" smtClean="0">
                <a:latin typeface="Arial" charset="0"/>
                <a:ea typeface="ＭＳ Ｐゴシック" pitchFamily="34" charset="-128"/>
                <a:cs typeface="Arial" charset="0"/>
              </a:rPr>
              <a:t>Hugh B. </a:t>
            </a:r>
            <a:r>
              <a:rPr lang="en-US" altLang="zh-TW" sz="2000" dirty="0" err="1" smtClean="0">
                <a:latin typeface="Arial" charset="0"/>
                <a:ea typeface="ＭＳ Ｐゴシック" pitchFamily="34" charset="-128"/>
                <a:cs typeface="Arial" charset="0"/>
              </a:rPr>
              <a:t>Cott</a:t>
            </a:r>
            <a:r>
              <a:rPr lang="en-US" altLang="zh-TW" sz="2000" dirty="0" smtClean="0">
                <a:latin typeface="Arial" charset="0"/>
                <a:ea typeface="ＭＳ Ｐゴシック" pitchFamily="34" charset="-128"/>
                <a:cs typeface="Arial" charset="0"/>
              </a:rPr>
              <a:t>, 1940</a:t>
            </a:r>
          </a:p>
          <a:p>
            <a:r>
              <a:rPr lang="en-US" altLang="zh-TW" sz="2400" dirty="0" smtClean="0">
                <a:latin typeface="Arial" charset="0"/>
                <a:ea typeface="ＭＳ Ｐゴシック" pitchFamily="34" charset="-128"/>
                <a:cs typeface="Arial" charset="0"/>
              </a:rPr>
              <a:t>Interactive Evolution of Camouflage</a:t>
            </a:r>
          </a:p>
          <a:p>
            <a:pPr lvl="1"/>
            <a:r>
              <a:rPr lang="en-US" altLang="zh-TW" sz="2000" dirty="0" smtClean="0">
                <a:latin typeface="Arial" charset="0"/>
                <a:ea typeface="ＭＳ Ｐゴシック" pitchFamily="34" charset="-128"/>
                <a:cs typeface="Arial" charset="0"/>
              </a:rPr>
              <a:t>Craig Reynolds, </a:t>
            </a:r>
            <a:r>
              <a:rPr lang="en-US" altLang="zh-TW" sz="2000" dirty="0" err="1" smtClean="0">
                <a:latin typeface="Arial" charset="0"/>
                <a:ea typeface="ＭＳ Ｐゴシック" pitchFamily="34" charset="-128"/>
                <a:cs typeface="Arial" charset="0"/>
              </a:rPr>
              <a:t>ALife</a:t>
            </a:r>
            <a:r>
              <a:rPr lang="en-US" altLang="zh-TW" sz="2000" dirty="0" smtClean="0">
                <a:latin typeface="Arial" charset="0"/>
                <a:ea typeface="ＭＳ Ｐゴシック" pitchFamily="34" charset="-128"/>
                <a:cs typeface="Arial" charset="0"/>
              </a:rPr>
              <a:t> XII 2010</a:t>
            </a:r>
          </a:p>
        </p:txBody>
      </p:sp>
      <p:sp>
        <p:nvSpPr>
          <p:cNvPr id="5" name="圓角矩形 7"/>
          <p:cNvSpPr/>
          <p:nvPr/>
        </p:nvSpPr>
        <p:spPr>
          <a:xfrm>
            <a:off x="311150" y="1066800"/>
            <a:ext cx="4024313" cy="674688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TW" sz="2000" b="1" dirty="0"/>
              <a:t>Cuttlefish: Master of Camouflage </a:t>
            </a:r>
            <a:br>
              <a:rPr lang="en-US" altLang="zh-TW" sz="2000" b="1" dirty="0"/>
            </a:br>
            <a:r>
              <a:rPr lang="en-US" altLang="zh-TW" sz="1600" dirty="0"/>
              <a:t>©New York Times</a:t>
            </a:r>
            <a:endParaRPr lang="zh-TW" altLang="en-US" sz="2000" dirty="0"/>
          </a:p>
        </p:txBody>
      </p:sp>
      <p:pic>
        <p:nvPicPr>
          <p:cNvPr id="4" name="ci_NYTimes.com_Cuttlefish_Camouflag_cut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/>
          <a:stretch>
            <a:fillRect/>
          </a:stretch>
        </p:blipFill>
        <p:spPr>
          <a:xfrm>
            <a:off x="274638" y="1822450"/>
            <a:ext cx="4097337" cy="3022600"/>
          </a:xfrm>
          <a:prstGeom prst="rect">
            <a:avLst/>
          </a:prstGeom>
          <a:effectLst/>
        </p:spPr>
      </p:pic>
      <p:pic>
        <p:nvPicPr>
          <p:cNvPr id="5126" name="Picture 2" descr="D:\My Data\My Work\My Documents\My Thesis\PhD Thesis\Presentation\imgs\Player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67150" y="4338638"/>
            <a:ext cx="504825" cy="50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29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>
                <a:latin typeface="Arial" charset="0"/>
                <a:ea typeface="新細明體" pitchFamily="18" charset="-120"/>
                <a:cs typeface="Arial" charset="0"/>
              </a:rPr>
              <a:t>Energy Functions</a:t>
            </a:r>
            <a:endParaRPr lang="zh-TW" altLang="en-US" dirty="0" smtClean="0">
              <a:latin typeface="Arial" charset="0"/>
              <a:ea typeface="新細明體" pitchFamily="18" charset="-120"/>
              <a:cs typeface="Arial" charset="0"/>
            </a:endParaRP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457200" y="1074647"/>
            <a:ext cx="8229600" cy="3394075"/>
          </a:xfrm>
        </p:spPr>
        <p:txBody>
          <a:bodyPr/>
          <a:lstStyle/>
          <a:p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Immersion energy</a:t>
            </a:r>
          </a:p>
          <a:p>
            <a:endParaRPr lang="en-US" altLang="zh-TW" sz="4400" dirty="0" smtClean="0">
              <a:latin typeface="Arial" charset="0"/>
              <a:ea typeface="ＭＳ Ｐゴシック" pitchFamily="34" charset="-128"/>
              <a:cs typeface="Arial" charset="0"/>
            </a:endParaRPr>
          </a:p>
          <a:p>
            <a:endParaRPr lang="en-US" altLang="zh-TW" dirty="0" smtClean="0">
              <a:latin typeface="Arial" charset="0"/>
              <a:ea typeface="ＭＳ Ｐゴシック" pitchFamily="34" charset="-128"/>
              <a:cs typeface="Arial" charset="0"/>
            </a:endParaRPr>
          </a:p>
          <a:p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Standout energy</a:t>
            </a:r>
          </a:p>
          <a:p>
            <a:endParaRPr lang="en-US" altLang="zh-TW" sz="4800" dirty="0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  <p:pic>
        <p:nvPicPr>
          <p:cNvPr id="2057" name="Picture 9" descr="C:\Working Projects\Camouflage Art\Data\Presentation\Presentation\Material\immersion_energy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2817" y="1685556"/>
            <a:ext cx="5752629" cy="895162"/>
          </a:xfrm>
          <a:prstGeom prst="rect">
            <a:avLst/>
          </a:prstGeom>
          <a:noFill/>
        </p:spPr>
      </p:pic>
      <p:pic>
        <p:nvPicPr>
          <p:cNvPr id="2060" name="Picture 12" descr="C:\Working Projects\Camouflage Art\Data\Presentation\Presentation\Material\standout_energy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2817" y="3552096"/>
            <a:ext cx="6446183" cy="1122727"/>
          </a:xfrm>
          <a:prstGeom prst="rect">
            <a:avLst/>
          </a:prstGeom>
          <a:noFill/>
        </p:spPr>
      </p:pic>
      <p:grpSp>
        <p:nvGrpSpPr>
          <p:cNvPr id="6" name="Group 5"/>
          <p:cNvGrpSpPr/>
          <p:nvPr/>
        </p:nvGrpSpPr>
        <p:grpSpPr>
          <a:xfrm>
            <a:off x="5731200" y="151200"/>
            <a:ext cx="3222480" cy="1048950"/>
            <a:chOff x="82007" y="1256895"/>
            <a:chExt cx="8863713" cy="2896005"/>
          </a:xfrm>
        </p:grpSpPr>
        <p:pic>
          <p:nvPicPr>
            <p:cNvPr id="7" name="Picture 2" descr="D:\My Data\My Work\My Documents\My Thesis\PhD Thesis\Presentation\imgs\ci_piple_line\sbj_ROI.png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96388" y="2820660"/>
              <a:ext cx="1273937" cy="125889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</p:pic>
        <p:pic>
          <p:nvPicPr>
            <p:cNvPr id="8" name="Picture 3" descr="C:\Working Projects\Camouflage Art\Data\Presentation\Presentation\Material\org_fg.png"/>
            <p:cNvPicPr>
              <a:picLocks noChangeAspect="1" noChangeArrowheads="1"/>
            </p:cNvPicPr>
            <p:nvPr/>
          </p:nvPicPr>
          <p:blipFill>
            <a:blip r:embed="rId7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82007" y="1275945"/>
              <a:ext cx="1280648" cy="1266019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  <a:effectLst/>
          </p:spPr>
        </p:pic>
        <p:pic>
          <p:nvPicPr>
            <p:cNvPr id="9" name="Picture 2" descr="D:\My Data\My Work\My Documents\My Thesis\PhD Thesis\Presentation\imgs\ci_piple_line\sbj_ROI.png"/>
            <p:cNvPicPr>
              <a:picLocks noChangeAspect="1" noChangeArrowheads="1"/>
            </p:cNvPicPr>
            <p:nvPr/>
          </p:nvPicPr>
          <p:blipFill>
            <a:blip r:embed="rId8"/>
            <a:stretch>
              <a:fillRect/>
            </a:stretch>
          </p:blipFill>
          <p:spPr bwMode="auto">
            <a:xfrm>
              <a:off x="1731518" y="2812758"/>
              <a:ext cx="1274236" cy="1259046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0" name="Picture 3" descr="C:\Working Projects\Camouflage Art\Data\Presentation\Presentation\Material\org_fg.png"/>
            <p:cNvPicPr>
              <a:picLocks noChangeAspect="1" noChangeArrowheads="1"/>
            </p:cNvPicPr>
            <p:nvPr/>
          </p:nvPicPr>
          <p:blipFill>
            <a:blip r:embed="rId9"/>
            <a:stretch>
              <a:fillRect/>
            </a:stretch>
          </p:blipFill>
          <p:spPr bwMode="auto">
            <a:xfrm>
              <a:off x="1717775" y="1283694"/>
              <a:ext cx="1280649" cy="1266019"/>
            </a:xfrm>
            <a:prstGeom prst="rect">
              <a:avLst/>
            </a:prstGeom>
            <a:noFill/>
            <a:effectLst/>
          </p:spPr>
        </p:pic>
        <p:pic>
          <p:nvPicPr>
            <p:cNvPr id="11" name="Picture 3" descr="C:\Working Projects\Camouflage Art\Data\Presentation\Presentation\Material\org_fg.png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3570600" y="2008347"/>
              <a:ext cx="1339420" cy="13388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2" name="Picture 2" descr="D:\My Data\My Work\My Documents\My Thesis\PhD Thesis\Presentation\imgs\ci_piple_line\sbj_ROI.png"/>
            <p:cNvPicPr>
              <a:picLocks noChangeAspect="1" noChangeArrowheads="1"/>
            </p:cNvPicPr>
            <p:nvPr/>
          </p:nvPicPr>
          <p:blipFill>
            <a:blip r:embed="rId11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 bwMode="auto">
            <a:xfrm>
              <a:off x="5581557" y="1985155"/>
              <a:ext cx="1385188" cy="138518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</p:pic>
        <p:pic>
          <p:nvPicPr>
            <p:cNvPr id="13" name="Picture 2" descr="D:\My Data\My Work\My Documents\My Thesis\PhD Thesis\Presentation\imgs\ci_piple_line\sbj_ROI.png"/>
            <p:cNvPicPr>
              <a:picLocks noChangeAspect="1" noChangeArrowheads="1"/>
            </p:cNvPicPr>
            <p:nvPr/>
          </p:nvPicPr>
          <p:blipFill>
            <a:blip r:embed="rId12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 bwMode="auto">
            <a:xfrm>
              <a:off x="7560532" y="1985155"/>
              <a:ext cx="1385188" cy="138518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</p:pic>
        <p:cxnSp>
          <p:nvCxnSpPr>
            <p:cNvPr id="14" name="Straight Arrow Connector 13"/>
            <p:cNvCxnSpPr>
              <a:stCxn id="8" idx="3"/>
              <a:endCxn id="10" idx="1"/>
            </p:cNvCxnSpPr>
            <p:nvPr/>
          </p:nvCxnSpPr>
          <p:spPr>
            <a:xfrm>
              <a:off x="1362655" y="1908955"/>
              <a:ext cx="355120" cy="7749"/>
            </a:xfrm>
            <a:prstGeom prst="straightConnector1">
              <a:avLst/>
            </a:prstGeom>
            <a:ln w="19050">
              <a:solidFill>
                <a:schemeClr val="bg1">
                  <a:lumMod val="85000"/>
                </a:schemeClr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>
              <a:stCxn id="7" idx="3"/>
              <a:endCxn id="9" idx="1"/>
            </p:cNvCxnSpPr>
            <p:nvPr/>
          </p:nvCxnSpPr>
          <p:spPr>
            <a:xfrm flipV="1">
              <a:off x="1370325" y="3442281"/>
              <a:ext cx="361193" cy="7826"/>
            </a:xfrm>
            <a:prstGeom prst="straightConnector1">
              <a:avLst/>
            </a:prstGeom>
            <a:ln w="19050">
              <a:solidFill>
                <a:schemeClr val="bg1">
                  <a:lumMod val="85000"/>
                </a:schemeClr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Elbow Connector 15"/>
            <p:cNvCxnSpPr>
              <a:stCxn id="10" idx="3"/>
              <a:endCxn id="11" idx="1"/>
            </p:cNvCxnSpPr>
            <p:nvPr/>
          </p:nvCxnSpPr>
          <p:spPr>
            <a:xfrm>
              <a:off x="2998424" y="1916704"/>
              <a:ext cx="572176" cy="761045"/>
            </a:xfrm>
            <a:prstGeom prst="bentConnector3">
              <a:avLst>
                <a:gd name="adj1" fmla="val 40599"/>
              </a:avLst>
            </a:prstGeom>
            <a:ln w="19050"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Elbow Connector 16"/>
            <p:cNvCxnSpPr>
              <a:stCxn id="9" idx="3"/>
              <a:endCxn id="11" idx="1"/>
            </p:cNvCxnSpPr>
            <p:nvPr/>
          </p:nvCxnSpPr>
          <p:spPr>
            <a:xfrm flipV="1">
              <a:off x="3005754" y="2677749"/>
              <a:ext cx="564846" cy="764532"/>
            </a:xfrm>
            <a:prstGeom prst="bentConnector3">
              <a:avLst>
                <a:gd name="adj1" fmla="val 37303"/>
              </a:avLst>
            </a:prstGeom>
            <a:ln w="19050"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>
              <a:stCxn id="11" idx="3"/>
              <a:endCxn id="12" idx="1"/>
            </p:cNvCxnSpPr>
            <p:nvPr/>
          </p:nvCxnSpPr>
          <p:spPr>
            <a:xfrm>
              <a:off x="4910020" y="2677749"/>
              <a:ext cx="671537" cy="1588"/>
            </a:xfrm>
            <a:prstGeom prst="straightConnector1">
              <a:avLst/>
            </a:prstGeom>
            <a:ln w="19050">
              <a:solidFill>
                <a:schemeClr val="bg1">
                  <a:lumMod val="85000"/>
                </a:schemeClr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>
              <a:stCxn id="12" idx="3"/>
              <a:endCxn id="13" idx="1"/>
            </p:cNvCxnSpPr>
            <p:nvPr/>
          </p:nvCxnSpPr>
          <p:spPr>
            <a:xfrm>
              <a:off x="6966745" y="2677749"/>
              <a:ext cx="593787" cy="1588"/>
            </a:xfrm>
            <a:prstGeom prst="straightConnector1">
              <a:avLst/>
            </a:prstGeom>
            <a:ln w="19050">
              <a:solidFill>
                <a:schemeClr val="bg1">
                  <a:lumMod val="85000"/>
                </a:schemeClr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Rectangle 19"/>
            <p:cNvSpPr/>
            <p:nvPr/>
          </p:nvSpPr>
          <p:spPr>
            <a:xfrm>
              <a:off x="1758407" y="1256895"/>
              <a:ext cx="3118393" cy="2896005"/>
            </a:xfrm>
            <a:prstGeom prst="rect">
              <a:avLst/>
            </a:prstGeom>
            <a:noFill/>
            <a:ln w="381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21" name="Rectangle 20"/>
          <p:cNvSpPr/>
          <p:nvPr/>
        </p:nvSpPr>
        <p:spPr>
          <a:xfrm>
            <a:off x="5005137" y="1685556"/>
            <a:ext cx="1540309" cy="552318"/>
          </a:xfrm>
          <a:prstGeom prst="rect">
            <a:avLst/>
          </a:prstGeom>
          <a:noFill/>
          <a:ln w="2857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2" name="Rectangle 21"/>
          <p:cNvSpPr/>
          <p:nvPr/>
        </p:nvSpPr>
        <p:spPr>
          <a:xfrm>
            <a:off x="5783175" y="3570492"/>
            <a:ext cx="1540309" cy="552318"/>
          </a:xfrm>
          <a:prstGeom prst="rect">
            <a:avLst/>
          </a:prstGeom>
          <a:noFill/>
          <a:ln w="2857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1" animBg="1"/>
      <p:bldP spid="22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Optimization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ts val="3600"/>
              </a:lnSpc>
            </a:pPr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Total energy</a:t>
            </a:r>
          </a:p>
          <a:p>
            <a:pPr>
              <a:lnSpc>
                <a:spcPts val="3600"/>
              </a:lnSpc>
            </a:pPr>
            <a:endParaRPr lang="en-US" altLang="zh-TW" dirty="0" smtClean="0">
              <a:latin typeface="Arial" charset="0"/>
              <a:ea typeface="ＭＳ Ｐゴシック" pitchFamily="34" charset="-128"/>
              <a:cs typeface="Arial" charset="0"/>
            </a:endParaRPr>
          </a:p>
          <a:p>
            <a:pPr>
              <a:lnSpc>
                <a:spcPts val="3600"/>
              </a:lnSpc>
            </a:pPr>
            <a:endParaRPr lang="en-US" altLang="zh-TW" dirty="0" smtClean="0">
              <a:latin typeface="Arial" charset="0"/>
              <a:ea typeface="ＭＳ Ｐゴシック" pitchFamily="34" charset="-128"/>
              <a:cs typeface="Arial" charset="0"/>
            </a:endParaRPr>
          </a:p>
          <a:p>
            <a:pPr>
              <a:lnSpc>
                <a:spcPts val="3600"/>
              </a:lnSpc>
            </a:pPr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NP-hard combinatorial/labeling problem</a:t>
            </a:r>
          </a:p>
          <a:p>
            <a:pPr>
              <a:lnSpc>
                <a:spcPts val="3600"/>
              </a:lnSpc>
            </a:pPr>
            <a:r>
              <a:rPr lang="en-US" altLang="zh-TW" dirty="0" smtClean="0"/>
              <a:t>Multi-label graph cut algorithm</a:t>
            </a:r>
          </a:p>
          <a:p>
            <a:pPr lvl="1"/>
            <a:r>
              <a:rPr lang="en-US" altLang="zh-TW" dirty="0" smtClean="0"/>
              <a:t>            swap algorithm</a:t>
            </a:r>
            <a:endParaRPr lang="zh-TW" altLang="en-US" dirty="0" smtClean="0"/>
          </a:p>
        </p:txBody>
      </p:sp>
      <p:pic>
        <p:nvPicPr>
          <p:cNvPr id="4" name="Picture 10" descr="C:\Working Projects\Camouflage Art\Data\Presentation\Presentation\Material\total_energy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9351" y="1779052"/>
            <a:ext cx="6990076" cy="964148"/>
          </a:xfrm>
          <a:prstGeom prst="rect">
            <a:avLst/>
          </a:prstGeom>
          <a:noFill/>
        </p:spPr>
      </p:pic>
      <p:pic>
        <p:nvPicPr>
          <p:cNvPr id="56323" name="Picture 3" descr="C:\Working Projects\Camouflage Art\Data\Presentation\Presentation\Material\a-b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38427" y="3894205"/>
            <a:ext cx="1021691" cy="526686"/>
          </a:xfrm>
          <a:prstGeom prst="rect">
            <a:avLst/>
          </a:prstGeom>
          <a:noFill/>
        </p:spPr>
      </p:pic>
      <p:grpSp>
        <p:nvGrpSpPr>
          <p:cNvPr id="6" name="Group 5"/>
          <p:cNvGrpSpPr/>
          <p:nvPr/>
        </p:nvGrpSpPr>
        <p:grpSpPr>
          <a:xfrm>
            <a:off x="5731200" y="151200"/>
            <a:ext cx="3222480" cy="1048950"/>
            <a:chOff x="82007" y="1256895"/>
            <a:chExt cx="8863713" cy="2896005"/>
          </a:xfrm>
        </p:grpSpPr>
        <p:pic>
          <p:nvPicPr>
            <p:cNvPr id="7" name="Picture 2" descr="D:\My Data\My Work\My Documents\My Thesis\PhD Thesis\Presentation\imgs\ci_piple_line\sbj_ROI.png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96388" y="2820660"/>
              <a:ext cx="1273937" cy="125889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</p:pic>
        <p:pic>
          <p:nvPicPr>
            <p:cNvPr id="8" name="Picture 3" descr="C:\Working Projects\Camouflage Art\Data\Presentation\Presentation\Material\org_fg.png"/>
            <p:cNvPicPr>
              <a:picLocks noChangeAspect="1" noChangeArrowheads="1"/>
            </p:cNvPicPr>
            <p:nvPr/>
          </p:nvPicPr>
          <p:blipFill>
            <a:blip r:embed="rId7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82007" y="1275945"/>
              <a:ext cx="1280648" cy="1266019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  <a:effectLst/>
          </p:spPr>
        </p:pic>
        <p:pic>
          <p:nvPicPr>
            <p:cNvPr id="9" name="Picture 2" descr="D:\My Data\My Work\My Documents\My Thesis\PhD Thesis\Presentation\imgs\ci_piple_line\sbj_ROI.png"/>
            <p:cNvPicPr>
              <a:picLocks noChangeAspect="1" noChangeArrowheads="1"/>
            </p:cNvPicPr>
            <p:nvPr/>
          </p:nvPicPr>
          <p:blipFill>
            <a:blip r:embed="rId8"/>
            <a:stretch>
              <a:fillRect/>
            </a:stretch>
          </p:blipFill>
          <p:spPr bwMode="auto">
            <a:xfrm>
              <a:off x="1731518" y="2812758"/>
              <a:ext cx="1274236" cy="1259046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0" name="Picture 3" descr="C:\Working Projects\Camouflage Art\Data\Presentation\Presentation\Material\org_fg.png"/>
            <p:cNvPicPr>
              <a:picLocks noChangeAspect="1" noChangeArrowheads="1"/>
            </p:cNvPicPr>
            <p:nvPr/>
          </p:nvPicPr>
          <p:blipFill>
            <a:blip r:embed="rId9"/>
            <a:stretch>
              <a:fillRect/>
            </a:stretch>
          </p:blipFill>
          <p:spPr bwMode="auto">
            <a:xfrm>
              <a:off x="1717775" y="1283694"/>
              <a:ext cx="1280649" cy="1266019"/>
            </a:xfrm>
            <a:prstGeom prst="rect">
              <a:avLst/>
            </a:prstGeom>
            <a:noFill/>
            <a:effectLst/>
          </p:spPr>
        </p:pic>
        <p:pic>
          <p:nvPicPr>
            <p:cNvPr id="11" name="Picture 3" descr="C:\Working Projects\Camouflage Art\Data\Presentation\Presentation\Material\org_fg.png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3570600" y="2008347"/>
              <a:ext cx="1339420" cy="13388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2" name="Picture 2" descr="D:\My Data\My Work\My Documents\My Thesis\PhD Thesis\Presentation\imgs\ci_piple_line\sbj_ROI.png"/>
            <p:cNvPicPr>
              <a:picLocks noChangeAspect="1" noChangeArrowheads="1"/>
            </p:cNvPicPr>
            <p:nvPr/>
          </p:nvPicPr>
          <p:blipFill>
            <a:blip r:embed="rId11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 bwMode="auto">
            <a:xfrm>
              <a:off x="5581557" y="1985155"/>
              <a:ext cx="1385188" cy="138518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</p:pic>
        <p:pic>
          <p:nvPicPr>
            <p:cNvPr id="13" name="Picture 2" descr="D:\My Data\My Work\My Documents\My Thesis\PhD Thesis\Presentation\imgs\ci_piple_line\sbj_ROI.png"/>
            <p:cNvPicPr>
              <a:picLocks noChangeAspect="1" noChangeArrowheads="1"/>
            </p:cNvPicPr>
            <p:nvPr/>
          </p:nvPicPr>
          <p:blipFill>
            <a:blip r:embed="rId12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 bwMode="auto">
            <a:xfrm>
              <a:off x="7560532" y="1985155"/>
              <a:ext cx="1385188" cy="138518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</p:pic>
        <p:cxnSp>
          <p:nvCxnSpPr>
            <p:cNvPr id="14" name="Straight Arrow Connector 13"/>
            <p:cNvCxnSpPr>
              <a:stCxn id="8" idx="3"/>
              <a:endCxn id="10" idx="1"/>
            </p:cNvCxnSpPr>
            <p:nvPr/>
          </p:nvCxnSpPr>
          <p:spPr>
            <a:xfrm>
              <a:off x="1362655" y="1908955"/>
              <a:ext cx="355120" cy="7749"/>
            </a:xfrm>
            <a:prstGeom prst="straightConnector1">
              <a:avLst/>
            </a:prstGeom>
            <a:ln w="19050">
              <a:solidFill>
                <a:schemeClr val="bg1">
                  <a:lumMod val="85000"/>
                </a:schemeClr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>
              <a:stCxn id="7" idx="3"/>
              <a:endCxn id="9" idx="1"/>
            </p:cNvCxnSpPr>
            <p:nvPr/>
          </p:nvCxnSpPr>
          <p:spPr>
            <a:xfrm flipV="1">
              <a:off x="1370325" y="3442281"/>
              <a:ext cx="361193" cy="7826"/>
            </a:xfrm>
            <a:prstGeom prst="straightConnector1">
              <a:avLst/>
            </a:prstGeom>
            <a:ln w="19050">
              <a:solidFill>
                <a:schemeClr val="bg1">
                  <a:lumMod val="85000"/>
                </a:schemeClr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Elbow Connector 15"/>
            <p:cNvCxnSpPr>
              <a:stCxn id="10" idx="3"/>
              <a:endCxn id="11" idx="1"/>
            </p:cNvCxnSpPr>
            <p:nvPr/>
          </p:nvCxnSpPr>
          <p:spPr>
            <a:xfrm>
              <a:off x="2998424" y="1916704"/>
              <a:ext cx="572176" cy="761045"/>
            </a:xfrm>
            <a:prstGeom prst="bentConnector3">
              <a:avLst>
                <a:gd name="adj1" fmla="val 40599"/>
              </a:avLst>
            </a:prstGeom>
            <a:ln w="19050"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Elbow Connector 16"/>
            <p:cNvCxnSpPr>
              <a:stCxn id="9" idx="3"/>
              <a:endCxn id="11" idx="1"/>
            </p:cNvCxnSpPr>
            <p:nvPr/>
          </p:nvCxnSpPr>
          <p:spPr>
            <a:xfrm flipV="1">
              <a:off x="3005754" y="2677749"/>
              <a:ext cx="564846" cy="764532"/>
            </a:xfrm>
            <a:prstGeom prst="bentConnector3">
              <a:avLst>
                <a:gd name="adj1" fmla="val 37303"/>
              </a:avLst>
            </a:prstGeom>
            <a:ln w="19050"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>
              <a:stCxn id="11" idx="3"/>
              <a:endCxn id="12" idx="1"/>
            </p:cNvCxnSpPr>
            <p:nvPr/>
          </p:nvCxnSpPr>
          <p:spPr>
            <a:xfrm>
              <a:off x="4910020" y="2677749"/>
              <a:ext cx="671537" cy="1588"/>
            </a:xfrm>
            <a:prstGeom prst="straightConnector1">
              <a:avLst/>
            </a:prstGeom>
            <a:ln w="19050">
              <a:solidFill>
                <a:schemeClr val="bg1">
                  <a:lumMod val="85000"/>
                </a:schemeClr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>
              <a:stCxn id="12" idx="3"/>
              <a:endCxn id="13" idx="1"/>
            </p:cNvCxnSpPr>
            <p:nvPr/>
          </p:nvCxnSpPr>
          <p:spPr>
            <a:xfrm>
              <a:off x="6966745" y="2677749"/>
              <a:ext cx="593787" cy="1588"/>
            </a:xfrm>
            <a:prstGeom prst="straightConnector1">
              <a:avLst/>
            </a:prstGeom>
            <a:ln w="19050">
              <a:solidFill>
                <a:schemeClr val="bg1">
                  <a:lumMod val="85000"/>
                </a:schemeClr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Rectangle 19"/>
            <p:cNvSpPr/>
            <p:nvPr/>
          </p:nvSpPr>
          <p:spPr>
            <a:xfrm>
              <a:off x="1758407" y="1256895"/>
              <a:ext cx="3118393" cy="2896005"/>
            </a:xfrm>
            <a:prstGeom prst="rect">
              <a:avLst/>
            </a:prstGeom>
            <a:noFill/>
            <a:ln w="381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Three Difficulty Levels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50178" name="Picture 2" descr="C:\Working Projects\Camouflage Art\Data\Video\Progressive\rhino\optimize\MarZ_4_0.3_EWrhinoceros1000x750(asn)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062" y="1969759"/>
            <a:ext cx="2859087" cy="28590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50179" name="Picture 3" descr="C:\Working Projects\Camouflage Art\Data\Video\Progressive\rhino\optimize\MarZ_4_0.6_EWrhinoceros1000x750(asn)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60493" y="1969759"/>
            <a:ext cx="2859087" cy="28590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50180" name="Picture 4" descr="C:\Working Projects\Camouflage Art\Data\Video\Progressive\rhino\optimize\MarZ_4_0.8_EWrhinoceros1000x750(asn).bm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26393" y="1969759"/>
            <a:ext cx="2859087" cy="28590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50182" name="Picture 6" descr="C:\Working Projects\Camouflage Art\Data\Presentation\Presentation\Material\l=0.8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9318" y="1184905"/>
            <a:ext cx="1995638" cy="732576"/>
          </a:xfrm>
          <a:prstGeom prst="rect">
            <a:avLst/>
          </a:prstGeom>
          <a:noFill/>
        </p:spPr>
      </p:pic>
      <p:pic>
        <p:nvPicPr>
          <p:cNvPr id="50183" name="Picture 7" descr="C:\Working Projects\Camouflage Art\Data\Presentation\Presentation\Material\l=0.6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274" y="1184905"/>
            <a:ext cx="1995638" cy="732576"/>
          </a:xfrm>
          <a:prstGeom prst="rect">
            <a:avLst/>
          </a:prstGeom>
          <a:noFill/>
        </p:spPr>
      </p:pic>
      <p:pic>
        <p:nvPicPr>
          <p:cNvPr id="50184" name="Picture 8" descr="C:\Working Projects\Camouflage Art\Data\Presentation\Presentation\Material\l=0.3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637392" y="1184905"/>
            <a:ext cx="1945115" cy="732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590550" y="-22225"/>
            <a:ext cx="8229600" cy="857250"/>
          </a:xfrm>
        </p:spPr>
        <p:txBody>
          <a:bodyPr/>
          <a:lstStyle/>
          <a:p>
            <a:r>
              <a:rPr lang="en-US" altLang="zh-TW" dirty="0" smtClean="0">
                <a:latin typeface="Arial" charset="0"/>
                <a:ea typeface="新細明體" pitchFamily="18" charset="-120"/>
                <a:cs typeface="Arial" charset="0"/>
              </a:rPr>
              <a:t>Progressive Difficulty Levels</a:t>
            </a:r>
            <a:endParaRPr lang="zh-TW" altLang="en-US" dirty="0" smtClean="0">
              <a:latin typeface="Arial" charset="0"/>
              <a:ea typeface="新細明體" pitchFamily="18" charset="-120"/>
              <a:cs typeface="Arial" charset="0"/>
            </a:endParaRPr>
          </a:p>
        </p:txBody>
      </p:sp>
      <p:pic>
        <p:nvPicPr>
          <p:cNvPr id="4" name="ci_prog_dif_lvl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207294" y="660400"/>
            <a:ext cx="6729412" cy="4486275"/>
          </a:xfrm>
          <a:prstGeom prst="rect">
            <a:avLst/>
          </a:prstGeom>
          <a:effectLst/>
        </p:spPr>
      </p:pic>
      <p:pic>
        <p:nvPicPr>
          <p:cNvPr id="28676" name="Picture 2" descr="D:\My Data\My Work\My Documents\My Thesis\PhD Thesis\Presentation\imgs\Player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41406" y="4613275"/>
            <a:ext cx="4953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5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200" y="149225"/>
            <a:ext cx="8229600" cy="857250"/>
          </a:xfrm>
        </p:spPr>
        <p:txBody>
          <a:bodyPr/>
          <a:lstStyle/>
          <a:p>
            <a:r>
              <a:rPr lang="en-US" altLang="zh-TW" dirty="0" smtClean="0"/>
              <a:t>Two-Stage Texture Synthesis</a:t>
            </a:r>
            <a:endParaRPr lang="en-US" altLang="zh-TW" dirty="0"/>
          </a:p>
        </p:txBody>
      </p:sp>
      <p:pic>
        <p:nvPicPr>
          <p:cNvPr id="19" name="Picture 2" descr="D:\My Data\My Work\My Documents\My Thesis\PhD Thesis\Presentation\imgs\ci_piple_line\sbj_ROI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388" y="2820660"/>
            <a:ext cx="1273937" cy="12588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1" name="Picture 3" descr="C:\Working Projects\Camouflage Art\Data\Presentation\Presentation\Material\org_fg.png"/>
          <p:cNvPicPr>
            <a:picLocks noChangeAspect="1" noChangeArrowheads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2007" y="1275945"/>
            <a:ext cx="1280648" cy="1266019"/>
          </a:xfrm>
          <a:prstGeom prst="rect">
            <a:avLst/>
          </a:prstGeom>
          <a:noFill/>
          <a:effectLst/>
        </p:spPr>
      </p:pic>
      <p:pic>
        <p:nvPicPr>
          <p:cNvPr id="22" name="Picture 2" descr="D:\My Data\My Work\My Documents\My Thesis\PhD Thesis\Presentation\imgs\ci_piple_line\sbj_ROI.png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1731518" y="2812758"/>
            <a:ext cx="1274236" cy="125904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/>
        </p:spPr>
      </p:pic>
      <p:pic>
        <p:nvPicPr>
          <p:cNvPr id="23" name="Picture 3" descr="C:\Working Projects\Camouflage Art\Data\Presentation\Presentation\Material\org_fg.png"/>
          <p:cNvPicPr>
            <a:picLocks noChangeAspect="1" noChangeArrowheads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1717775" y="1283694"/>
            <a:ext cx="1280649" cy="126601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/>
        </p:spPr>
      </p:pic>
      <p:pic>
        <p:nvPicPr>
          <p:cNvPr id="24" name="Picture 3" descr="C:\Working Projects\Camouflage Art\Data\Presentation\Presentation\Material\org_fg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0600" y="2008347"/>
            <a:ext cx="1339420" cy="1338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2" descr="D:\My Data\My Work\My Documents\My Thesis\PhD Thesis\Presentation\imgs\ci_piple_line\sbj_ROI.png"/>
          <p:cNvPicPr>
            <a:picLocks noChangeAspect="1" noChangeArrowheads="1"/>
          </p:cNvPicPr>
          <p:nvPr/>
        </p:nvPicPr>
        <p:blipFill>
          <a:blip r:embed="rId8"/>
          <a:stretch>
            <a:fillRect/>
          </a:stretch>
        </p:blipFill>
        <p:spPr bwMode="auto">
          <a:xfrm>
            <a:off x="5581557" y="1985155"/>
            <a:ext cx="1385188" cy="13851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7" name="Picture 2" descr="D:\My Data\My Work\My Documents\My Thesis\PhD Thesis\Presentation\imgs\ci_piple_line\sbj_ROI.png"/>
          <p:cNvPicPr>
            <a:picLocks noChangeAspect="1" noChangeArrowheads="1"/>
          </p:cNvPicPr>
          <p:nvPr/>
        </p:nvPicPr>
        <p:blipFill>
          <a:blip r:embed="rId9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7560532" y="1985155"/>
            <a:ext cx="1385188" cy="13851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cxnSp>
        <p:nvCxnSpPr>
          <p:cNvPr id="28" name="Straight Arrow Connector 27"/>
          <p:cNvCxnSpPr>
            <a:stCxn id="21" idx="3"/>
            <a:endCxn id="23" idx="1"/>
          </p:cNvCxnSpPr>
          <p:nvPr/>
        </p:nvCxnSpPr>
        <p:spPr>
          <a:xfrm>
            <a:off x="1362655" y="1908955"/>
            <a:ext cx="355120" cy="7749"/>
          </a:xfrm>
          <a:prstGeom prst="straightConnector1">
            <a:avLst/>
          </a:prstGeom>
          <a:ln w="28575">
            <a:solidFill>
              <a:schemeClr val="bg1">
                <a:lumMod val="85000"/>
              </a:schemeClr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Elbow Connector 30"/>
          <p:cNvCxnSpPr>
            <a:stCxn id="23" idx="3"/>
            <a:endCxn id="24" idx="1"/>
          </p:cNvCxnSpPr>
          <p:nvPr/>
        </p:nvCxnSpPr>
        <p:spPr>
          <a:xfrm>
            <a:off x="2998424" y="1916704"/>
            <a:ext cx="572176" cy="761045"/>
          </a:xfrm>
          <a:prstGeom prst="bentConnector3">
            <a:avLst>
              <a:gd name="adj1" fmla="val 40599"/>
            </a:avLst>
          </a:prstGeom>
          <a:ln w="38100">
            <a:solidFill>
              <a:schemeClr val="bg1">
                <a:lumMod val="85000"/>
              </a:schemeClr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22" idx="3"/>
            <a:endCxn id="24" idx="1"/>
          </p:cNvCxnSpPr>
          <p:nvPr/>
        </p:nvCxnSpPr>
        <p:spPr>
          <a:xfrm flipV="1">
            <a:off x="3005754" y="2677749"/>
            <a:ext cx="564846" cy="764532"/>
          </a:xfrm>
          <a:prstGeom prst="bentConnector3">
            <a:avLst>
              <a:gd name="adj1" fmla="val 37303"/>
            </a:avLst>
          </a:prstGeom>
          <a:ln w="38100">
            <a:solidFill>
              <a:schemeClr val="bg1">
                <a:lumMod val="85000"/>
              </a:schemeClr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stCxn id="24" idx="3"/>
            <a:endCxn id="25" idx="1"/>
          </p:cNvCxnSpPr>
          <p:nvPr/>
        </p:nvCxnSpPr>
        <p:spPr>
          <a:xfrm>
            <a:off x="4910020" y="2677749"/>
            <a:ext cx="671537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25" idx="3"/>
            <a:endCxn id="27" idx="1"/>
          </p:cNvCxnSpPr>
          <p:nvPr/>
        </p:nvCxnSpPr>
        <p:spPr>
          <a:xfrm>
            <a:off x="6966745" y="2677749"/>
            <a:ext cx="593787" cy="1588"/>
          </a:xfrm>
          <a:prstGeom prst="straightConnector1">
            <a:avLst/>
          </a:prstGeom>
          <a:ln w="38100">
            <a:solidFill>
              <a:schemeClr val="bg1">
                <a:lumMod val="85000"/>
              </a:schemeClr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6" name="圓角矩形 7"/>
          <p:cNvSpPr/>
          <p:nvPr/>
        </p:nvSpPr>
        <p:spPr>
          <a:xfrm>
            <a:off x="96388" y="4156641"/>
            <a:ext cx="2909366" cy="717176"/>
          </a:xfrm>
          <a:prstGeom prst="round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TW" sz="2200" b="1" dirty="0" smtClean="0">
                <a:solidFill>
                  <a:schemeClr val="bg1">
                    <a:lumMod val="85000"/>
                  </a:schemeClr>
                </a:solidFill>
              </a:rPr>
              <a:t>Quantization and</a:t>
            </a:r>
            <a:br>
              <a:rPr lang="en-US" altLang="zh-TW" sz="2200" b="1" dirty="0" smtClean="0">
                <a:solidFill>
                  <a:schemeClr val="bg1">
                    <a:lumMod val="85000"/>
                  </a:schemeClr>
                </a:solidFill>
              </a:rPr>
            </a:br>
            <a:r>
              <a:rPr lang="en-US" altLang="zh-TW" sz="2200" b="1" dirty="0" smtClean="0">
                <a:solidFill>
                  <a:schemeClr val="bg1">
                    <a:lumMod val="85000"/>
                  </a:schemeClr>
                </a:solidFill>
              </a:rPr>
              <a:t>Segmentation</a:t>
            </a:r>
            <a:endParaRPr lang="en-US" altLang="zh-TW" sz="2200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7" name="圓角矩形 7"/>
          <p:cNvSpPr/>
          <p:nvPr/>
        </p:nvSpPr>
        <p:spPr>
          <a:xfrm>
            <a:off x="3388666" y="4168589"/>
            <a:ext cx="1703289" cy="717176"/>
          </a:xfrm>
          <a:prstGeom prst="round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TW" sz="2200" b="1" dirty="0" smtClean="0">
                <a:solidFill>
                  <a:schemeClr val="bg1">
                    <a:lumMod val="85000"/>
                  </a:schemeClr>
                </a:solidFill>
              </a:rPr>
              <a:t>Luminance</a:t>
            </a:r>
            <a:br>
              <a:rPr lang="en-US" altLang="zh-TW" sz="2200" b="1" dirty="0" smtClean="0">
                <a:solidFill>
                  <a:schemeClr val="bg1">
                    <a:lumMod val="85000"/>
                  </a:schemeClr>
                </a:solidFill>
              </a:rPr>
            </a:br>
            <a:r>
              <a:rPr lang="en-US" altLang="zh-TW" sz="2200" b="1" dirty="0" smtClean="0">
                <a:solidFill>
                  <a:schemeClr val="bg1">
                    <a:lumMod val="85000"/>
                  </a:schemeClr>
                </a:solidFill>
              </a:rPr>
              <a:t>Assignment</a:t>
            </a:r>
            <a:endParaRPr lang="en-US" altLang="zh-TW" sz="2200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1" name="圓角矩形 7"/>
          <p:cNvSpPr/>
          <p:nvPr/>
        </p:nvSpPr>
        <p:spPr>
          <a:xfrm>
            <a:off x="5398935" y="4162615"/>
            <a:ext cx="1750433" cy="717176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TW" sz="2200" b="1" dirty="0" smtClean="0">
                <a:solidFill>
                  <a:schemeClr val="tx1"/>
                </a:solidFill>
              </a:rPr>
              <a:t>Texture </a:t>
            </a:r>
            <a:br>
              <a:rPr lang="en-US" altLang="zh-TW" sz="2200" b="1" dirty="0" smtClean="0">
                <a:solidFill>
                  <a:schemeClr val="tx1"/>
                </a:solidFill>
              </a:rPr>
            </a:br>
            <a:r>
              <a:rPr lang="en-US" altLang="zh-TW" sz="2200" b="1" dirty="0" smtClean="0">
                <a:solidFill>
                  <a:schemeClr val="tx1"/>
                </a:solidFill>
              </a:rPr>
              <a:t>Synthesis</a:t>
            </a:r>
            <a:endParaRPr lang="en-US" altLang="zh-TW" sz="2200" b="1" dirty="0">
              <a:solidFill>
                <a:schemeClr val="tx1"/>
              </a:solidFill>
            </a:endParaRPr>
          </a:p>
        </p:txBody>
      </p:sp>
      <p:sp>
        <p:nvSpPr>
          <p:cNvPr id="42" name="圓角矩形 7"/>
          <p:cNvSpPr/>
          <p:nvPr/>
        </p:nvSpPr>
        <p:spPr>
          <a:xfrm>
            <a:off x="7409287" y="4150667"/>
            <a:ext cx="1687678" cy="717176"/>
          </a:xfrm>
          <a:prstGeom prst="roundRect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TW" sz="2200" b="1" dirty="0" smtClean="0">
                <a:solidFill>
                  <a:schemeClr val="bg1">
                    <a:lumMod val="85000"/>
                  </a:schemeClr>
                </a:solidFill>
              </a:rPr>
              <a:t>Refinement</a:t>
            </a:r>
            <a:endParaRPr lang="en-US" altLang="zh-TW" sz="2200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52" name="圓角矩形 7"/>
          <p:cNvSpPr/>
          <p:nvPr/>
        </p:nvSpPr>
        <p:spPr>
          <a:xfrm>
            <a:off x="3509684" y="3409950"/>
            <a:ext cx="1411933" cy="578176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TW" sz="2200" b="1" dirty="0" smtClean="0">
                <a:solidFill>
                  <a:schemeClr val="tx1"/>
                </a:solidFill>
              </a:rPr>
              <a:t>Database</a:t>
            </a:r>
            <a:endParaRPr lang="en-US" altLang="zh-TW" sz="2200" b="1" dirty="0">
              <a:solidFill>
                <a:schemeClr val="tx1"/>
              </a:solidFill>
            </a:endParaRPr>
          </a:p>
        </p:txBody>
      </p:sp>
      <p:cxnSp>
        <p:nvCxnSpPr>
          <p:cNvPr id="55" name="Straight Arrow Connector 54"/>
          <p:cNvCxnSpPr>
            <a:endCxn id="52" idx="1"/>
          </p:cNvCxnSpPr>
          <p:nvPr/>
        </p:nvCxnSpPr>
        <p:spPr>
          <a:xfrm flipV="1">
            <a:off x="3048000" y="3699038"/>
            <a:ext cx="461684" cy="1571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9" name="Shape 58"/>
          <p:cNvCxnSpPr>
            <a:stCxn id="52" idx="3"/>
          </p:cNvCxnSpPr>
          <p:nvPr/>
        </p:nvCxnSpPr>
        <p:spPr>
          <a:xfrm flipV="1">
            <a:off x="4921617" y="2647950"/>
            <a:ext cx="336183" cy="1051088"/>
          </a:xfrm>
          <a:prstGeom prst="bentConnector2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Plus 25"/>
          <p:cNvSpPr/>
          <p:nvPr/>
        </p:nvSpPr>
        <p:spPr>
          <a:xfrm>
            <a:off x="1370325" y="3308239"/>
            <a:ext cx="347450" cy="351887"/>
          </a:xfrm>
          <a:prstGeom prst="mathPlus">
            <a:avLst>
              <a:gd name="adj1" fmla="val 12241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ysClr val="windowText" lastClr="000000"/>
              </a:solidFill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5731500" y="151200"/>
            <a:ext cx="3222000" cy="1047600"/>
            <a:chOff x="82007" y="1256895"/>
            <a:chExt cx="8863713" cy="2896005"/>
          </a:xfrm>
        </p:grpSpPr>
        <p:pic>
          <p:nvPicPr>
            <p:cNvPr id="30" name="Picture 2" descr="D:\My Data\My Work\My Documents\My Thesis\PhD Thesis\Presentation\imgs\ci_piple_line\sbj_ROI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96388" y="2820660"/>
              <a:ext cx="1273937" cy="125889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</p:pic>
        <p:pic>
          <p:nvPicPr>
            <p:cNvPr id="35" name="Picture 3" descr="C:\Working Projects\Camouflage Art\Data\Presentation\Presentation\Material\org_fg.png"/>
            <p:cNvPicPr>
              <a:picLocks noChangeAspect="1" noChangeArrowheads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82007" y="1275945"/>
              <a:ext cx="1280648" cy="1266019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  <a:effectLst/>
          </p:spPr>
        </p:pic>
        <p:pic>
          <p:nvPicPr>
            <p:cNvPr id="38" name="Picture 2" descr="D:\My Data\My Work\My Documents\My Thesis\PhD Thesis\Presentation\imgs\ci_piple_line\sbj_ROI.png"/>
            <p:cNvPicPr>
              <a:picLocks noChangeAspect="1" noChangeArrowheads="1"/>
            </p:cNvPicPr>
            <p:nvPr/>
          </p:nvPicPr>
          <p:blipFill>
            <a:blip r:embed="rId5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 bwMode="auto">
            <a:xfrm>
              <a:off x="1731518" y="2812758"/>
              <a:ext cx="1274236" cy="1259046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  <a:effectLst/>
          </p:spPr>
        </p:pic>
        <p:pic>
          <p:nvPicPr>
            <p:cNvPr id="39" name="Picture 3" descr="C:\Working Projects\Camouflage Art\Data\Presentation\Presentation\Material\org_fg.png"/>
            <p:cNvPicPr>
              <a:picLocks noChangeAspect="1" noChangeArrowheads="1"/>
            </p:cNvPicPr>
            <p:nvPr/>
          </p:nvPicPr>
          <p:blipFill>
            <a:blip r:embed="rId6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 bwMode="auto">
            <a:xfrm>
              <a:off x="1717775" y="1283694"/>
              <a:ext cx="1280649" cy="1266019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  <a:effectLst/>
          </p:spPr>
        </p:pic>
        <p:pic>
          <p:nvPicPr>
            <p:cNvPr id="40" name="Picture 3" descr="C:\Working Projects\Camouflage Art\Data\Presentation\Presentation\Material\org_fg.pn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570600" y="2008347"/>
              <a:ext cx="1339420" cy="13388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3" name="Picture 2" descr="D:\My Data\My Work\My Documents\My Thesis\PhD Thesis\Presentation\imgs\ci_piple_line\sbj_ROI.png"/>
            <p:cNvPicPr>
              <a:picLocks noChangeAspect="1" noChangeArrowheads="1"/>
            </p:cNvPicPr>
            <p:nvPr/>
          </p:nvPicPr>
          <p:blipFill>
            <a:blip r:embed="rId8"/>
            <a:stretch>
              <a:fillRect/>
            </a:stretch>
          </p:blipFill>
          <p:spPr bwMode="auto">
            <a:xfrm>
              <a:off x="5581557" y="1985155"/>
              <a:ext cx="1385188" cy="138518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pic>
          <p:nvPicPr>
            <p:cNvPr id="44" name="Picture 2" descr="D:\My Data\My Work\My Documents\My Thesis\PhD Thesis\Presentation\imgs\ci_piple_line\sbj_ROI.png"/>
            <p:cNvPicPr>
              <a:picLocks noChangeAspect="1" noChangeArrowheads="1"/>
            </p:cNvPicPr>
            <p:nvPr/>
          </p:nvPicPr>
          <p:blipFill>
            <a:blip r:embed="rId9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 bwMode="auto">
            <a:xfrm>
              <a:off x="7560532" y="1985155"/>
              <a:ext cx="1385188" cy="138518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solidFill>
                <a:schemeClr val="bg1">
                  <a:lumMod val="85000"/>
                </a:schemeClr>
              </a:solidFill>
            </a:ln>
            <a:effectLst/>
          </p:spPr>
        </p:pic>
        <p:cxnSp>
          <p:nvCxnSpPr>
            <p:cNvPr id="45" name="Straight Arrow Connector 44"/>
            <p:cNvCxnSpPr>
              <a:stCxn id="35" idx="3"/>
              <a:endCxn id="39" idx="1"/>
            </p:cNvCxnSpPr>
            <p:nvPr/>
          </p:nvCxnSpPr>
          <p:spPr>
            <a:xfrm>
              <a:off x="1362655" y="1908955"/>
              <a:ext cx="355120" cy="7749"/>
            </a:xfrm>
            <a:prstGeom prst="straightConnector1">
              <a:avLst/>
            </a:prstGeom>
            <a:ln w="19050">
              <a:solidFill>
                <a:schemeClr val="bg1">
                  <a:lumMod val="85000"/>
                </a:schemeClr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Straight Arrow Connector 45"/>
            <p:cNvCxnSpPr>
              <a:stCxn id="30" idx="3"/>
              <a:endCxn id="38" idx="1"/>
            </p:cNvCxnSpPr>
            <p:nvPr/>
          </p:nvCxnSpPr>
          <p:spPr>
            <a:xfrm flipV="1">
              <a:off x="1370325" y="3442281"/>
              <a:ext cx="361193" cy="7826"/>
            </a:xfrm>
            <a:prstGeom prst="straightConnector1">
              <a:avLst/>
            </a:prstGeom>
            <a:ln w="19050">
              <a:solidFill>
                <a:schemeClr val="bg1">
                  <a:lumMod val="85000"/>
                </a:schemeClr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Elbow Connector 46"/>
            <p:cNvCxnSpPr>
              <a:stCxn id="39" idx="3"/>
              <a:endCxn id="40" idx="1"/>
            </p:cNvCxnSpPr>
            <p:nvPr/>
          </p:nvCxnSpPr>
          <p:spPr>
            <a:xfrm>
              <a:off x="2998424" y="1916704"/>
              <a:ext cx="572176" cy="761045"/>
            </a:xfrm>
            <a:prstGeom prst="bentConnector3">
              <a:avLst>
                <a:gd name="adj1" fmla="val 40599"/>
              </a:avLst>
            </a:prstGeom>
            <a:ln w="19050">
              <a:solidFill>
                <a:schemeClr val="bg1">
                  <a:lumMod val="85000"/>
                </a:schemeClr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Elbow Connector 47"/>
            <p:cNvCxnSpPr>
              <a:stCxn id="38" idx="3"/>
              <a:endCxn id="40" idx="1"/>
            </p:cNvCxnSpPr>
            <p:nvPr/>
          </p:nvCxnSpPr>
          <p:spPr>
            <a:xfrm flipV="1">
              <a:off x="3005754" y="2677749"/>
              <a:ext cx="564846" cy="764532"/>
            </a:xfrm>
            <a:prstGeom prst="bentConnector3">
              <a:avLst>
                <a:gd name="adj1" fmla="val 37303"/>
              </a:avLst>
            </a:prstGeom>
            <a:ln w="19050">
              <a:solidFill>
                <a:schemeClr val="bg1">
                  <a:lumMod val="85000"/>
                </a:schemeClr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Straight Arrow Connector 48"/>
            <p:cNvCxnSpPr>
              <a:stCxn id="40" idx="3"/>
              <a:endCxn id="43" idx="1"/>
            </p:cNvCxnSpPr>
            <p:nvPr/>
          </p:nvCxnSpPr>
          <p:spPr>
            <a:xfrm>
              <a:off x="4910020" y="2677749"/>
              <a:ext cx="671537" cy="1588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Straight Arrow Connector 49"/>
            <p:cNvCxnSpPr>
              <a:stCxn id="43" idx="3"/>
              <a:endCxn id="44" idx="1"/>
            </p:cNvCxnSpPr>
            <p:nvPr/>
          </p:nvCxnSpPr>
          <p:spPr>
            <a:xfrm>
              <a:off x="6966745" y="2677749"/>
              <a:ext cx="593787" cy="1588"/>
            </a:xfrm>
            <a:prstGeom prst="straightConnector1">
              <a:avLst/>
            </a:prstGeom>
            <a:ln w="19050">
              <a:solidFill>
                <a:schemeClr val="bg1">
                  <a:lumMod val="85000"/>
                </a:schemeClr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51" name="Rectangle 50"/>
            <p:cNvSpPr/>
            <p:nvPr/>
          </p:nvSpPr>
          <p:spPr>
            <a:xfrm>
              <a:off x="3720557" y="1256895"/>
              <a:ext cx="3366043" cy="2896005"/>
            </a:xfrm>
            <a:prstGeom prst="rect">
              <a:avLst/>
            </a:prstGeom>
            <a:noFill/>
            <a:ln w="381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6700838" y="0"/>
            <a:ext cx="2409825" cy="22272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30723" name="Title 1"/>
          <p:cNvSpPr>
            <a:spLocks noGrp="1"/>
          </p:cNvSpPr>
          <p:nvPr>
            <p:ph type="title"/>
          </p:nvPr>
        </p:nvSpPr>
        <p:spPr>
          <a:xfrm>
            <a:off x="457200" y="-146050"/>
            <a:ext cx="8229600" cy="857250"/>
          </a:xfrm>
        </p:spPr>
        <p:txBody>
          <a:bodyPr/>
          <a:lstStyle/>
          <a:p>
            <a:r>
              <a:rPr lang="en-US" altLang="zh-TW" smtClean="0">
                <a:latin typeface="Arial" charset="0"/>
                <a:ea typeface="新細明體" pitchFamily="18" charset="-120"/>
                <a:cs typeface="Arial" charset="0"/>
              </a:rPr>
              <a:t>Synthesizing Segment Boundary</a:t>
            </a:r>
            <a:endParaRPr lang="zh-TW" altLang="en-US" smtClean="0">
              <a:latin typeface="Arial" charset="0"/>
              <a:ea typeface="新細明體" pitchFamily="18" charset="-120"/>
              <a:cs typeface="Arial" charset="0"/>
            </a:endParaRPr>
          </a:p>
        </p:txBody>
      </p:sp>
      <p:pic>
        <p:nvPicPr>
          <p:cNvPr id="30724" name="Picture 3" descr="C:\Working Projects\Camouflage Art\Data\Presentation\Presentation\Material\org_fg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29400" y="612775"/>
            <a:ext cx="1970088" cy="197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TextBox 77"/>
          <p:cNvSpPr txBox="1">
            <a:spLocks noChangeArrowheads="1"/>
          </p:cNvSpPr>
          <p:nvPr/>
        </p:nvSpPr>
        <p:spPr bwMode="auto">
          <a:xfrm>
            <a:off x="6586538" y="2452688"/>
            <a:ext cx="218281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1600" b="1">
                <a:latin typeface="Corbel" pitchFamily="34" charset="0"/>
              </a:rPr>
              <a:t>Foreground luminance</a:t>
            </a:r>
            <a:endParaRPr lang="zh-TW" altLang="en-US" sz="1600" b="1">
              <a:latin typeface="Corbe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841750" y="1614488"/>
            <a:ext cx="1643063" cy="233521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TW" altLang="en-US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927475" y="3984625"/>
            <a:ext cx="14557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TW" sz="1600" b="1">
                <a:latin typeface="Corbel" pitchFamily="34" charset="0"/>
              </a:rPr>
              <a:t>Texture patch </a:t>
            </a:r>
          </a:p>
          <a:p>
            <a:pPr algn="ctr"/>
            <a:r>
              <a:rPr lang="en-US" altLang="zh-TW" sz="1600" b="1">
                <a:latin typeface="Corbel" pitchFamily="34" charset="0"/>
              </a:rPr>
              <a:t>database</a:t>
            </a:r>
            <a:endParaRPr lang="zh-TW" altLang="en-US" sz="2400" b="1">
              <a:latin typeface="Corbel" pitchFamily="34" charset="0"/>
            </a:endParaRPr>
          </a:p>
        </p:txBody>
      </p:sp>
      <p:sp>
        <p:nvSpPr>
          <p:cNvPr id="30728" name="TextBox 6"/>
          <p:cNvSpPr txBox="1">
            <a:spLocks noChangeArrowheads="1"/>
          </p:cNvSpPr>
          <p:nvPr/>
        </p:nvSpPr>
        <p:spPr bwMode="auto">
          <a:xfrm>
            <a:off x="565150" y="2452688"/>
            <a:ext cx="2357438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TW" sz="1600" b="1">
                <a:latin typeface="Corbel" pitchFamily="34" charset="0"/>
              </a:rPr>
              <a:t>Background luminance</a:t>
            </a:r>
            <a:endParaRPr lang="zh-TW" altLang="en-US" sz="1600" b="1">
              <a:latin typeface="Corbel" pitchFamily="34" charset="0"/>
            </a:endParaRPr>
          </a:p>
        </p:txBody>
      </p:sp>
      <p:sp>
        <p:nvSpPr>
          <p:cNvPr id="30729" name="TextBox 7"/>
          <p:cNvSpPr txBox="1">
            <a:spLocks noChangeArrowheads="1"/>
          </p:cNvSpPr>
          <p:nvPr/>
        </p:nvSpPr>
        <p:spPr bwMode="auto">
          <a:xfrm>
            <a:off x="590550" y="4797425"/>
            <a:ext cx="19907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TW" sz="1600" b="1">
                <a:latin typeface="Corbel" pitchFamily="34" charset="0"/>
              </a:rPr>
              <a:t>Background image</a:t>
            </a:r>
            <a:endParaRPr lang="zh-TW" altLang="en-US" sz="1600" b="1">
              <a:latin typeface="Corbel" pitchFamily="34" charset="0"/>
            </a:endParaRPr>
          </a:p>
        </p:txBody>
      </p:sp>
      <p:pic>
        <p:nvPicPr>
          <p:cNvPr id="30730" name="Picture 2" descr="C:\Working Projects\Camouflage Art\Data\Presentation\Presentation\Material\after_sbj_ROI.bmp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0550" y="585788"/>
            <a:ext cx="186690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1557338" y="790575"/>
            <a:ext cx="158750" cy="15875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TW" altLang="en-US"/>
          </a:p>
        </p:txBody>
      </p:sp>
      <p:sp>
        <p:nvSpPr>
          <p:cNvPr id="12" name="Rectangle 11"/>
          <p:cNvSpPr/>
          <p:nvPr/>
        </p:nvSpPr>
        <p:spPr>
          <a:xfrm>
            <a:off x="1562100" y="1250950"/>
            <a:ext cx="158750" cy="15875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TW" altLang="en-US"/>
          </a:p>
        </p:txBody>
      </p:sp>
      <p:sp>
        <p:nvSpPr>
          <p:cNvPr id="13" name="Rectangle 12"/>
          <p:cNvSpPr/>
          <p:nvPr/>
        </p:nvSpPr>
        <p:spPr>
          <a:xfrm>
            <a:off x="1206500" y="1482725"/>
            <a:ext cx="158750" cy="15875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TW" altLang="en-US"/>
          </a:p>
        </p:txBody>
      </p:sp>
      <p:pic>
        <p:nvPicPr>
          <p:cNvPr id="30734" name="Picture 2" descr="C:\Working Projects\Camouflage Art\Data\Presentation\Presentation\Material\after_sbj_ROI.bmp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1500" y="2938463"/>
            <a:ext cx="186690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14"/>
          <p:cNvSpPr/>
          <p:nvPr/>
        </p:nvSpPr>
        <p:spPr>
          <a:xfrm>
            <a:off x="1536700" y="3159125"/>
            <a:ext cx="158750" cy="158750"/>
          </a:xfrm>
          <a:prstGeom prst="rect">
            <a:avLst/>
          </a:prstGeom>
          <a:noFill/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TW" altLang="en-US"/>
          </a:p>
        </p:txBody>
      </p:sp>
      <p:sp>
        <p:nvSpPr>
          <p:cNvPr id="16" name="Rectangle 15"/>
          <p:cNvSpPr/>
          <p:nvPr/>
        </p:nvSpPr>
        <p:spPr>
          <a:xfrm>
            <a:off x="1574800" y="3571875"/>
            <a:ext cx="158750" cy="158750"/>
          </a:xfrm>
          <a:prstGeom prst="rect">
            <a:avLst/>
          </a:prstGeom>
          <a:noFill/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TW" altLang="en-US"/>
          </a:p>
        </p:txBody>
      </p:sp>
      <p:sp>
        <p:nvSpPr>
          <p:cNvPr id="17" name="Rectangle 16"/>
          <p:cNvSpPr/>
          <p:nvPr/>
        </p:nvSpPr>
        <p:spPr>
          <a:xfrm>
            <a:off x="1154113" y="3868738"/>
            <a:ext cx="160337" cy="158750"/>
          </a:xfrm>
          <a:prstGeom prst="rect">
            <a:avLst/>
          </a:prstGeom>
          <a:noFill/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TW" altLang="en-US"/>
          </a:p>
        </p:txBody>
      </p:sp>
      <p:grpSp>
        <p:nvGrpSpPr>
          <p:cNvPr id="2" name="Group 70"/>
          <p:cNvGrpSpPr>
            <a:grpSpLocks/>
          </p:cNvGrpSpPr>
          <p:nvPr/>
        </p:nvGrpSpPr>
        <p:grpSpPr bwMode="auto">
          <a:xfrm>
            <a:off x="3830638" y="1687513"/>
            <a:ext cx="1689100" cy="498475"/>
            <a:chOff x="3845838" y="3073400"/>
            <a:chExt cx="1689331" cy="498476"/>
          </a:xfrm>
        </p:grpSpPr>
        <p:pic>
          <p:nvPicPr>
            <p:cNvPr id="30760" name="Picture 2" descr="C:\Working Projects\Camouflage Art\Data\Presentation\Presentation\Material\after_sbj_ROI.bmp"/>
            <p:cNvPicPr>
              <a:picLocks noChangeAspect="1" noChangeArrowheads="1"/>
            </p:cNvPicPr>
            <p:nvPr/>
          </p:nvPicPr>
          <p:blipFill>
            <a:blip r:embed="rId6"/>
            <a:srcRect l="53848" t="14046" r="39391" b="79195"/>
            <a:stretch>
              <a:fillRect/>
            </a:stretch>
          </p:blipFill>
          <p:spPr bwMode="auto">
            <a:xfrm>
              <a:off x="4090095" y="3095973"/>
              <a:ext cx="475898" cy="475903"/>
            </a:xfrm>
            <a:prstGeom prst="rect">
              <a:avLst/>
            </a:prstGeom>
            <a:noFill/>
            <a:ln w="12700">
              <a:solidFill>
                <a:srgbClr val="FF0000"/>
              </a:solidFill>
              <a:miter lim="800000"/>
              <a:headEnd/>
              <a:tailEnd/>
            </a:ln>
          </p:spPr>
        </p:pic>
        <p:pic>
          <p:nvPicPr>
            <p:cNvPr id="20" name="Picture 2" descr="C:\Working Projects\Camouflage Art\Data\Presentation\Presentation\Material\after_sbj_ROI.bmp"/>
            <p:cNvPicPr>
              <a:picLocks noChangeAspect="1" noChangeArrowheads="1"/>
            </p:cNvPicPr>
            <p:nvPr/>
          </p:nvPicPr>
          <p:blipFill>
            <a:blip r:embed="rId8"/>
            <a:srcRect l="53845" t="13661" r="39394" b="79578"/>
            <a:stretch>
              <a:fillRect/>
            </a:stretch>
          </p:blipFill>
          <p:spPr bwMode="auto">
            <a:xfrm>
              <a:off x="4785767" y="3095625"/>
              <a:ext cx="476315" cy="476251"/>
            </a:xfrm>
            <a:prstGeom prst="rect">
              <a:avLst/>
            </a:prstGeom>
            <a:noFill/>
            <a:ln w="12700">
              <a:solidFill>
                <a:schemeClr val="accent6">
                  <a:lumMod val="75000"/>
                </a:schemeClr>
              </a:solidFill>
            </a:ln>
          </p:spPr>
        </p:pic>
        <p:sp>
          <p:nvSpPr>
            <p:cNvPr id="30762" name="TextBox 39"/>
            <p:cNvSpPr txBox="1">
              <a:spLocks noChangeArrowheads="1"/>
            </p:cNvSpPr>
            <p:nvPr/>
          </p:nvSpPr>
          <p:spPr bwMode="auto">
            <a:xfrm>
              <a:off x="3845838" y="3073400"/>
              <a:ext cx="168933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TW" sz="2400" b="1">
                  <a:solidFill>
                    <a:schemeClr val="bg1"/>
                  </a:solidFill>
                  <a:latin typeface="Corbel" pitchFamily="34" charset="0"/>
                </a:rPr>
                <a:t>{         ,          }</a:t>
              </a:r>
              <a:endParaRPr lang="zh-TW" altLang="en-US" sz="2400" b="1">
                <a:solidFill>
                  <a:schemeClr val="bg1"/>
                </a:solidFill>
                <a:latin typeface="Corbel" pitchFamily="34" charset="0"/>
              </a:endParaRPr>
            </a:p>
          </p:txBody>
        </p:sp>
      </p:grpSp>
      <p:sp>
        <p:nvSpPr>
          <p:cNvPr id="22" name="Right Arrow 21"/>
          <p:cNvSpPr/>
          <p:nvPr/>
        </p:nvSpPr>
        <p:spPr>
          <a:xfrm>
            <a:off x="2876550" y="2552700"/>
            <a:ext cx="857250" cy="35718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TW" altLang="en-US"/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794000" y="2919413"/>
            <a:ext cx="1023938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TW" sz="1600" b="1">
                <a:latin typeface="Corbel" pitchFamily="34" charset="0"/>
              </a:rPr>
              <a:t>Sampling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4525963" y="3300413"/>
            <a:ext cx="2746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TW" sz="1200" b="1">
                <a:latin typeface="Corbel" pitchFamily="34" charset="0"/>
              </a:rPr>
              <a:t>.</a:t>
            </a:r>
          </a:p>
          <a:p>
            <a:pPr algn="ctr"/>
            <a:r>
              <a:rPr lang="en-US" altLang="zh-TW" sz="1200" b="1">
                <a:latin typeface="Corbel" pitchFamily="34" charset="0"/>
              </a:rPr>
              <a:t>.</a:t>
            </a:r>
          </a:p>
          <a:p>
            <a:pPr algn="ctr"/>
            <a:r>
              <a:rPr lang="en-US" altLang="zh-TW" sz="1200" b="1">
                <a:latin typeface="Corbel" pitchFamily="34" charset="0"/>
              </a:rPr>
              <a:t>.</a:t>
            </a:r>
            <a:endParaRPr lang="zh-TW" altLang="en-US" sz="1200" b="1">
              <a:latin typeface="Corbel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7848600" y="1222375"/>
            <a:ext cx="152400" cy="152400"/>
          </a:xfrm>
          <a:prstGeom prst="rect">
            <a:avLst/>
          </a:prstGeom>
          <a:noFill/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TW" altLang="en-US"/>
          </a:p>
        </p:txBody>
      </p:sp>
      <p:pic>
        <p:nvPicPr>
          <p:cNvPr id="26" name="Picture 3" descr="C:\Working Projects\Camouflage Art\Data\Presentation\Presentation\Material\org_fg.png"/>
          <p:cNvPicPr>
            <a:picLocks noChangeAspect="1" noChangeArrowheads="1"/>
          </p:cNvPicPr>
          <p:nvPr/>
        </p:nvPicPr>
        <p:blipFill>
          <a:blip r:embed="rId9"/>
          <a:srcRect l="61971" t="30544" r="32040" b="63492"/>
          <a:stretch>
            <a:fillRect/>
          </a:stretch>
        </p:blipFill>
        <p:spPr bwMode="auto">
          <a:xfrm>
            <a:off x="5973763" y="1501775"/>
            <a:ext cx="265112" cy="26352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27" name="Right Arrow 26"/>
          <p:cNvSpPr/>
          <p:nvPr/>
        </p:nvSpPr>
        <p:spPr>
          <a:xfrm flipH="1">
            <a:off x="5634038" y="1771650"/>
            <a:ext cx="857250" cy="35718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TW" altLang="en-US"/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5556250" y="2133600"/>
            <a:ext cx="10128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TW" sz="1600" b="1">
                <a:latin typeface="Corbel" pitchFamily="34" charset="0"/>
              </a:rPr>
              <a:t>Querying</a:t>
            </a:r>
          </a:p>
        </p:txBody>
      </p:sp>
      <p:sp>
        <p:nvSpPr>
          <p:cNvPr id="29" name="Right Arrow 28"/>
          <p:cNvSpPr/>
          <p:nvPr/>
        </p:nvSpPr>
        <p:spPr>
          <a:xfrm>
            <a:off x="5675313" y="2909888"/>
            <a:ext cx="857250" cy="357187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TW" altLang="en-US"/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5510213" y="3325813"/>
            <a:ext cx="118903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TW" sz="1600" b="1">
                <a:latin typeface="Corbel" pitchFamily="34" charset="0"/>
              </a:rPr>
              <a:t>Best match</a:t>
            </a: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6637338" y="4797425"/>
            <a:ext cx="20129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1600" b="1">
                <a:latin typeface="Corbel" pitchFamily="34" charset="0"/>
              </a:rPr>
              <a:t>Synthesized scaffold</a:t>
            </a:r>
            <a:endParaRPr lang="zh-TW" altLang="en-US" sz="1600" b="1">
              <a:latin typeface="Corbel" pitchFamily="34" charset="0"/>
            </a:endParaRPr>
          </a:p>
        </p:txBody>
      </p:sp>
      <p:grpSp>
        <p:nvGrpSpPr>
          <p:cNvPr id="3" name="Group 71"/>
          <p:cNvGrpSpPr>
            <a:grpSpLocks/>
          </p:cNvGrpSpPr>
          <p:nvPr/>
        </p:nvGrpSpPr>
        <p:grpSpPr bwMode="auto">
          <a:xfrm>
            <a:off x="3830638" y="2274888"/>
            <a:ext cx="1689100" cy="482600"/>
            <a:chOff x="3845838" y="3661228"/>
            <a:chExt cx="1689331" cy="482152"/>
          </a:xfrm>
        </p:grpSpPr>
        <p:pic>
          <p:nvPicPr>
            <p:cNvPr id="30757" name="Picture 2" descr="C:\Working Projects\Camouflage Art\Data\Presentation\Presentation\Material\after_sbj_ROI.bmp"/>
            <p:cNvPicPr>
              <a:picLocks noChangeAspect="1" noChangeArrowheads="1"/>
            </p:cNvPicPr>
            <p:nvPr/>
          </p:nvPicPr>
          <p:blipFill>
            <a:blip r:embed="rId6"/>
            <a:srcRect l="55235" t="35732" r="37621" b="57253"/>
            <a:stretch>
              <a:fillRect/>
            </a:stretch>
          </p:blipFill>
          <p:spPr bwMode="auto">
            <a:xfrm>
              <a:off x="4084088" y="3661228"/>
              <a:ext cx="487912" cy="479199"/>
            </a:xfrm>
            <a:prstGeom prst="rect">
              <a:avLst/>
            </a:prstGeom>
            <a:noFill/>
            <a:ln w="12700">
              <a:solidFill>
                <a:srgbClr val="FF0000"/>
              </a:solidFill>
              <a:miter lim="800000"/>
              <a:headEnd/>
              <a:tailEnd/>
            </a:ln>
          </p:spPr>
        </p:pic>
        <p:pic>
          <p:nvPicPr>
            <p:cNvPr id="34" name="Picture 2" descr="C:\Working Projects\Camouflage Art\Data\Presentation\Presentation\Material\after_sbj_ROI.bmp"/>
            <p:cNvPicPr>
              <a:picLocks noChangeAspect="1" noChangeArrowheads="1"/>
            </p:cNvPicPr>
            <p:nvPr/>
          </p:nvPicPr>
          <p:blipFill>
            <a:blip r:embed="rId8"/>
            <a:srcRect l="55177" t="35710" r="37679" b="57146"/>
            <a:stretch>
              <a:fillRect/>
            </a:stretch>
          </p:blipFill>
          <p:spPr bwMode="auto">
            <a:xfrm>
              <a:off x="4788942" y="3665986"/>
              <a:ext cx="469964" cy="469464"/>
            </a:xfrm>
            <a:prstGeom prst="rect">
              <a:avLst/>
            </a:prstGeom>
            <a:noFill/>
            <a:ln w="12700">
              <a:solidFill>
                <a:schemeClr val="accent6">
                  <a:lumMod val="75000"/>
                </a:schemeClr>
              </a:solidFill>
            </a:ln>
          </p:spPr>
        </p:pic>
        <p:sp>
          <p:nvSpPr>
            <p:cNvPr id="30759" name="TextBox 66"/>
            <p:cNvSpPr txBox="1">
              <a:spLocks noChangeArrowheads="1"/>
            </p:cNvSpPr>
            <p:nvPr/>
          </p:nvSpPr>
          <p:spPr bwMode="auto">
            <a:xfrm>
              <a:off x="3845838" y="3681715"/>
              <a:ext cx="168933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TW" sz="2400" b="1">
                  <a:solidFill>
                    <a:schemeClr val="bg1"/>
                  </a:solidFill>
                  <a:latin typeface="Corbel" pitchFamily="34" charset="0"/>
                </a:rPr>
                <a:t>{         ,          }</a:t>
              </a:r>
              <a:endParaRPr lang="zh-TW" altLang="en-US" sz="2400" b="1">
                <a:solidFill>
                  <a:schemeClr val="bg1"/>
                </a:solidFill>
                <a:latin typeface="Corbel" pitchFamily="34" charset="0"/>
              </a:endParaRPr>
            </a:p>
          </p:txBody>
        </p:sp>
      </p:grpSp>
      <p:grpSp>
        <p:nvGrpSpPr>
          <p:cNvPr id="4" name="Group 72"/>
          <p:cNvGrpSpPr>
            <a:grpSpLocks/>
          </p:cNvGrpSpPr>
          <p:nvPr/>
        </p:nvGrpSpPr>
        <p:grpSpPr bwMode="auto">
          <a:xfrm>
            <a:off x="3830638" y="2840038"/>
            <a:ext cx="1689100" cy="488950"/>
            <a:chOff x="3845838" y="4226163"/>
            <a:chExt cx="1689331" cy="488721"/>
          </a:xfrm>
        </p:grpSpPr>
        <p:pic>
          <p:nvPicPr>
            <p:cNvPr id="30754" name="Picture 2" descr="C:\Working Projects\Camouflage Art\Data\Presentation\Presentation\Material\after_sbj_ROI.bmp"/>
            <p:cNvPicPr>
              <a:picLocks noChangeAspect="1" noChangeArrowheads="1"/>
            </p:cNvPicPr>
            <p:nvPr/>
          </p:nvPicPr>
          <p:blipFill>
            <a:blip r:embed="rId6"/>
            <a:srcRect l="33028" t="50018" r="60211" b="42966"/>
            <a:stretch>
              <a:fillRect/>
            </a:stretch>
          </p:blipFill>
          <p:spPr bwMode="auto">
            <a:xfrm>
              <a:off x="4096775" y="4230681"/>
              <a:ext cx="462538" cy="479989"/>
            </a:xfrm>
            <a:prstGeom prst="rect">
              <a:avLst/>
            </a:prstGeom>
            <a:noFill/>
            <a:ln w="12700">
              <a:solidFill>
                <a:srgbClr val="FF0000"/>
              </a:solidFill>
              <a:miter lim="800000"/>
              <a:headEnd/>
              <a:tailEnd/>
            </a:ln>
          </p:spPr>
        </p:pic>
        <p:pic>
          <p:nvPicPr>
            <p:cNvPr id="38" name="Picture 2" descr="C:\Working Projects\Camouflage Art\Data\Presentation\Presentation\Material\after_sbj_ROI.bmp"/>
            <p:cNvPicPr>
              <a:picLocks noChangeAspect="1" noChangeArrowheads="1"/>
            </p:cNvPicPr>
            <p:nvPr/>
          </p:nvPicPr>
          <p:blipFill>
            <a:blip r:embed="rId8"/>
            <a:srcRect l="33116" t="49997" r="60123" b="42859"/>
            <a:stretch>
              <a:fillRect/>
            </a:stretch>
          </p:blipFill>
          <p:spPr bwMode="auto">
            <a:xfrm>
              <a:off x="4793705" y="4226163"/>
              <a:ext cx="462026" cy="488721"/>
            </a:xfrm>
            <a:prstGeom prst="rect">
              <a:avLst/>
            </a:prstGeom>
            <a:noFill/>
            <a:ln w="12700">
              <a:solidFill>
                <a:schemeClr val="accent6">
                  <a:lumMod val="75000"/>
                </a:schemeClr>
              </a:solidFill>
            </a:ln>
          </p:spPr>
        </p:pic>
        <p:sp>
          <p:nvSpPr>
            <p:cNvPr id="30756" name="TextBox 69"/>
            <p:cNvSpPr txBox="1">
              <a:spLocks noChangeArrowheads="1"/>
            </p:cNvSpPr>
            <p:nvPr/>
          </p:nvSpPr>
          <p:spPr bwMode="auto">
            <a:xfrm>
              <a:off x="3845838" y="4253219"/>
              <a:ext cx="168933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TW" sz="2400" b="1">
                  <a:solidFill>
                    <a:schemeClr val="bg1"/>
                  </a:solidFill>
                  <a:latin typeface="Corbel" pitchFamily="34" charset="0"/>
                </a:rPr>
                <a:t>{         ,          }</a:t>
              </a:r>
              <a:endParaRPr lang="zh-TW" altLang="en-US" sz="2400" b="1">
                <a:solidFill>
                  <a:schemeClr val="bg1"/>
                </a:solidFill>
                <a:latin typeface="Corbel" pitchFamily="34" charset="0"/>
              </a:endParaRPr>
            </a:p>
          </p:txBody>
        </p:sp>
      </p:grpSp>
      <p:pic>
        <p:nvPicPr>
          <p:cNvPr id="40" name="ci_lion_syn_edge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6886575" y="2865438"/>
            <a:ext cx="1555750" cy="188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3905250" y="1222375"/>
            <a:ext cx="8731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TW" sz="1600" b="1">
                <a:latin typeface="Corbel" pitchFamily="34" charset="0"/>
              </a:rPr>
              <a:t>Feature</a:t>
            </a: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4722813" y="1231900"/>
            <a:ext cx="65563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TW" sz="1600" b="1">
                <a:latin typeface="Corbel" pitchFamily="34" charset="0"/>
              </a:rPr>
              <a:t>Color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7" dur="9010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92" dur="1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video>
              <p:cMediaNode>
                <p:cTn id="9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video>
          </p:childTnLst>
        </p:cTn>
      </p:par>
    </p:tnLst>
    <p:bldLst>
      <p:bldP spid="6" grpId="0" animBg="1"/>
      <p:bldP spid="7" grpId="0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22" grpId="0" animBg="1"/>
      <p:bldP spid="23" grpId="0"/>
      <p:bldP spid="24" grpId="0"/>
      <p:bldP spid="25" grpId="0" animBg="1"/>
      <p:bldP spid="27" grpId="0" animBg="1"/>
      <p:bldP spid="28" grpId="0"/>
      <p:bldP spid="30" grpId="0"/>
      <p:bldP spid="31" grpId="0"/>
      <p:bldP spid="43" grpId="0"/>
      <p:bldP spid="4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 descr="D:\My Data\My Work\My Documents\My Thesis\PhD Thesis\Presentation\imgs\optm_fg_patch.png"/>
          <p:cNvPicPr>
            <a:picLocks noChangeAspect="1" noChangeArrowheads="1"/>
          </p:cNvPicPr>
          <p:nvPr/>
        </p:nvPicPr>
        <p:blipFill>
          <a:blip r:embed="rId5"/>
          <a:srcRect b="8107"/>
          <a:stretch>
            <a:fillRect/>
          </a:stretch>
        </p:blipFill>
        <p:spPr bwMode="auto">
          <a:xfrm>
            <a:off x="6173788" y="2122488"/>
            <a:ext cx="3024187" cy="277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8" descr="D:\My Data\My Work\My Documents\My Thesis\PhD Thesis\Presentation\imgs\edge_rst_10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21463" y="2244725"/>
            <a:ext cx="2201862" cy="266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ci_lion_syn_inr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6623050" y="2244725"/>
            <a:ext cx="2189163" cy="264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9" name="Title 1"/>
          <p:cNvSpPr>
            <a:spLocks noGrp="1"/>
          </p:cNvSpPr>
          <p:nvPr>
            <p:ph type="title"/>
          </p:nvPr>
        </p:nvSpPr>
        <p:spPr>
          <a:xfrm>
            <a:off x="457200" y="14288"/>
            <a:ext cx="8229600" cy="857250"/>
          </a:xfrm>
        </p:spPr>
        <p:txBody>
          <a:bodyPr/>
          <a:lstStyle/>
          <a:p>
            <a:r>
              <a:rPr lang="en-US" altLang="zh-TW" smtClean="0">
                <a:latin typeface="Arial" charset="0"/>
                <a:ea typeface="新細明體" pitchFamily="18" charset="-120"/>
                <a:cs typeface="Arial" charset="0"/>
              </a:rPr>
              <a:t>Synthesizing Segment Interiors</a:t>
            </a:r>
            <a:endParaRPr lang="zh-TW" altLang="en-US" smtClean="0">
              <a:latin typeface="Arial" charset="0"/>
              <a:ea typeface="新細明體" pitchFamily="18" charset="-120"/>
              <a:cs typeface="Arial" charset="0"/>
            </a:endParaRPr>
          </a:p>
        </p:txBody>
      </p:sp>
      <p:sp>
        <p:nvSpPr>
          <p:cNvPr id="31750" name="Content Placeholder 2"/>
          <p:cNvSpPr>
            <a:spLocks noGrp="1"/>
          </p:cNvSpPr>
          <p:nvPr>
            <p:ph idx="1"/>
          </p:nvPr>
        </p:nvSpPr>
        <p:spPr>
          <a:xfrm>
            <a:off x="457200" y="782638"/>
            <a:ext cx="8229600" cy="1298575"/>
          </a:xfrm>
        </p:spPr>
        <p:txBody>
          <a:bodyPr/>
          <a:lstStyle/>
          <a:p>
            <a:r>
              <a:rPr lang="en-US" altLang="zh-TW" smtClean="0">
                <a:latin typeface="Arial" charset="0"/>
                <a:ea typeface="ＭＳ Ｐゴシック" pitchFamily="34" charset="-128"/>
                <a:cs typeface="Arial" charset="0"/>
              </a:rPr>
              <a:t>Luminance correspondence</a:t>
            </a:r>
          </a:p>
          <a:p>
            <a:r>
              <a:rPr lang="en-US" altLang="zh-TW" smtClean="0">
                <a:latin typeface="Arial" charset="0"/>
                <a:ea typeface="ＭＳ Ｐゴシック" pitchFamily="34" charset="-128"/>
                <a:cs typeface="Arial" charset="0"/>
              </a:rPr>
              <a:t>Texture-by-numbers [</a:t>
            </a:r>
            <a:r>
              <a:rPr lang="en-US" altLang="zh-TW" sz="2000" smtClean="0">
                <a:latin typeface="Arial" charset="0"/>
                <a:ea typeface="ＭＳ Ｐゴシック" pitchFamily="34" charset="-128"/>
                <a:cs typeface="Arial" charset="0"/>
              </a:rPr>
              <a:t>Hertzmann et al. 2001</a:t>
            </a:r>
            <a:r>
              <a:rPr lang="en-US" altLang="zh-TW" smtClean="0">
                <a:latin typeface="Arial" charset="0"/>
                <a:ea typeface="ＭＳ Ｐゴシック" pitchFamily="34" charset="-128"/>
                <a:cs typeface="Arial" charset="0"/>
              </a:rPr>
              <a:t>]</a:t>
            </a:r>
          </a:p>
        </p:txBody>
      </p:sp>
      <p:pic>
        <p:nvPicPr>
          <p:cNvPr id="4" name="Picture 2" descr="D:\My Data\My Work\My Documents\My Thesis\PhD Thesis\Presentation\imgs\seg_bg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11125" y="2009775"/>
            <a:ext cx="2881313" cy="288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D:\My Data\My Work\My Documents\My Thesis\PhD Thesis\Presentation\imgs\org_bg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232150" y="2009775"/>
            <a:ext cx="2879725" cy="288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D:\My Data\My Work\My Documents\My Thesis\PhD Thesis\Presentation\imgs\org_bg_patch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11125" y="2009775"/>
            <a:ext cx="2881313" cy="288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D:\My Data\My Work\My Documents\My Thesis\PhD Thesis\Presentation\imgs\org_bg_tex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232150" y="2009775"/>
            <a:ext cx="2879725" cy="288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36"/>
          <p:cNvGrpSpPr>
            <a:grpSpLocks/>
          </p:cNvGrpSpPr>
          <p:nvPr/>
        </p:nvGrpSpPr>
        <p:grpSpPr bwMode="auto">
          <a:xfrm>
            <a:off x="4462463" y="2278063"/>
            <a:ext cx="3578225" cy="996950"/>
            <a:chOff x="4779990" y="3789351"/>
            <a:chExt cx="3578224" cy="996971"/>
          </a:xfrm>
        </p:grpSpPr>
        <p:sp>
          <p:nvSpPr>
            <p:cNvPr id="15" name="Rectangle 14"/>
            <p:cNvSpPr/>
            <p:nvPr/>
          </p:nvSpPr>
          <p:spPr>
            <a:xfrm>
              <a:off x="5480077" y="3789351"/>
              <a:ext cx="158750" cy="158753"/>
            </a:xfrm>
            <a:prstGeom prst="rect">
              <a:avLst/>
            </a:prstGeom>
            <a:noFill/>
            <a:ln w="127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TW" alt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779990" y="3903653"/>
              <a:ext cx="158750" cy="158753"/>
            </a:xfrm>
            <a:prstGeom prst="rect">
              <a:avLst/>
            </a:prstGeom>
            <a:noFill/>
            <a:ln w="127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TW" alt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5332440" y="4502153"/>
              <a:ext cx="158750" cy="158753"/>
            </a:xfrm>
            <a:prstGeom prst="rect">
              <a:avLst/>
            </a:prstGeom>
            <a:noFill/>
            <a:ln w="127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TW" altLang="en-US"/>
            </a:p>
          </p:txBody>
        </p:sp>
        <p:cxnSp>
          <p:nvCxnSpPr>
            <p:cNvPr id="18" name="Curved Connector 17"/>
            <p:cNvCxnSpPr>
              <a:stCxn id="15" idx="3"/>
            </p:cNvCxnSpPr>
            <p:nvPr/>
          </p:nvCxnSpPr>
          <p:spPr>
            <a:xfrm>
              <a:off x="5638827" y="3868728"/>
              <a:ext cx="2239962" cy="322269"/>
            </a:xfrm>
            <a:prstGeom prst="curvedConnector3">
              <a:avLst>
                <a:gd name="adj1" fmla="val 50000"/>
              </a:avLst>
            </a:prstGeom>
            <a:ln w="19050">
              <a:solidFill>
                <a:schemeClr val="tx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urved Connector 18"/>
            <p:cNvCxnSpPr>
              <a:stCxn id="17" idx="3"/>
            </p:cNvCxnSpPr>
            <p:nvPr/>
          </p:nvCxnSpPr>
          <p:spPr>
            <a:xfrm>
              <a:off x="5491190" y="4581530"/>
              <a:ext cx="2867024" cy="204792"/>
            </a:xfrm>
            <a:prstGeom prst="curvedConnector3">
              <a:avLst>
                <a:gd name="adj1" fmla="val 50000"/>
              </a:avLst>
            </a:prstGeom>
            <a:ln w="19050">
              <a:solidFill>
                <a:schemeClr val="tx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urved Connector 19"/>
            <p:cNvCxnSpPr>
              <a:stCxn id="16" idx="3"/>
            </p:cNvCxnSpPr>
            <p:nvPr/>
          </p:nvCxnSpPr>
          <p:spPr>
            <a:xfrm>
              <a:off x="4938740" y="3983030"/>
              <a:ext cx="3419474" cy="374658"/>
            </a:xfrm>
            <a:prstGeom prst="curvedConnector3">
              <a:avLst>
                <a:gd name="adj1" fmla="val 50000"/>
              </a:avLst>
            </a:prstGeom>
            <a:ln w="19050">
              <a:solidFill>
                <a:schemeClr val="tx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0032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0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video>
              <p:cMediaNode>
                <p:cTn id="4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457200" y="15875"/>
            <a:ext cx="8229600" cy="857250"/>
          </a:xfrm>
        </p:spPr>
        <p:txBody>
          <a:bodyPr/>
          <a:lstStyle/>
          <a:p>
            <a:r>
              <a:rPr lang="en-US" altLang="zh-TW" dirty="0" smtClean="0">
                <a:latin typeface="Arial" charset="0"/>
                <a:ea typeface="新細明體" pitchFamily="18" charset="-120"/>
                <a:cs typeface="Arial" charset="0"/>
              </a:rPr>
              <a:t>Adding Distracting Segments</a:t>
            </a:r>
            <a:endParaRPr lang="zh-TW" altLang="en-US" dirty="0" smtClean="0">
              <a:latin typeface="Arial" charset="0"/>
              <a:ea typeface="新細明體" pitchFamily="18" charset="-120"/>
              <a:cs typeface="Arial" charset="0"/>
            </a:endParaRPr>
          </a:p>
        </p:txBody>
      </p:sp>
      <p:pic>
        <p:nvPicPr>
          <p:cNvPr id="4" name="Picture 2" descr="D:\My Data\My Work\My Documents\My Thesis\PhD Thesis\Presentation\imgs\ci_piple_line\sbj_ROI.pn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2445653" y="830206"/>
            <a:ext cx="4252694" cy="42526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2" name="Picture 2" descr="D:\My Data\My Work\My Documents\My Thesis\PhD Thesis\Presentation\imgs\ci_piple_line\sbj_ROI.png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2445653" y="830206"/>
            <a:ext cx="4252694" cy="42526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1" name="Picture 2" descr="D:\My Data\My Work\My Documents\My Thesis\PhD Thesis\Presentation\imgs\ci_piple_line\sbj_ROI.png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2445653" y="830206"/>
            <a:ext cx="4252694" cy="42526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457200" y="15875"/>
            <a:ext cx="8229600" cy="857250"/>
          </a:xfrm>
        </p:spPr>
        <p:txBody>
          <a:bodyPr/>
          <a:lstStyle/>
          <a:p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Background Warping</a:t>
            </a:r>
          </a:p>
        </p:txBody>
      </p:sp>
      <p:pic>
        <p:nvPicPr>
          <p:cNvPr id="50178" name="Picture 2" descr="C:\Working Projects\Camouflage Art\Data\Presentation\Presentation\Material\rhino_befor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1609" y="778314"/>
            <a:ext cx="4300782" cy="43007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50179" name="Picture 3" descr="C:\Working Projects\Camouflage Art\Data\Presentation\Presentation\Material\rhino_after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21609" y="778314"/>
            <a:ext cx="4300782" cy="43007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Embedding Location Search</a:t>
            </a:r>
          </a:p>
        </p:txBody>
      </p:sp>
      <p:pic>
        <p:nvPicPr>
          <p:cNvPr id="50178" name="Picture 2" descr="C:\Working Projects\Camouflage Art\Data\Presentation\Presentation\Material\rhino_before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519091" y="987766"/>
            <a:ext cx="6105819" cy="40737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>
                <a:latin typeface="Arial" charset="0"/>
                <a:ea typeface="新細明體" pitchFamily="18" charset="-120"/>
                <a:cs typeface="Arial" charset="0"/>
              </a:rPr>
              <a:t>Camouflage Art</a:t>
            </a:r>
            <a:endParaRPr lang="zh-TW" altLang="en-US" smtClean="0">
              <a:latin typeface="Arial" charset="0"/>
              <a:ea typeface="新細明體" pitchFamily="18" charset="-120"/>
              <a:cs typeface="Arial" charset="0"/>
            </a:endParaRPr>
          </a:p>
        </p:txBody>
      </p:sp>
      <p:pic>
        <p:nvPicPr>
          <p:cNvPr id="4" name="Picture 2" descr="D:\My Data\My Work\My Documents\My Thesis\PhD Thesis\Presentation\imgs\15-eagles.pn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15489" y="1133965"/>
            <a:ext cx="5361211" cy="38743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5" name="Picture 2" descr="D:\My Data\My Work\My Documents\My Thesis\PhD Thesis\Presentation\imgs\15-eagles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5488" y="1133965"/>
            <a:ext cx="5361212" cy="38743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6" name="圓角矩形 7"/>
          <p:cNvSpPr/>
          <p:nvPr/>
        </p:nvSpPr>
        <p:spPr>
          <a:xfrm>
            <a:off x="5813613" y="2568575"/>
            <a:ext cx="3097213" cy="674688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TW" sz="2400" b="1" dirty="0">
                <a:solidFill>
                  <a:srgbClr val="FF0000"/>
                </a:solidFill>
              </a:rPr>
              <a:t>15</a:t>
            </a:r>
            <a:r>
              <a:rPr lang="en-US" altLang="zh-TW" sz="2400" b="1" dirty="0"/>
              <a:t> eagles </a:t>
            </a:r>
            <a:r>
              <a:rPr lang="en-US" altLang="zh-TW" sz="2000" b="1" dirty="0"/>
              <a:t/>
            </a:r>
            <a:br>
              <a:rPr lang="en-US" altLang="zh-TW" sz="2000" b="1" dirty="0"/>
            </a:br>
            <a:r>
              <a:rPr lang="en-US" altLang="zh-TW" sz="2000" dirty="0"/>
              <a:t>©Steven Michael Gardner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3"/>
          <p:cNvSpPr txBox="1">
            <a:spLocks noChangeArrowheads="1"/>
          </p:cNvSpPr>
          <p:nvPr/>
        </p:nvSpPr>
        <p:spPr bwMode="auto">
          <a:xfrm>
            <a:off x="1600200" y="2063919"/>
            <a:ext cx="59436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TW" sz="6000" dirty="0" smtClean="0"/>
              <a:t>System in Action</a:t>
            </a:r>
            <a:endParaRPr lang="zh-TW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i_realtime_demo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611313" y="61913"/>
            <a:ext cx="5921375" cy="5019675"/>
          </a:xfrm>
          <a:prstGeom prst="rect">
            <a:avLst/>
          </a:prstGeom>
          <a:effectLst/>
        </p:spPr>
      </p:pic>
      <p:pic>
        <p:nvPicPr>
          <p:cNvPr id="33795" name="Picture 2" descr="D:\My Data\My Work\My Documents\My Thesis\PhD Thesis\Presentation\imgs\Player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80238" y="4530725"/>
            <a:ext cx="552450" cy="55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5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Box 1"/>
          <p:cNvSpPr txBox="1">
            <a:spLocks noChangeArrowheads="1"/>
          </p:cNvSpPr>
          <p:nvPr/>
        </p:nvSpPr>
        <p:spPr bwMode="auto">
          <a:xfrm>
            <a:off x="3196463" y="2063750"/>
            <a:ext cx="275107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6000" dirty="0" smtClean="0"/>
              <a:t>Results</a:t>
            </a:r>
            <a:endParaRPr lang="zh-TW" altLang="en-US" sz="6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Working Projects\Camouflage Art\Data\Presentation\Presentation\Material\4 lions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76500" y="50255"/>
            <a:ext cx="4191000" cy="50429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Working Projects\Camouflage Art\Data\Presentation\Presentation\Material\4 lions.bmp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476500" y="50255"/>
            <a:ext cx="4191000" cy="50429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Working Projects\Camouflage Art\Data\Presentation\Presentation\Material\4 lions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76500" y="50255"/>
            <a:ext cx="4191000" cy="50429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Working Projects\Camouflage Art\Data\Presentation\Presentation\Material\4 lions.bmp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152650" y="34268"/>
            <a:ext cx="4838700" cy="50749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Working Projects\Camouflage Art\Data\Presentation\Presentation\Material\4 lions.bmp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152650" y="34268"/>
            <a:ext cx="4838699" cy="50749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Working Projects\Camouflage Art\Data\Presentation\Presentation\Material\4 lions.bmp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152650" y="34268"/>
            <a:ext cx="4838700" cy="50749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700838" y="0"/>
            <a:ext cx="2409825" cy="22272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pic>
        <p:nvPicPr>
          <p:cNvPr id="21506" name="Picture 2" descr="C:\Working Projects\Camouflage Art\Data\Presentation\Presentation\Material\4 lions.bmp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37908" y="14441"/>
            <a:ext cx="7668185" cy="51146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>
                <a:latin typeface="Arial" charset="0"/>
                <a:ea typeface="新細明體" pitchFamily="18" charset="-120"/>
                <a:cs typeface="Arial" charset="0"/>
              </a:rPr>
              <a:t>Camouflage Art: More</a:t>
            </a:r>
            <a:endParaRPr lang="zh-TW" altLang="en-US" smtClean="0">
              <a:latin typeface="Arial" charset="0"/>
              <a:ea typeface="新細明體" pitchFamily="18" charset="-120"/>
              <a:cs typeface="Arial" charset="0"/>
            </a:endParaRPr>
          </a:p>
        </p:txBody>
      </p:sp>
      <p:pic>
        <p:nvPicPr>
          <p:cNvPr id="4" name="Picture 3" descr="D:\My Data\My Work\My Documents\My Thesis\PhD Thesis\Presentation\imgs\ci artists\2.9 cougar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99771" y="2438206"/>
            <a:ext cx="2063436" cy="26434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Picture 5" descr="D:\My Data\My Work\My Documents\My Thesis\PhD Thesis\Presentation\imgs\ci artists\06.10 Hors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07028" y="2438206"/>
            <a:ext cx="1982609" cy="26434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7" name="Picture 4" descr="D:\My Data\My Work\My Documents\My Thesis\PhD Thesis\Presentation\imgs\ci artists\3.6 animals.jpg"/>
          <p:cNvPicPr>
            <a:picLocks noChangeAspect="1" noChangeArrowheads="1"/>
          </p:cNvPicPr>
          <p:nvPr/>
        </p:nvPicPr>
        <p:blipFill>
          <a:blip r:embed="rId5" cstate="print"/>
          <a:srcRect l="771" t="1588" r="790" b="27955"/>
          <a:stretch>
            <a:fillRect/>
          </a:stretch>
        </p:blipFill>
        <p:spPr bwMode="auto">
          <a:xfrm>
            <a:off x="82059" y="1346700"/>
            <a:ext cx="2476800" cy="17869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8" name="Picture 7" descr="D:\My Data\My Work\My Documents\My Thesis\PhD Thesis\Presentation\imgs\ci artists\10_eagle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59977" y="2438526"/>
            <a:ext cx="2294611" cy="26431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0" name="Picture 10" descr="D:\My Data\My Work\My Documents\My Thesis\PhD Thesis\Presentation\imgs\ci artists\wolves_find_1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755" y="3198584"/>
            <a:ext cx="2477765" cy="18831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9" name="圓角矩形 7"/>
          <p:cNvSpPr/>
          <p:nvPr/>
        </p:nvSpPr>
        <p:spPr>
          <a:xfrm>
            <a:off x="2667000" y="1352550"/>
            <a:ext cx="4287588" cy="990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TW" sz="2800" dirty="0" smtClean="0"/>
              <a:t>©Steven Michael Gardner </a:t>
            </a:r>
            <a:r>
              <a:rPr lang="en-US" altLang="zh-TW" sz="2800" b="1" dirty="0"/>
              <a:t/>
            </a:r>
            <a:br>
              <a:rPr lang="en-US" altLang="zh-TW" sz="2800" b="1" dirty="0"/>
            </a:br>
            <a:r>
              <a:rPr lang="en-US" altLang="zh-TW" sz="2800" dirty="0" smtClean="0"/>
              <a:t>©John Van </a:t>
            </a:r>
            <a:r>
              <a:rPr lang="en-US" altLang="zh-TW" sz="2800" dirty="0" err="1" smtClean="0"/>
              <a:t>Straalen</a:t>
            </a:r>
            <a:endParaRPr lang="en-US" altLang="zh-TW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700838" y="0"/>
            <a:ext cx="2409825" cy="22272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pic>
        <p:nvPicPr>
          <p:cNvPr id="21506" name="Picture 2" descr="C:\Working Projects\Camouflage Art\Data\Presentation\Presentation\Material\4 lions.bmp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37908" y="14441"/>
            <a:ext cx="7668184" cy="51146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700838" y="0"/>
            <a:ext cx="2409825" cy="22272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pic>
        <p:nvPicPr>
          <p:cNvPr id="21506" name="Picture 2" descr="C:\Working Projects\Camouflage Art\Data\Presentation\Presentation\Material\4 lions.bmp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37908" y="14441"/>
            <a:ext cx="7668185" cy="51146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700838" y="0"/>
            <a:ext cx="2409825" cy="22272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pic>
        <p:nvPicPr>
          <p:cNvPr id="2" name="Picture 2" descr="C:\Working Projects\Camouflage Art\Data\Presentation\Presentation\Material\results_plat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157" y="590985"/>
            <a:ext cx="7319686" cy="45462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4" name="圓角矩形 6"/>
          <p:cNvSpPr/>
          <p:nvPr/>
        </p:nvSpPr>
        <p:spPr>
          <a:xfrm>
            <a:off x="1092200" y="143438"/>
            <a:ext cx="6959600" cy="415738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TW" sz="2200" b="1" dirty="0" smtClean="0">
                <a:solidFill>
                  <a:schemeClr val="tx1"/>
                </a:solidFill>
              </a:rPr>
              <a:t>Find more camouflage images on our project page!</a:t>
            </a:r>
            <a:endParaRPr lang="en-US" altLang="zh-TW" sz="2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Box 1"/>
          <p:cNvSpPr txBox="1">
            <a:spLocks noChangeArrowheads="1"/>
          </p:cNvSpPr>
          <p:nvPr/>
        </p:nvSpPr>
        <p:spPr bwMode="auto">
          <a:xfrm>
            <a:off x="2817813" y="2063750"/>
            <a:ext cx="35083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6000"/>
              <a:t>Validation</a:t>
            </a:r>
            <a:endParaRPr lang="zh-TW" altLang="en-US" sz="6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>
                <a:latin typeface="Arial" charset="0"/>
                <a:ea typeface="新細明體" pitchFamily="18" charset="-120"/>
                <a:cs typeface="Arial" charset="0"/>
              </a:rPr>
              <a:t>User Study I: Difficulty Control</a:t>
            </a:r>
            <a:endParaRPr lang="zh-TW" altLang="en-US" dirty="0" smtClean="0">
              <a:latin typeface="Arial" charset="0"/>
              <a:ea typeface="新細明體" pitchFamily="18" charset="-120"/>
              <a:cs typeface="Arial" charset="0"/>
            </a:endParaRPr>
          </a:p>
        </p:txBody>
      </p:sp>
      <p:sp>
        <p:nvSpPr>
          <p:cNvPr id="49155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User study setting</a:t>
            </a:r>
          </a:p>
          <a:p>
            <a:pPr lvl="1"/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68 participants</a:t>
            </a:r>
          </a:p>
          <a:p>
            <a:pPr lvl="1"/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24 test images</a:t>
            </a:r>
          </a:p>
          <a:p>
            <a:pPr lvl="1"/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8 for easy/med./diff.</a:t>
            </a:r>
          </a:p>
          <a:p>
            <a:pPr lvl="1"/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Only one hidden figure</a:t>
            </a:r>
          </a:p>
          <a:p>
            <a:pPr lvl="1"/>
            <a:endParaRPr lang="en-US" altLang="zh-TW" dirty="0" smtClean="0">
              <a:latin typeface="Arial" charset="0"/>
              <a:ea typeface="ＭＳ Ｐゴシック" pitchFamily="34" charset="-128"/>
              <a:cs typeface="Arial" charset="0"/>
            </a:endParaRPr>
          </a:p>
          <a:p>
            <a:pPr>
              <a:buFont typeface="Arial" charset="0"/>
              <a:buNone/>
            </a:pPr>
            <a:endParaRPr lang="zh-TW" altLang="en-US" dirty="0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182045" y="1200151"/>
            <a:ext cx="4764736" cy="3394472"/>
          </a:xfrm>
        </p:spPr>
        <p:txBody>
          <a:bodyPr/>
          <a:lstStyle/>
          <a:p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For each user </a:t>
            </a:r>
          </a:p>
          <a:p>
            <a:pPr lvl="1"/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From hard to easy</a:t>
            </a:r>
          </a:p>
          <a:p>
            <a:pPr lvl="1"/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Ask to type the answer</a:t>
            </a:r>
          </a:p>
          <a:p>
            <a:pPr lvl="1"/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Record the response time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>
                <a:latin typeface="Arial" charset="0"/>
                <a:ea typeface="新細明體" pitchFamily="18" charset="-120"/>
                <a:cs typeface="Arial" charset="0"/>
              </a:rPr>
              <a:t>Statistics: Accuracy</a:t>
            </a:r>
            <a:endParaRPr lang="zh-TW" altLang="en-US" smtClean="0">
              <a:latin typeface="Arial" charset="0"/>
              <a:ea typeface="新細明體" pitchFamily="18" charset="-120"/>
              <a:cs typeface="Arial" charset="0"/>
            </a:endParaRPr>
          </a:p>
        </p:txBody>
      </p:sp>
      <p:graphicFrame>
        <p:nvGraphicFramePr>
          <p:cNvPr id="5" name="圖表 3"/>
          <p:cNvGraphicFramePr/>
          <p:nvPr/>
        </p:nvGraphicFramePr>
        <p:xfrm>
          <a:off x="2297505" y="1292022"/>
          <a:ext cx="4548990" cy="38514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>
                <a:latin typeface="Arial" charset="0"/>
                <a:ea typeface="新細明體" pitchFamily="18" charset="-120"/>
                <a:cs typeface="Arial" charset="0"/>
              </a:rPr>
              <a:t>Statistics: Response time</a:t>
            </a:r>
            <a:endParaRPr lang="zh-TW" altLang="en-US" smtClean="0">
              <a:latin typeface="Arial" charset="0"/>
              <a:ea typeface="新細明體" pitchFamily="18" charset="-120"/>
              <a:cs typeface="Arial" charset="0"/>
            </a:endParaRPr>
          </a:p>
        </p:txBody>
      </p:sp>
      <p:graphicFrame>
        <p:nvGraphicFramePr>
          <p:cNvPr id="4" name="圖表 4"/>
          <p:cNvGraphicFramePr/>
          <p:nvPr/>
        </p:nvGraphicFramePr>
        <p:xfrm>
          <a:off x="2297505" y="1292022"/>
          <a:ext cx="4548990" cy="38514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>
                <a:latin typeface="Arial" charset="0"/>
                <a:ea typeface="新細明體" pitchFamily="18" charset="-120"/>
                <a:cs typeface="Arial" charset="0"/>
              </a:rPr>
              <a:t>User Study II: Compare with Artists</a:t>
            </a:r>
            <a:endParaRPr lang="zh-TW" altLang="en-US" dirty="0" smtClean="0">
              <a:latin typeface="Arial" charset="0"/>
              <a:ea typeface="新細明體" pitchFamily="18" charset="-120"/>
              <a:cs typeface="Arial" charset="0"/>
            </a:endParaRPr>
          </a:p>
        </p:txBody>
      </p:sp>
      <p:sp>
        <p:nvSpPr>
          <p:cNvPr id="52227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User study setting</a:t>
            </a:r>
          </a:p>
          <a:p>
            <a:pPr lvl="1"/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30 participants</a:t>
            </a:r>
          </a:p>
          <a:p>
            <a:pPr lvl="1"/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10 test images</a:t>
            </a:r>
          </a:p>
          <a:p>
            <a:pPr lvl="1"/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 5 for artist/ours</a:t>
            </a:r>
          </a:p>
          <a:p>
            <a:pPr>
              <a:buFont typeface="Arial" charset="0"/>
              <a:buNone/>
            </a:pPr>
            <a:endParaRPr lang="zh-TW" altLang="en-US" dirty="0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83200" y="1200151"/>
            <a:ext cx="4468896" cy="3394472"/>
          </a:xfrm>
        </p:spPr>
        <p:txBody>
          <a:bodyPr/>
          <a:lstStyle/>
          <a:p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For each user </a:t>
            </a:r>
          </a:p>
          <a:p>
            <a:pPr lvl="1"/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No prior knowledge</a:t>
            </a:r>
          </a:p>
          <a:p>
            <a:pPr lvl="1"/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Ask to give a score (1-5) </a:t>
            </a:r>
            <a:b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</a:br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(natural, engaging)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>
                <a:latin typeface="Arial" charset="0"/>
                <a:ea typeface="新細明體" pitchFamily="18" charset="-120"/>
                <a:cs typeface="Arial" charset="0"/>
              </a:rPr>
              <a:t>User Study II: Images</a:t>
            </a:r>
            <a:endParaRPr lang="zh-TW" altLang="en-US" dirty="0" smtClean="0">
              <a:latin typeface="Arial" charset="0"/>
              <a:ea typeface="新細明體" pitchFamily="18" charset="-120"/>
              <a:cs typeface="Arial" charset="0"/>
            </a:endParaRPr>
          </a:p>
        </p:txBody>
      </p:sp>
      <p:pic>
        <p:nvPicPr>
          <p:cNvPr id="57346" name="Picture 2" descr="C:\Working Projects\Camouflage Art\Paper-SourceRepo\paper_text\figures\artist_compare\3.6 animals.jpg"/>
          <p:cNvPicPr>
            <a:picLocks noChangeAspect="1" noChangeArrowheads="1"/>
          </p:cNvPicPr>
          <p:nvPr/>
        </p:nvPicPr>
        <p:blipFill>
          <a:blip r:embed="rId3"/>
          <a:srcRect b="29759"/>
          <a:stretch>
            <a:fillRect/>
          </a:stretch>
        </p:blipFill>
        <p:spPr bwMode="auto">
          <a:xfrm>
            <a:off x="237575" y="1407802"/>
            <a:ext cx="4389886" cy="31081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57347" name="Picture 3" descr="C:\Working Projects\Camouflage Art\Paper-SourceRepo\paper_text\figures\artist_compare\4.4 eagles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07114" y="1499140"/>
            <a:ext cx="4199311" cy="30168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1581452" y="4524934"/>
            <a:ext cx="1702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/>
              <a:t>Artist’s image</a:t>
            </a:r>
            <a:endParaRPr lang="zh-TW" alt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143767" y="4515973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/>
              <a:t>Our image</a:t>
            </a:r>
            <a:endParaRPr lang="zh-TW" altLang="en-US" b="1" dirty="0"/>
          </a:p>
        </p:txBody>
      </p:sp>
    </p:spTree>
  </p:cSld>
  <p:clrMapOvr>
    <a:masterClrMapping/>
  </p:clrMapOvr>
  <p:transition advTm="3000"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>
                <a:latin typeface="Arial" charset="0"/>
                <a:ea typeface="新細明體" pitchFamily="18" charset="-120"/>
                <a:cs typeface="Arial" charset="0"/>
              </a:rPr>
              <a:t>User Study II: Images</a:t>
            </a:r>
            <a:endParaRPr lang="zh-TW" altLang="en-US" dirty="0" smtClean="0">
              <a:latin typeface="Arial" charset="0"/>
              <a:ea typeface="新細明體" pitchFamily="18" charset="-120"/>
              <a:cs typeface="Arial" charset="0"/>
            </a:endParaRPr>
          </a:p>
        </p:txBody>
      </p:sp>
      <p:pic>
        <p:nvPicPr>
          <p:cNvPr id="7" name="Picture 2" descr="C:\Working Projects\Camouflage Art\Paper-SourceRepo\paper_text\figures\artist_compare\3.6 animals.jpg"/>
          <p:cNvPicPr>
            <a:picLocks noChangeAspect="1" noChangeArrowheads="1"/>
          </p:cNvPicPr>
          <p:nvPr/>
        </p:nvPicPr>
        <p:blipFill>
          <a:blip r:embed="rId3"/>
          <a:srcRect l="9600" r="8894" b="41090"/>
          <a:stretch>
            <a:fillRect/>
          </a:stretch>
        </p:blipFill>
        <p:spPr bwMode="auto">
          <a:xfrm>
            <a:off x="220650" y="1425563"/>
            <a:ext cx="4299128" cy="3107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8" name="Picture 3" descr="C:\Working Projects\Camouflage Art\Paper-SourceRepo\paper_text\figures\artist_compare\4.4 eagles.bmp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598061" y="1425529"/>
            <a:ext cx="4325289" cy="31073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1519148" y="4524934"/>
            <a:ext cx="1702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/>
              <a:t>Artist’s image</a:t>
            </a:r>
            <a:endParaRPr lang="zh-TW" altLang="en-US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097703" y="4515973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/>
              <a:t>Our image</a:t>
            </a:r>
            <a:endParaRPr lang="zh-TW" altLang="en-US" b="1" dirty="0"/>
          </a:p>
        </p:txBody>
      </p:sp>
    </p:spTree>
  </p:cSld>
  <p:clrMapOvr>
    <a:masterClrMapping/>
  </p:clrMapOvr>
  <p:transition advTm="300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>
                <a:latin typeface="Arial" charset="0"/>
                <a:ea typeface="新細明體" pitchFamily="18" charset="-120"/>
                <a:cs typeface="Arial" charset="0"/>
              </a:rPr>
              <a:t>Camouflage Image</a:t>
            </a:r>
            <a:endParaRPr lang="zh-TW" altLang="en-US" smtClean="0">
              <a:latin typeface="Arial" charset="0"/>
              <a:ea typeface="新細明體" pitchFamily="18" charset="-120"/>
              <a:cs typeface="Arial" charset="0"/>
            </a:endParaRPr>
          </a:p>
        </p:txBody>
      </p:sp>
      <p:pic>
        <p:nvPicPr>
          <p:cNvPr id="4" name="Picture 2" descr="C:\Working Projects\Camouflage Art\Data\Presentation\Presentation\Material\James_39_dif(syn).pn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80368" y="1047000"/>
            <a:ext cx="6680716" cy="39862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5" name="Picture 2" descr="C:\Working Projects\Camouflage Art\Data\Presentation\Presentation\Material\James_39_dif(syn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367" y="1047000"/>
            <a:ext cx="6680717" cy="39862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6" name="圓角矩形 7"/>
          <p:cNvSpPr/>
          <p:nvPr/>
        </p:nvSpPr>
        <p:spPr>
          <a:xfrm>
            <a:off x="7275701" y="2671763"/>
            <a:ext cx="1546225" cy="6731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TW" sz="2400" b="1" dirty="0">
                <a:solidFill>
                  <a:srgbClr val="FF0000"/>
                </a:solidFill>
              </a:rPr>
              <a:t>4</a:t>
            </a:r>
            <a:r>
              <a:rPr lang="en-US" altLang="zh-TW" sz="2400" b="1" dirty="0"/>
              <a:t> animals</a:t>
            </a:r>
            <a:endParaRPr lang="en-US" altLang="zh-TW" sz="20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Box 1"/>
          <p:cNvSpPr txBox="1">
            <a:spLocks noChangeArrowheads="1"/>
          </p:cNvSpPr>
          <p:nvPr/>
        </p:nvSpPr>
        <p:spPr bwMode="auto">
          <a:xfrm>
            <a:off x="2640221" y="2063919"/>
            <a:ext cx="386355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6000" dirty="0" smtClean="0"/>
              <a:t>Limitations</a:t>
            </a:r>
            <a:endParaRPr lang="zh-TW" alt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Title 1"/>
          <p:cNvSpPr>
            <a:spLocks noGrp="1"/>
          </p:cNvSpPr>
          <p:nvPr>
            <p:ph type="title"/>
          </p:nvPr>
        </p:nvSpPr>
        <p:spPr>
          <a:xfrm>
            <a:off x="457200" y="15875"/>
            <a:ext cx="8229600" cy="857250"/>
          </a:xfrm>
        </p:spPr>
        <p:txBody>
          <a:bodyPr/>
          <a:lstStyle/>
          <a:p>
            <a:r>
              <a:rPr lang="en-US" altLang="zh-TW" dirty="0" smtClean="0">
                <a:latin typeface="Arial" charset="0"/>
                <a:ea typeface="新細明體" pitchFamily="18" charset="-120"/>
                <a:cs typeface="Arial" charset="0"/>
              </a:rPr>
              <a:t>Limitations: Low Texture Variation</a:t>
            </a:r>
            <a:endParaRPr lang="zh-TW" altLang="en-US" dirty="0" smtClean="0">
              <a:latin typeface="Arial" charset="0"/>
              <a:ea typeface="新細明體" pitchFamily="18" charset="-120"/>
              <a:cs typeface="Arial" charset="0"/>
            </a:endParaRPr>
          </a:p>
        </p:txBody>
      </p:sp>
      <p:pic>
        <p:nvPicPr>
          <p:cNvPr id="23554" name="Picture 2" descr="C:\Working Projects\Camouflage Art\Data\Presentation\Presentation\Material\58363932_91e3643172_b.jpg"/>
          <p:cNvPicPr>
            <a:picLocks noChangeAspect="1" noChangeArrowheads="1"/>
          </p:cNvPicPr>
          <p:nvPr/>
        </p:nvPicPr>
        <p:blipFill>
          <a:blip r:embed="rId3"/>
          <a:srcRect l="39384" t="14795" r="22129" b="51324"/>
          <a:stretch>
            <a:fillRect/>
          </a:stretch>
        </p:blipFill>
        <p:spPr bwMode="auto">
          <a:xfrm>
            <a:off x="1333500" y="772795"/>
            <a:ext cx="6477000" cy="42764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Title 1"/>
          <p:cNvSpPr>
            <a:spLocks noGrp="1"/>
          </p:cNvSpPr>
          <p:nvPr>
            <p:ph type="title"/>
          </p:nvPr>
        </p:nvSpPr>
        <p:spPr>
          <a:xfrm>
            <a:off x="457200" y="15875"/>
            <a:ext cx="8229600" cy="857250"/>
          </a:xfrm>
        </p:spPr>
        <p:txBody>
          <a:bodyPr/>
          <a:lstStyle/>
          <a:p>
            <a:r>
              <a:rPr lang="en-US" altLang="zh-TW" dirty="0" smtClean="0">
                <a:latin typeface="Arial" charset="0"/>
                <a:ea typeface="新細明體" pitchFamily="18" charset="-120"/>
                <a:cs typeface="Arial" charset="0"/>
              </a:rPr>
              <a:t>Limitations: Low Contrast</a:t>
            </a:r>
            <a:endParaRPr lang="zh-TW" altLang="en-US" dirty="0" smtClean="0">
              <a:latin typeface="Arial" charset="0"/>
              <a:ea typeface="新細明體" pitchFamily="18" charset="-120"/>
              <a:cs typeface="Arial" charset="0"/>
            </a:endParaRPr>
          </a:p>
        </p:txBody>
      </p:sp>
      <p:pic>
        <p:nvPicPr>
          <p:cNvPr id="22532" name="Picture 4" descr="C:\Working Projects\Camouflage Art\Paper-SourceRepo\paper_text\figures\limitation\duck(rst)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19300" y="778653"/>
            <a:ext cx="5105400" cy="43215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2531" name="Picture 3" descr="C:\Working Projects\Camouflage Art\Paper-SourceRepo\paper_text\figures\limitation\duck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29395" y="1941119"/>
            <a:ext cx="2313811" cy="2207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>
                <a:latin typeface="Arial" charset="0"/>
                <a:ea typeface="新細明體" pitchFamily="18" charset="-120"/>
                <a:cs typeface="Arial" charset="0"/>
              </a:rPr>
              <a:t>Conclusion &amp; Future Work</a:t>
            </a:r>
            <a:endParaRPr lang="zh-TW" altLang="en-US" smtClean="0">
              <a:latin typeface="Arial" charset="0"/>
              <a:ea typeface="新細明體" pitchFamily="18" charset="-120"/>
              <a:cs typeface="Arial" charset="0"/>
            </a:endParaRPr>
          </a:p>
        </p:txBody>
      </p:sp>
      <p:sp>
        <p:nvSpPr>
          <p:cNvPr id="563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A computational model</a:t>
            </a:r>
          </a:p>
          <a:p>
            <a:pPr lvl="1"/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Synthesize camouflage image</a:t>
            </a:r>
          </a:p>
          <a:p>
            <a:pPr lvl="1"/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Difficulty level control</a:t>
            </a:r>
          </a:p>
          <a:p>
            <a:endParaRPr lang="en-US" altLang="zh-TW" sz="1600" dirty="0" smtClean="0">
              <a:latin typeface="Arial" charset="0"/>
              <a:ea typeface="ＭＳ Ｐゴシック" pitchFamily="34" charset="-128"/>
              <a:cs typeface="Arial" charset="0"/>
            </a:endParaRPr>
          </a:p>
          <a:p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New Scientist, 14</a:t>
            </a:r>
            <a:r>
              <a:rPr lang="en-US" altLang="zh-TW" baseline="30000" dirty="0" smtClean="0">
                <a:latin typeface="Arial" charset="0"/>
                <a:ea typeface="ＭＳ Ｐゴシック" pitchFamily="34" charset="-128"/>
                <a:cs typeface="Arial" charset="0"/>
              </a:rPr>
              <a:t>th</a:t>
            </a:r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 July 2010</a:t>
            </a:r>
          </a:p>
          <a:p>
            <a:endParaRPr lang="en-US" altLang="zh-TW" dirty="0" smtClean="0">
              <a:latin typeface="Arial" charset="0"/>
              <a:ea typeface="ＭＳ Ｐゴシック" pitchFamily="34" charset="-128"/>
              <a:cs typeface="Arial" charset="0"/>
            </a:endParaRPr>
          </a:p>
          <a:p>
            <a:pPr>
              <a:buNone/>
            </a:pPr>
            <a:endParaRPr lang="zh-TW" altLang="en-US" dirty="0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  <p:pic>
        <p:nvPicPr>
          <p:cNvPr id="5" name="Picture 2" descr="C:\Working Projects\Camouflage Art\Data\Presentation\Presentation\Material\2010-7-27 上午 01-33-2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732" y="3497856"/>
            <a:ext cx="8915400" cy="8540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875"/>
            <a:ext cx="8229600" cy="857250"/>
          </a:xfrm>
        </p:spPr>
        <p:txBody>
          <a:bodyPr/>
          <a:lstStyle/>
          <a:p>
            <a:r>
              <a:rPr lang="en-US" altLang="zh-TW" dirty="0" smtClean="0"/>
              <a:t>Acknowledgements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6483" y="838200"/>
            <a:ext cx="8686800" cy="4095750"/>
          </a:xfrm>
        </p:spPr>
        <p:txBody>
          <a:bodyPr/>
          <a:lstStyle/>
          <a:p>
            <a:r>
              <a:rPr lang="en-US" altLang="zh-TW" sz="2400" dirty="0" smtClean="0"/>
              <a:t>Landmark Program of the NCKU Top University Project</a:t>
            </a:r>
          </a:p>
          <a:p>
            <a:pPr>
              <a:buNone/>
            </a:pPr>
            <a:r>
              <a:rPr lang="en-US" altLang="zh-TW" sz="2400" dirty="0" smtClean="0"/>
              <a:t>	National Science Council Taiwan</a:t>
            </a:r>
          </a:p>
          <a:p>
            <a:pPr>
              <a:buNone/>
            </a:pPr>
            <a:r>
              <a:rPr lang="en-US" altLang="zh-TW" sz="2400" dirty="0" smtClean="0"/>
              <a:t>     Microsoft Outstanding Young Faculty Fellowship Program</a:t>
            </a:r>
          </a:p>
          <a:p>
            <a:pPr>
              <a:buNone/>
            </a:pPr>
            <a:r>
              <a:rPr lang="en-US" altLang="zh-TW" sz="2400" dirty="0" smtClean="0"/>
              <a:t>	Israel Science Foundation</a:t>
            </a:r>
          </a:p>
          <a:p>
            <a:pPr>
              <a:buNone/>
            </a:pPr>
            <a:r>
              <a:rPr lang="en-US" altLang="zh-TW" sz="2400" dirty="0" smtClean="0"/>
              <a:t>	Research Grants Council of the Hong Kong SAR under General Research Foundation</a:t>
            </a:r>
          </a:p>
          <a:p>
            <a:r>
              <a:rPr lang="en-US" altLang="zh-TW" sz="2400" dirty="0" smtClean="0"/>
              <a:t>Chung-</a:t>
            </a:r>
            <a:r>
              <a:rPr lang="en-US" altLang="zh-TW" sz="2400" dirty="0" err="1" smtClean="0"/>
              <a:t>Ren</a:t>
            </a:r>
            <a:r>
              <a:rPr lang="en-US" altLang="zh-TW" sz="2400" dirty="0" smtClean="0"/>
              <a:t> Yan, Kun-Chuan </a:t>
            </a:r>
            <a:r>
              <a:rPr lang="en-US" altLang="zh-TW" sz="2400" dirty="0" err="1" smtClean="0"/>
              <a:t>Feng</a:t>
            </a:r>
            <a:r>
              <a:rPr lang="en-US" altLang="zh-TW" sz="2400" dirty="0" smtClean="0"/>
              <a:t>, </a:t>
            </a:r>
            <a:r>
              <a:rPr lang="en-US" altLang="zh-TW" sz="2400" dirty="0" err="1" smtClean="0"/>
              <a:t>Johathan</a:t>
            </a:r>
            <a:r>
              <a:rPr lang="en-US" altLang="zh-TW" sz="2400" dirty="0" smtClean="0"/>
              <a:t> </a:t>
            </a:r>
            <a:r>
              <a:rPr lang="en-US" altLang="zh-TW" sz="2400" dirty="0" err="1" smtClean="0"/>
              <a:t>Balzer</a:t>
            </a:r>
            <a:r>
              <a:rPr lang="en-US" altLang="zh-TW" sz="2400" dirty="0" smtClean="0"/>
              <a:t>, </a:t>
            </a:r>
            <a:br>
              <a:rPr lang="en-US" altLang="zh-TW" sz="2400" dirty="0" smtClean="0"/>
            </a:br>
            <a:r>
              <a:rPr lang="en-US" altLang="zh-TW" sz="2400" dirty="0" smtClean="0"/>
              <a:t>Steven Michael Gardner, John Van </a:t>
            </a:r>
            <a:r>
              <a:rPr lang="en-US" altLang="zh-TW" sz="2400" dirty="0" err="1" smtClean="0"/>
              <a:t>Straalen</a:t>
            </a:r>
            <a:r>
              <a:rPr lang="en-US" altLang="zh-TW" sz="2400" dirty="0" smtClean="0"/>
              <a:t>, </a:t>
            </a:r>
            <a:r>
              <a:rPr lang="en-US" altLang="zh-TW" sz="2400" dirty="0" err="1" smtClean="0"/>
              <a:t>Aleta</a:t>
            </a:r>
            <a:r>
              <a:rPr lang="en-US" altLang="zh-TW" sz="2400" dirty="0" smtClean="0"/>
              <a:t> A. Rodriguez and other flicker users.</a:t>
            </a:r>
            <a:endParaRPr lang="zh-TW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Supplemental Materials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38789"/>
            <a:ext cx="8229600" cy="3394075"/>
          </a:xfrm>
        </p:spPr>
        <p:txBody>
          <a:bodyPr/>
          <a:lstStyle/>
          <a:p>
            <a:r>
              <a:rPr lang="en-US" altLang="zh-TW" dirty="0" smtClean="0"/>
              <a:t>More results</a:t>
            </a:r>
          </a:p>
          <a:p>
            <a:r>
              <a:rPr lang="en-US" altLang="zh-TW" dirty="0" smtClean="0"/>
              <a:t>User study images</a:t>
            </a:r>
          </a:p>
          <a:p>
            <a:r>
              <a:rPr lang="en-US" altLang="zh-TW" dirty="0" smtClean="0"/>
              <a:t>Executable files (coming soon)</a:t>
            </a:r>
          </a:p>
          <a:p>
            <a:pPr>
              <a:buNone/>
            </a:pPr>
            <a:r>
              <a:rPr lang="en-US" altLang="zh-TW" dirty="0" smtClean="0"/>
              <a:t> </a:t>
            </a:r>
            <a:endParaRPr lang="zh-TW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00100" y="2632258"/>
            <a:ext cx="7879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 smtClean="0">
                <a:hlinkClick r:id="rId3"/>
              </a:rPr>
              <a:t>http://graphics.csie.ncku.edu.tw/CI/</a:t>
            </a:r>
            <a:endParaRPr lang="zh-TW" altLang="en-US" sz="28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800100" y="3258201"/>
            <a:ext cx="76379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u="sng" dirty="0" smtClean="0">
                <a:hlinkClick r:id="rId4"/>
              </a:rPr>
              <a:t>http://graphics.stanford.edu/~niloy/research/</a:t>
            </a:r>
            <a:endParaRPr lang="en-US" altLang="zh-TW" sz="2800" u="sng" dirty="0" smtClean="0">
              <a:hlinkClick r:id="rId5"/>
            </a:endParaRPr>
          </a:p>
          <a:p>
            <a:r>
              <a:rPr lang="en-US" altLang="zh-TW" sz="2800" u="sng" dirty="0" smtClean="0">
                <a:hlinkClick r:id="rId5"/>
              </a:rPr>
              <a:t>camouflage/camouflage_images_sig_10.html</a:t>
            </a:r>
            <a:endParaRPr lang="zh-TW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/>
          <p:cNvSpPr>
            <a:spLocks noGrp="1"/>
          </p:cNvSpPr>
          <p:nvPr>
            <p:ph type="title"/>
          </p:nvPr>
        </p:nvSpPr>
        <p:spPr>
          <a:xfrm>
            <a:off x="6088063" y="1941513"/>
            <a:ext cx="3152775" cy="1260475"/>
          </a:xfrm>
        </p:spPr>
        <p:txBody>
          <a:bodyPr/>
          <a:lstStyle/>
          <a:p>
            <a:pPr algn="ctr">
              <a:lnSpc>
                <a:spcPts val="6000"/>
              </a:lnSpc>
            </a:pPr>
            <a:r>
              <a:rPr lang="en-US" altLang="zh-TW" sz="4000" smtClean="0">
                <a:latin typeface="Arial" charset="0"/>
                <a:ea typeface="新細明體" pitchFamily="18" charset="-120"/>
                <a:cs typeface="Arial" charset="0"/>
              </a:rPr>
              <a:t>Thank You</a:t>
            </a:r>
            <a:endParaRPr lang="zh-TW" altLang="en-US" sz="4000" smtClean="0">
              <a:latin typeface="Arial" charset="0"/>
              <a:ea typeface="新細明體" pitchFamily="18" charset="-120"/>
              <a:cs typeface="Arial" charset="0"/>
            </a:endParaRPr>
          </a:p>
        </p:txBody>
      </p:sp>
      <p:pic>
        <p:nvPicPr>
          <p:cNvPr id="24578" name="Picture 2" descr="C:\Working Projects\Camouflage Art\Data\Presentation\Presentation\Material\mix_scen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6252" y="290513"/>
            <a:ext cx="6096001" cy="45624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2226" name="Picture 2" descr="C:\Users\James\Desktop\2010-7-27 上午 02-01-2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621" y="688975"/>
            <a:ext cx="9104313" cy="39052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1"/>
          <p:cNvSpPr txBox="1">
            <a:spLocks/>
          </p:cNvSpPr>
          <p:nvPr/>
        </p:nvSpPr>
        <p:spPr bwMode="auto">
          <a:xfrm>
            <a:off x="709863" y="-361696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Arial" pitchFamily="34" charset="0"/>
                <a:cs typeface="Arial" pitchFamily="34" charset="0"/>
              </a:rPr>
              <a:t>Emerging Images</a:t>
            </a:r>
            <a:endParaRPr kumimoji="0" lang="zh-TW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Arial" pitchFamily="34" charset="0"/>
              <a:cs typeface="Arial" pitchFamily="34" charset="0"/>
            </a:endParaRPr>
          </a:p>
        </p:txBody>
      </p:sp>
      <p:sp>
        <p:nvSpPr>
          <p:cNvPr id="5" name="副標題 2"/>
          <p:cNvSpPr txBox="1">
            <a:spLocks/>
          </p:cNvSpPr>
          <p:nvPr/>
        </p:nvSpPr>
        <p:spPr bwMode="auto">
          <a:xfrm>
            <a:off x="706109" y="1435529"/>
            <a:ext cx="5929312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ＭＳ Ｐゴシック" charset="-128"/>
                <a:cs typeface="Arial" pitchFamily="34" charset="0"/>
              </a:rPr>
              <a:t>Lior</a:t>
            </a:r>
            <a:r>
              <a:rPr kumimoji="0" lang="en-US" altLang="zh-TW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ＭＳ Ｐゴシック" charset="-128"/>
                <a:cs typeface="Arial" pitchFamily="34" charset="0"/>
              </a:rPr>
              <a:t> Wolf   </a:t>
            </a:r>
            <a:r>
              <a:rPr kumimoji="0" lang="en-US" altLang="zh-TW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ＭＳ Ｐゴシック" charset="-128"/>
                <a:cs typeface="Arial" pitchFamily="34" charset="0"/>
              </a:rPr>
              <a:t>Hezy</a:t>
            </a:r>
            <a:r>
              <a:rPr kumimoji="0" lang="en-US" altLang="zh-TW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ＭＳ Ｐゴシック" charset="-128"/>
                <a:cs typeface="Arial" pitchFamily="34" charset="0"/>
              </a:rPr>
              <a:t> </a:t>
            </a:r>
            <a:r>
              <a:rPr kumimoji="0" lang="en-US" altLang="zh-TW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ＭＳ Ｐゴシック" charset="-128"/>
                <a:cs typeface="Arial" pitchFamily="34" charset="0"/>
              </a:rPr>
              <a:t>Yeshurun</a:t>
            </a:r>
            <a:r>
              <a:rPr kumimoji="0" lang="en-US" altLang="zh-TW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ＭＳ Ｐゴシック" charset="-128"/>
                <a:cs typeface="Arial" pitchFamily="34" charset="0"/>
              </a:rPr>
              <a:t>   Daniel Cohen-Or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itchFamily="34" charset="0"/>
                <a:ea typeface="ＭＳ Ｐゴシック" charset="-128"/>
                <a:cs typeface="Arial" pitchFamily="34" charset="0"/>
              </a:rPr>
              <a:t>Tel Aviv University</a:t>
            </a:r>
            <a:endParaRPr kumimoji="0" lang="zh-TW" altLang="en-US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 pitchFamily="34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6" name="副標題 2"/>
          <p:cNvSpPr txBox="1">
            <a:spLocks/>
          </p:cNvSpPr>
          <p:nvPr/>
        </p:nvSpPr>
        <p:spPr bwMode="auto">
          <a:xfrm>
            <a:off x="326376" y="682797"/>
            <a:ext cx="2357438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kumimoji="0" lang="en-US" altLang="zh-TW" sz="2000" dirty="0" err="1">
                <a:latin typeface="+mn-lt"/>
                <a:ea typeface="+mn-ea"/>
              </a:rPr>
              <a:t>Niloy</a:t>
            </a:r>
            <a:r>
              <a:rPr kumimoji="0" lang="en-US" altLang="zh-TW" sz="2000" dirty="0">
                <a:latin typeface="+mn-lt"/>
                <a:ea typeface="+mn-ea"/>
              </a:rPr>
              <a:t> J. </a:t>
            </a:r>
            <a:r>
              <a:rPr kumimoji="0" lang="en-US" altLang="zh-TW" sz="2000" dirty="0" err="1">
                <a:latin typeface="+mn-lt"/>
                <a:ea typeface="+mn-ea"/>
              </a:rPr>
              <a:t>Mitra</a:t>
            </a:r>
            <a:endParaRPr kumimoji="0" lang="en-US" altLang="zh-TW" sz="2000" dirty="0">
              <a:latin typeface="+mn-lt"/>
              <a:ea typeface="+mn-ea"/>
            </a:endParaRP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kumimoji="0" lang="en-US" altLang="zh-TW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t>IIT Delhi</a:t>
            </a:r>
          </a:p>
        </p:txBody>
      </p:sp>
      <p:sp>
        <p:nvSpPr>
          <p:cNvPr id="7" name="副標題 2"/>
          <p:cNvSpPr txBox="1">
            <a:spLocks/>
          </p:cNvSpPr>
          <p:nvPr/>
        </p:nvSpPr>
        <p:spPr bwMode="auto">
          <a:xfrm>
            <a:off x="1928813" y="686980"/>
            <a:ext cx="5072062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kumimoji="0" lang="en-US" altLang="zh-TW" sz="2000" dirty="0">
                <a:latin typeface="+mn-lt"/>
                <a:ea typeface="+mn-ea"/>
              </a:rPr>
              <a:t>(James) Hung-</a:t>
            </a:r>
            <a:r>
              <a:rPr kumimoji="0" lang="en-US" altLang="zh-TW" sz="2000" dirty="0" err="1">
                <a:latin typeface="+mn-lt"/>
                <a:ea typeface="+mn-ea"/>
              </a:rPr>
              <a:t>Kuo</a:t>
            </a:r>
            <a:r>
              <a:rPr kumimoji="0" lang="en-US" altLang="zh-TW" sz="2000" dirty="0">
                <a:latin typeface="+mn-lt"/>
                <a:ea typeface="+mn-ea"/>
              </a:rPr>
              <a:t> Chu   Tong-Yee Lee</a:t>
            </a: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kumimoji="0" lang="en-US" altLang="zh-TW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rPr>
              <a:t>National Cheng Kung University</a:t>
            </a:r>
          </a:p>
        </p:txBody>
      </p:sp>
      <p:pic>
        <p:nvPicPr>
          <p:cNvPr id="8" name="Picture 13" descr="C:\Working Projects\CAPTCHA\Data\SIG ASIA 09\Presentation\Yokohama\img\tiltl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34614"/>
            <a:ext cx="9144000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>
                <a:latin typeface="Arial" charset="0"/>
                <a:ea typeface="新細明體" pitchFamily="18" charset="-120"/>
                <a:cs typeface="Arial" charset="0"/>
              </a:rPr>
              <a:t>The Essential Clue</a:t>
            </a:r>
            <a:endParaRPr lang="zh-TW" altLang="en-US" smtClean="0">
              <a:latin typeface="Arial" charset="0"/>
              <a:ea typeface="新細明體" pitchFamily="18" charset="-120"/>
              <a:cs typeface="Arial" charset="0"/>
            </a:endParaRP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1325563" y="1201738"/>
            <a:ext cx="6635750" cy="3852862"/>
            <a:chOff x="457200" y="952542"/>
            <a:chExt cx="7215238" cy="4190958"/>
          </a:xfrm>
        </p:grpSpPr>
        <p:pic>
          <p:nvPicPr>
            <p:cNvPr id="4" name="Picture 2" descr="D:\My Data\My Work\My Documents\My Thesis\PhD Thesis\Presentation\imgs\ci_piple_line\sbj_ROI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57200" y="1691771"/>
              <a:ext cx="3429024" cy="342902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5" name="Picture 3" descr="C:\Working Projects\Camouflage Art\Data\Presentation\Presentation\Material\org_fg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225349" y="1695069"/>
              <a:ext cx="3447089" cy="3448431"/>
            </a:xfrm>
            <a:prstGeom prst="rect">
              <a:avLst/>
            </a:prstGeom>
            <a:noFill/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6" name="圓角矩形 7"/>
            <p:cNvSpPr/>
            <p:nvPr/>
          </p:nvSpPr>
          <p:spPr>
            <a:xfrm>
              <a:off x="1028550" y="952542"/>
              <a:ext cx="2285401" cy="595748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TW" sz="2400" dirty="0"/>
                <a:t>Background</a:t>
              </a:r>
            </a:p>
          </p:txBody>
        </p:sp>
        <p:sp>
          <p:nvSpPr>
            <p:cNvPr id="7" name="圓角矩形 7"/>
            <p:cNvSpPr/>
            <p:nvPr/>
          </p:nvSpPr>
          <p:spPr>
            <a:xfrm>
              <a:off x="4805330" y="952542"/>
              <a:ext cx="2287127" cy="595748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TW" sz="2400" dirty="0" smtClean="0"/>
                <a:t>Foreground</a:t>
              </a:r>
              <a:endParaRPr lang="en-US" altLang="zh-TW" sz="2400" dirty="0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C:\Working Projects\Camouflage Art\Data\Presentation\Presentation\Material\rihno.png"/>
          <p:cNvPicPr>
            <a:picLocks noChangeAspect="1" noChangeArrowheads="1"/>
          </p:cNvPicPr>
          <p:nvPr/>
        </p:nvPicPr>
        <p:blipFill>
          <a:blip r:embed="rId4"/>
          <a:srcRect l="78952" t="9337" r="9469" b="76826"/>
          <a:stretch>
            <a:fillRect/>
          </a:stretch>
        </p:blipFill>
        <p:spPr bwMode="auto">
          <a:xfrm>
            <a:off x="4868891" y="3324789"/>
            <a:ext cx="1476740" cy="14767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chemeClr val="accent6">
                <a:lumMod val="75000"/>
              </a:schemeClr>
            </a:solidFill>
          </a:ln>
          <a:effectLst/>
        </p:spPr>
      </p:pic>
      <p:pic>
        <p:nvPicPr>
          <p:cNvPr id="18" name="Picture 6" descr="C:\Working Projects\Camouflage Art\Data\Presentation\Presentation\Material\rihno.png"/>
          <p:cNvPicPr>
            <a:picLocks noChangeAspect="1" noChangeArrowheads="1"/>
          </p:cNvPicPr>
          <p:nvPr/>
        </p:nvPicPr>
        <p:blipFill>
          <a:blip r:embed="rId4"/>
          <a:srcRect l="48209" t="2060" r="40212" b="84103"/>
          <a:stretch>
            <a:fillRect/>
          </a:stretch>
        </p:blipFill>
        <p:spPr bwMode="auto">
          <a:xfrm>
            <a:off x="4868891" y="1724589"/>
            <a:ext cx="1476000" cy="147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chemeClr val="accent6">
                <a:lumMod val="75000"/>
              </a:schemeClr>
            </a:solidFill>
          </a:ln>
          <a:effectLst/>
        </p:spPr>
      </p:pic>
      <p:pic>
        <p:nvPicPr>
          <p:cNvPr id="8" name="Picture 6" descr="C:\Working Projects\Camouflage Art\Data\Presentation\Presentation\Material\rihno.png"/>
          <p:cNvPicPr>
            <a:picLocks noChangeAspect="1" noChangeArrowheads="1"/>
          </p:cNvPicPr>
          <p:nvPr/>
        </p:nvPicPr>
        <p:blipFill>
          <a:blip r:embed="rId4"/>
          <a:srcRect l="36630" t="44009" r="51791" b="42154"/>
          <a:stretch>
            <a:fillRect/>
          </a:stretch>
        </p:blipFill>
        <p:spPr bwMode="auto">
          <a:xfrm>
            <a:off x="6499000" y="3324789"/>
            <a:ext cx="1476740" cy="14767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FF0000"/>
            </a:solidFill>
          </a:ln>
          <a:effectLst/>
        </p:spPr>
      </p:pic>
      <p:pic>
        <p:nvPicPr>
          <p:cNvPr id="15" name="Picture 6" descr="C:\Working Projects\Camouflage Art\Data\Presentation\Presentation\Material\rihno.png"/>
          <p:cNvPicPr>
            <a:picLocks noChangeAspect="1" noChangeArrowheads="1"/>
          </p:cNvPicPr>
          <p:nvPr/>
        </p:nvPicPr>
        <p:blipFill>
          <a:blip r:embed="rId4"/>
          <a:srcRect l="15735" t="48144" r="72686" b="38019"/>
          <a:stretch>
            <a:fillRect/>
          </a:stretch>
        </p:blipFill>
        <p:spPr bwMode="auto">
          <a:xfrm>
            <a:off x="6499740" y="1724589"/>
            <a:ext cx="1476000" cy="147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FF0000"/>
            </a:solidFill>
          </a:ln>
          <a:effectLst/>
        </p:spPr>
      </p:pic>
      <p:sp>
        <p:nvSpPr>
          <p:cNvPr id="1024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>
                <a:latin typeface="Arial" charset="0"/>
                <a:ea typeface="新細明體" pitchFamily="18" charset="-120"/>
                <a:cs typeface="Arial" charset="0"/>
              </a:rPr>
              <a:t>The </a:t>
            </a:r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Camouflage </a:t>
            </a:r>
            <a:r>
              <a:rPr lang="en-US" altLang="zh-TW" dirty="0" smtClean="0">
                <a:latin typeface="Arial" charset="0"/>
                <a:ea typeface="新細明體" pitchFamily="18" charset="-120"/>
                <a:cs typeface="Arial" charset="0"/>
              </a:rPr>
              <a:t>Approach</a:t>
            </a:r>
            <a:endParaRPr lang="zh-TW" altLang="en-US" dirty="0" smtClean="0">
              <a:latin typeface="Arial" charset="0"/>
              <a:ea typeface="新細明體" pitchFamily="18" charset="-120"/>
              <a:cs typeface="Arial" charset="0"/>
            </a:endParaRPr>
          </a:p>
        </p:txBody>
      </p:sp>
      <p:pic>
        <p:nvPicPr>
          <p:cNvPr id="4" name="Picture 6" descr="C:\Working Projects\Camouflage Art\Data\Presentation\Presentation\Material\rihno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0821" y="1695725"/>
            <a:ext cx="3754437" cy="31416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6" name="Rectangle 5"/>
          <p:cNvSpPr/>
          <p:nvPr/>
        </p:nvSpPr>
        <p:spPr>
          <a:xfrm>
            <a:off x="3744913" y="1989047"/>
            <a:ext cx="434975" cy="434975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7" name="Rectangle 6"/>
          <p:cNvSpPr/>
          <p:nvPr/>
        </p:nvSpPr>
        <p:spPr>
          <a:xfrm>
            <a:off x="2155825" y="3078072"/>
            <a:ext cx="434975" cy="43497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3" name="Rectangle 12"/>
          <p:cNvSpPr/>
          <p:nvPr/>
        </p:nvSpPr>
        <p:spPr>
          <a:xfrm>
            <a:off x="2590800" y="1760447"/>
            <a:ext cx="434975" cy="434975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4" name="Rectangle 13"/>
          <p:cNvSpPr/>
          <p:nvPr/>
        </p:nvSpPr>
        <p:spPr>
          <a:xfrm>
            <a:off x="1371600" y="3208247"/>
            <a:ext cx="434975" cy="43497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4858879" y="1319216"/>
            <a:ext cx="1531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/>
              <a:t>Background</a:t>
            </a:r>
            <a:endParaRPr lang="zh-TW" altLang="en-US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6893824" y="1310255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/>
              <a:t>Body</a:t>
            </a:r>
            <a:endParaRPr lang="zh-TW" altLang="en-US" b="1" dirty="0"/>
          </a:p>
        </p:txBody>
      </p:sp>
      <p:cxnSp>
        <p:nvCxnSpPr>
          <p:cNvPr id="20" name="Straight Arrow Connector 19"/>
          <p:cNvCxnSpPr>
            <a:stCxn id="13" idx="2"/>
            <a:endCxn id="14" idx="0"/>
          </p:cNvCxnSpPr>
          <p:nvPr/>
        </p:nvCxnSpPr>
        <p:spPr>
          <a:xfrm rot="5400000">
            <a:off x="1692276" y="2092234"/>
            <a:ext cx="1012825" cy="1219200"/>
          </a:xfrm>
          <a:prstGeom prst="straightConnector1">
            <a:avLst/>
          </a:prstGeom>
          <a:ln w="28575">
            <a:solidFill>
              <a:schemeClr val="bg1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6" idx="2"/>
            <a:endCxn id="7" idx="3"/>
          </p:cNvCxnSpPr>
          <p:nvPr/>
        </p:nvCxnSpPr>
        <p:spPr>
          <a:xfrm rot="5400000">
            <a:off x="2840832" y="2173991"/>
            <a:ext cx="871538" cy="1371601"/>
          </a:xfrm>
          <a:prstGeom prst="straightConnector1">
            <a:avLst/>
          </a:prstGeom>
          <a:ln w="28575">
            <a:solidFill>
              <a:schemeClr val="bg1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3" grpId="0" animBg="1"/>
      <p:bldP spid="14" grpId="0" animBg="1"/>
      <p:bldP spid="16" grpId="0"/>
      <p:bldP spid="17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>
                <a:latin typeface="Arial" charset="0"/>
                <a:ea typeface="新細明體" pitchFamily="18" charset="-120"/>
                <a:cs typeface="Arial" charset="0"/>
              </a:rPr>
              <a:t>Grayscale conversion</a:t>
            </a:r>
            <a:endParaRPr lang="zh-TW" altLang="en-US" smtClean="0">
              <a:latin typeface="Arial" charset="0"/>
              <a:ea typeface="新細明體" pitchFamily="18" charset="-120"/>
              <a:cs typeface="Arial" charset="0"/>
            </a:endParaRP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1325563" y="1201738"/>
            <a:ext cx="6635750" cy="3852862"/>
            <a:chOff x="457200" y="952542"/>
            <a:chExt cx="7215238" cy="4190958"/>
          </a:xfrm>
        </p:grpSpPr>
        <p:pic>
          <p:nvPicPr>
            <p:cNvPr id="4" name="Picture 2" descr="D:\My Data\My Work\My Documents\My Thesis\PhD Thesis\Presentation\imgs\ci_piple_line\sbj_ROI.png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457200" y="1691615"/>
              <a:ext cx="3429827" cy="3429437"/>
            </a:xfrm>
            <a:prstGeom prst="rect">
              <a:avLst/>
            </a:prstGeom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5" name="Picture 3" descr="C:\Working Projects\Camouflage Art\Data\Presentation\Presentation\Material\org_fg.png"/>
            <p:cNvPicPr>
              <a:picLocks noChangeAspect="1" noChangeArrowheads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4225349" y="1695069"/>
              <a:ext cx="3447089" cy="3448431"/>
            </a:xfrm>
            <a:prstGeom prst="rect">
              <a:avLst/>
            </a:prstGeom>
            <a:noFill/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6" name="圓角矩形 7"/>
            <p:cNvSpPr/>
            <p:nvPr/>
          </p:nvSpPr>
          <p:spPr>
            <a:xfrm>
              <a:off x="1028550" y="952542"/>
              <a:ext cx="2285401" cy="595748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TW" sz="2400" dirty="0"/>
                <a:t>Background</a:t>
              </a:r>
            </a:p>
          </p:txBody>
        </p:sp>
        <p:sp>
          <p:nvSpPr>
            <p:cNvPr id="7" name="圓角矩形 7"/>
            <p:cNvSpPr/>
            <p:nvPr/>
          </p:nvSpPr>
          <p:spPr>
            <a:xfrm>
              <a:off x="4805330" y="952542"/>
              <a:ext cx="2287127" cy="595748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TW" sz="2400" dirty="0"/>
                <a:t>foreground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>
                <a:latin typeface="Arial" charset="0"/>
                <a:ea typeface="新細明體" pitchFamily="18" charset="-120"/>
                <a:cs typeface="Arial" charset="0"/>
              </a:rPr>
              <a:t>Quantization &amp; Segmentation</a:t>
            </a:r>
            <a:endParaRPr lang="zh-TW" altLang="en-US" smtClean="0">
              <a:latin typeface="Arial" charset="0"/>
              <a:ea typeface="新細明體" pitchFamily="18" charset="-120"/>
              <a:cs typeface="Arial" charset="0"/>
            </a:endParaRP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1325563" y="1201738"/>
            <a:ext cx="6635750" cy="3852862"/>
            <a:chOff x="457200" y="952542"/>
            <a:chExt cx="7215238" cy="4190958"/>
          </a:xfrm>
        </p:grpSpPr>
        <p:pic>
          <p:nvPicPr>
            <p:cNvPr id="4" name="Picture 2" descr="D:\My Data\My Work\My Documents\My Thesis\PhD Thesis\Presentation\imgs\ci_piple_line\sbj_ROI.png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457200" y="1691615"/>
              <a:ext cx="3429827" cy="3429437"/>
            </a:xfrm>
            <a:prstGeom prst="rect">
              <a:avLst/>
            </a:prstGeom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5" name="Picture 3" descr="C:\Working Projects\Camouflage Art\Data\Presentation\Presentation\Material\org_fg.png"/>
            <p:cNvPicPr>
              <a:picLocks noChangeAspect="1" noChangeArrowheads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4225349" y="1695069"/>
              <a:ext cx="3447089" cy="3448431"/>
            </a:xfrm>
            <a:prstGeom prst="rect">
              <a:avLst/>
            </a:prstGeom>
            <a:noFill/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6" name="圓角矩形 7"/>
            <p:cNvSpPr/>
            <p:nvPr/>
          </p:nvSpPr>
          <p:spPr>
            <a:xfrm>
              <a:off x="1028550" y="952542"/>
              <a:ext cx="2285401" cy="595748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TW" sz="2400" dirty="0"/>
                <a:t>Background</a:t>
              </a:r>
            </a:p>
          </p:txBody>
        </p:sp>
        <p:sp>
          <p:nvSpPr>
            <p:cNvPr id="7" name="圓角矩形 7"/>
            <p:cNvSpPr/>
            <p:nvPr/>
          </p:nvSpPr>
          <p:spPr>
            <a:xfrm>
              <a:off x="4805330" y="952542"/>
              <a:ext cx="2287127" cy="595748"/>
            </a:xfrm>
            <a:prstGeom prst="round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TW" sz="2400" dirty="0"/>
                <a:t>foreground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C:\Working Projects\Camouflage Art\Data\Presentation\Presentation\Material\rihno.png"/>
          <p:cNvPicPr>
            <a:picLocks noChangeAspect="1" noChangeArrowheads="1"/>
          </p:cNvPicPr>
          <p:nvPr/>
        </p:nvPicPr>
        <p:blipFill>
          <a:blip r:embed="rId4"/>
          <a:srcRect l="84742" t="48144" r="3679" b="38019"/>
          <a:stretch>
            <a:fillRect/>
          </a:stretch>
        </p:blipFill>
        <p:spPr bwMode="auto">
          <a:xfrm>
            <a:off x="6643464" y="3074815"/>
            <a:ext cx="1762572" cy="17625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chemeClr val="accent6"/>
            </a:solidFill>
          </a:ln>
          <a:effectLst/>
        </p:spPr>
      </p:pic>
      <p:pic>
        <p:nvPicPr>
          <p:cNvPr id="8" name="Picture 6" descr="C:\Working Projects\Camouflage Art\Data\Presentation\Presentation\Material\rihno.png"/>
          <p:cNvPicPr>
            <a:picLocks noChangeAspect="1" noChangeArrowheads="1"/>
          </p:cNvPicPr>
          <p:nvPr/>
        </p:nvPicPr>
        <p:blipFill>
          <a:blip r:embed="rId4"/>
          <a:srcRect l="63467" t="55028" r="24355" b="30419"/>
          <a:stretch>
            <a:fillRect/>
          </a:stretch>
        </p:blipFill>
        <p:spPr bwMode="auto">
          <a:xfrm>
            <a:off x="4732050" y="3073387"/>
            <a:ext cx="1764000" cy="1764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FF0000"/>
            </a:solidFill>
          </a:ln>
          <a:effectLst/>
        </p:spPr>
      </p:pic>
      <p:sp>
        <p:nvSpPr>
          <p:cNvPr id="922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>
                <a:latin typeface="Arial" charset="0"/>
                <a:ea typeface="新細明體" pitchFamily="18" charset="-120"/>
                <a:cs typeface="Arial" charset="0"/>
              </a:rPr>
              <a:t>The </a:t>
            </a:r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Recognition </a:t>
            </a:r>
            <a:r>
              <a:rPr lang="en-US" altLang="zh-TW" dirty="0" smtClean="0">
                <a:latin typeface="Arial" charset="0"/>
                <a:ea typeface="新細明體" pitchFamily="18" charset="-120"/>
                <a:cs typeface="Arial" charset="0"/>
              </a:rPr>
              <a:t>Approach</a:t>
            </a:r>
            <a:endParaRPr lang="zh-TW" altLang="en-US" dirty="0" smtClean="0">
              <a:latin typeface="Arial" charset="0"/>
              <a:ea typeface="新細明體" pitchFamily="18" charset="-120"/>
              <a:cs typeface="Arial" charset="0"/>
            </a:endParaRPr>
          </a:p>
        </p:txBody>
      </p:sp>
      <p:pic>
        <p:nvPicPr>
          <p:cNvPr id="8196" name="Picture 6" descr="C:\Working Projects\Camouflage Art\Data\Presentation\Presentation\Material\rihno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0821" y="1695725"/>
            <a:ext cx="3754437" cy="31416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5" name="Rectangle 4"/>
          <p:cNvSpPr/>
          <p:nvPr/>
        </p:nvSpPr>
        <p:spPr>
          <a:xfrm>
            <a:off x="3200400" y="3436847"/>
            <a:ext cx="434975" cy="43497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6" name="Rectangle 5"/>
          <p:cNvSpPr/>
          <p:nvPr/>
        </p:nvSpPr>
        <p:spPr>
          <a:xfrm>
            <a:off x="3962400" y="3208247"/>
            <a:ext cx="434975" cy="434975"/>
          </a:xfrm>
          <a:prstGeom prst="rect">
            <a:avLst/>
          </a:prstGeom>
          <a:noFill/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3" name="Rectangle 12"/>
          <p:cNvSpPr/>
          <p:nvPr/>
        </p:nvSpPr>
        <p:spPr>
          <a:xfrm>
            <a:off x="2438400" y="2370047"/>
            <a:ext cx="844550" cy="434975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pic>
        <p:nvPicPr>
          <p:cNvPr id="14" name="Picture 6" descr="C:\Working Projects\Camouflage Art\Data\Presentation\Presentation\Material\rihno.png"/>
          <p:cNvPicPr>
            <a:picLocks noChangeAspect="1" noChangeArrowheads="1"/>
          </p:cNvPicPr>
          <p:nvPr/>
        </p:nvPicPr>
        <p:blipFill>
          <a:blip r:embed="rId4"/>
          <a:srcRect l="44150" t="21464" r="33359" b="64699"/>
          <a:stretch>
            <a:fillRect/>
          </a:stretch>
        </p:blipFill>
        <p:spPr bwMode="auto">
          <a:xfrm>
            <a:off x="5245258" y="1610956"/>
            <a:ext cx="2593083" cy="1334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28575">
            <a:solidFill>
              <a:srgbClr val="0070C0"/>
            </a:solidFill>
          </a:ln>
          <a:effectLst/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>
                <a:latin typeface="Arial" charset="0"/>
                <a:ea typeface="新細明體" pitchFamily="18" charset="-120"/>
                <a:cs typeface="Arial" charset="0"/>
              </a:rPr>
              <a:t>Visual Attention Theories</a:t>
            </a:r>
            <a:endParaRPr lang="zh-TW" altLang="en-US" dirty="0" smtClean="0">
              <a:latin typeface="Arial" charset="0"/>
              <a:ea typeface="新細明體" pitchFamily="18" charset="-120"/>
              <a:cs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2088" y="1200150"/>
            <a:ext cx="8686800" cy="3394075"/>
          </a:xfrm>
        </p:spPr>
        <p:txBody>
          <a:bodyPr/>
          <a:lstStyle/>
          <a:p>
            <a:r>
              <a:rPr lang="en-US" altLang="zh-TW" sz="2400" b="1" dirty="0" smtClean="0">
                <a:latin typeface="Arial" charset="0"/>
                <a:ea typeface="ＭＳ Ｐゴシック" pitchFamily="34" charset="-128"/>
                <a:cs typeface="Arial" charset="0"/>
              </a:rPr>
              <a:t>A feature-integration theory of attention</a:t>
            </a:r>
          </a:p>
          <a:p>
            <a:pPr lvl="1"/>
            <a:r>
              <a:rPr lang="en-US" altLang="zh-TW" sz="2000" dirty="0" err="1" smtClean="0">
                <a:latin typeface="Arial" charset="0"/>
                <a:ea typeface="ＭＳ Ｐゴシック" pitchFamily="34" charset="-128"/>
                <a:cs typeface="Arial" charset="0"/>
              </a:rPr>
              <a:t>Treisman</a:t>
            </a:r>
            <a:r>
              <a:rPr lang="en-US" altLang="zh-TW" sz="2000" dirty="0" smtClean="0">
                <a:latin typeface="Arial" charset="0"/>
                <a:ea typeface="ＭＳ Ｐゴシック" pitchFamily="34" charset="-128"/>
                <a:cs typeface="Arial" charset="0"/>
              </a:rPr>
              <a:t>, A. and </a:t>
            </a:r>
            <a:r>
              <a:rPr lang="en-US" altLang="zh-TW" sz="2000" dirty="0" err="1" smtClean="0">
                <a:latin typeface="Arial" charset="0"/>
                <a:ea typeface="ＭＳ Ｐゴシック" pitchFamily="34" charset="-128"/>
                <a:cs typeface="Arial" charset="0"/>
              </a:rPr>
              <a:t>Gelade</a:t>
            </a:r>
            <a:r>
              <a:rPr lang="en-US" altLang="zh-TW" sz="2000" dirty="0" smtClean="0">
                <a:latin typeface="Arial" charset="0"/>
                <a:ea typeface="ＭＳ Ｐゴシック" pitchFamily="34" charset="-128"/>
                <a:cs typeface="Arial" charset="0"/>
              </a:rPr>
              <a:t>, G. Cognitive Psychology 1980 </a:t>
            </a:r>
          </a:p>
          <a:p>
            <a:r>
              <a:rPr lang="en-US" altLang="zh-TW" sz="2400" b="1" dirty="0" smtClean="0">
                <a:latin typeface="Arial" charset="0"/>
                <a:ea typeface="ＭＳ Ｐゴシック" pitchFamily="34" charset="-128"/>
                <a:cs typeface="Arial" charset="0"/>
              </a:rPr>
              <a:t>Deploying visual attention: The Guided Search model</a:t>
            </a:r>
          </a:p>
          <a:p>
            <a:pPr lvl="1"/>
            <a:r>
              <a:rPr lang="en-US" altLang="zh-TW" sz="2000" dirty="0" smtClean="0">
                <a:latin typeface="Arial" charset="0"/>
                <a:ea typeface="ＭＳ Ｐゴシック" pitchFamily="34" charset="-128"/>
                <a:cs typeface="Arial" charset="0"/>
              </a:rPr>
              <a:t>Wolfe, J. M. and Cave, K. R. AI and the Eye 1989</a:t>
            </a:r>
          </a:p>
          <a:p>
            <a:r>
              <a:rPr lang="en-US" altLang="zh-TW" sz="2400" b="1" dirty="0" smtClean="0">
                <a:latin typeface="Arial" charset="0"/>
                <a:ea typeface="ＭＳ Ｐゴシック" pitchFamily="34" charset="-128"/>
                <a:cs typeface="Arial" charset="0"/>
              </a:rPr>
              <a:t>A </a:t>
            </a:r>
            <a:r>
              <a:rPr lang="en-US" altLang="zh-TW" sz="2400" b="1" dirty="0" err="1" smtClean="0">
                <a:latin typeface="Arial" charset="0"/>
                <a:ea typeface="ＭＳ Ｐゴシック" pitchFamily="34" charset="-128"/>
                <a:cs typeface="Arial" charset="0"/>
              </a:rPr>
              <a:t>boolean</a:t>
            </a:r>
            <a:r>
              <a:rPr lang="en-US" altLang="zh-TW" sz="2400" b="1" dirty="0" smtClean="0">
                <a:latin typeface="Arial" charset="0"/>
                <a:ea typeface="ＭＳ Ｐゴシック" pitchFamily="34" charset="-128"/>
                <a:cs typeface="Arial" charset="0"/>
              </a:rPr>
              <a:t> map theory of visual attention</a:t>
            </a:r>
          </a:p>
          <a:p>
            <a:pPr lvl="1"/>
            <a:r>
              <a:rPr lang="en-US" altLang="zh-TW" sz="2000" dirty="0" smtClean="0">
                <a:latin typeface="Arial" charset="0"/>
                <a:ea typeface="ＭＳ Ｐゴシック" pitchFamily="34" charset="-128"/>
                <a:cs typeface="Arial" charset="0"/>
              </a:rPr>
              <a:t>Huang, L. and </a:t>
            </a:r>
            <a:r>
              <a:rPr lang="en-US" altLang="zh-TW" sz="2000" dirty="0" err="1" smtClean="0">
                <a:latin typeface="Arial" charset="0"/>
                <a:ea typeface="ＭＳ Ｐゴシック" pitchFamily="34" charset="-128"/>
                <a:cs typeface="Arial" charset="0"/>
              </a:rPr>
              <a:t>Pashler</a:t>
            </a:r>
            <a:r>
              <a:rPr lang="en-US" altLang="zh-TW" sz="2000" dirty="0" smtClean="0">
                <a:latin typeface="Arial" charset="0"/>
                <a:ea typeface="ＭＳ Ｐゴシック" pitchFamily="34" charset="-128"/>
                <a:cs typeface="Arial" charset="0"/>
              </a:rPr>
              <a:t>, H. Psychological Review 2007</a:t>
            </a:r>
          </a:p>
          <a:p>
            <a:r>
              <a:rPr lang="en-US" altLang="zh-TW" sz="2400" b="1" dirty="0" smtClean="0">
                <a:latin typeface="Arial" charset="0"/>
                <a:ea typeface="ＭＳ Ｐゴシック" pitchFamily="34" charset="-128"/>
                <a:cs typeface="Arial" charset="0"/>
              </a:rPr>
              <a:t>Characterizing the limits of human visual awareness</a:t>
            </a:r>
          </a:p>
          <a:p>
            <a:pPr lvl="1"/>
            <a:r>
              <a:rPr lang="en-US" altLang="zh-TW" sz="2000" dirty="0" smtClean="0">
                <a:latin typeface="Arial" charset="0"/>
                <a:ea typeface="ＭＳ Ｐゴシック" pitchFamily="34" charset="-128"/>
                <a:cs typeface="Arial" charset="0"/>
              </a:rPr>
              <a:t>Huang, L., </a:t>
            </a:r>
            <a:r>
              <a:rPr lang="en-US" altLang="zh-TW" sz="2000" dirty="0" err="1" smtClean="0">
                <a:latin typeface="Arial" charset="0"/>
                <a:ea typeface="ＭＳ Ｐゴシック" pitchFamily="34" charset="-128"/>
                <a:cs typeface="Arial" charset="0"/>
              </a:rPr>
              <a:t>Triesman</a:t>
            </a:r>
            <a:r>
              <a:rPr lang="en-US" altLang="zh-TW" sz="2000" dirty="0" smtClean="0">
                <a:latin typeface="Arial" charset="0"/>
                <a:ea typeface="ＭＳ Ｐゴシック" pitchFamily="34" charset="-128"/>
                <a:cs typeface="Arial" charset="0"/>
              </a:rPr>
              <a:t>, A., and </a:t>
            </a:r>
            <a:r>
              <a:rPr lang="en-US" altLang="zh-TW" sz="2000" dirty="0" err="1" smtClean="0">
                <a:latin typeface="Arial" charset="0"/>
                <a:ea typeface="ＭＳ Ｐゴシック" pitchFamily="34" charset="-128"/>
                <a:cs typeface="Arial" charset="0"/>
              </a:rPr>
              <a:t>Pashler</a:t>
            </a:r>
            <a:r>
              <a:rPr lang="en-US" altLang="zh-TW" sz="2000" dirty="0" smtClean="0">
                <a:latin typeface="Arial" charset="0"/>
                <a:ea typeface="ＭＳ Ｐゴシック" pitchFamily="34" charset="-128"/>
                <a:cs typeface="Arial" charset="0"/>
              </a:rPr>
              <a:t>, H. Science 2007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>
                <a:latin typeface="Arial" charset="0"/>
                <a:ea typeface="新細明體" pitchFamily="18" charset="-120"/>
                <a:cs typeface="Arial" charset="0"/>
              </a:rPr>
              <a:t>Feature Integration Theory</a:t>
            </a:r>
            <a:endParaRPr lang="zh-TW" altLang="en-US" dirty="0" smtClean="0">
              <a:latin typeface="Arial" charset="0"/>
              <a:ea typeface="新細明體" pitchFamily="18" charset="-120"/>
              <a:cs typeface="Arial" charset="0"/>
            </a:endParaRP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Feature search</a:t>
            </a:r>
          </a:p>
          <a:p>
            <a:pPr lvl="1"/>
            <a:r>
              <a:rPr lang="en-US" altLang="zh-TW" dirty="0" err="1" smtClean="0">
                <a:latin typeface="Arial" charset="0"/>
                <a:ea typeface="ＭＳ Ｐゴシック" pitchFamily="34" charset="-128"/>
                <a:cs typeface="Arial" charset="0"/>
              </a:rPr>
              <a:t>Preattentive</a:t>
            </a:r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 features</a:t>
            </a:r>
          </a:p>
          <a:p>
            <a:pPr lvl="1"/>
            <a:r>
              <a:rPr lang="en-US" altLang="zh-TW" dirty="0" smtClean="0">
                <a:latin typeface="Arial" charset="0"/>
                <a:ea typeface="ＭＳ Ｐゴシック" pitchFamily="34" charset="-128"/>
                <a:cs typeface="Arial" charset="0"/>
              </a:rPr>
              <a:t>Parallel and fast</a:t>
            </a:r>
            <a:endParaRPr lang="zh-TW" altLang="en-US" dirty="0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  <p:pic>
        <p:nvPicPr>
          <p:cNvPr id="5" name="Picture 1" descr="C:\Working Projects\Camouflage Art\Data\Presentation\Presentation\Material\colour_P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5424" y="1632041"/>
            <a:ext cx="3040062" cy="29866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10246" name="TextBox 4"/>
          <p:cNvSpPr txBox="1">
            <a:spLocks noChangeArrowheads="1"/>
          </p:cNvSpPr>
          <p:nvPr/>
        </p:nvSpPr>
        <p:spPr bwMode="auto">
          <a:xfrm>
            <a:off x="5662613" y="1254125"/>
            <a:ext cx="11668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TW" b="1">
                <a:latin typeface="Corbel" pitchFamily="34" charset="0"/>
              </a:rPr>
              <a:t>Color Hue</a:t>
            </a:r>
            <a:endParaRPr lang="zh-TW" altLang="en-US" b="1">
              <a:latin typeface="Corbe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|7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9|4.3|3|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2|5.3|7.6|11|3.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8|6.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6|7.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5.5|10.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|1.2|1.2|14.6|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|5.1|6.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|6.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3|2.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6|2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2|4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7.8|2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|2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7|10.1|2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6488</TotalTime>
  <Words>2891</Words>
  <Application>Microsoft Office PowerPoint</Application>
  <PresentationFormat>On-screen Show (16:9)</PresentationFormat>
  <Paragraphs>419</Paragraphs>
  <Slides>61</Slides>
  <Notes>56</Notes>
  <HiddenSlides>3</HiddenSlides>
  <MMClips>5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63" baseType="lpstr">
      <vt:lpstr>Office Theme</vt:lpstr>
      <vt:lpstr>Equation</vt:lpstr>
      <vt:lpstr>Camouflage Images</vt:lpstr>
      <vt:lpstr>Camouflage in Nature</vt:lpstr>
      <vt:lpstr>Camouflage Art</vt:lpstr>
      <vt:lpstr>Camouflage Art: More</vt:lpstr>
      <vt:lpstr>Camouflage Image</vt:lpstr>
      <vt:lpstr>The Camouflage Approach</vt:lpstr>
      <vt:lpstr>The Recognition Approach</vt:lpstr>
      <vt:lpstr>Visual Attention Theories</vt:lpstr>
      <vt:lpstr>Feature Integration Theory</vt:lpstr>
      <vt:lpstr>Feature Integration Theory</vt:lpstr>
      <vt:lpstr>Feature Integration Theory</vt:lpstr>
      <vt:lpstr>The Guiding Principles </vt:lpstr>
      <vt:lpstr>System Pipeline</vt:lpstr>
      <vt:lpstr>Luminance Distribution</vt:lpstr>
      <vt:lpstr>Simple Re-coloring</vt:lpstr>
      <vt:lpstr>Luminance Assignment</vt:lpstr>
      <vt:lpstr>Texture Synthesis</vt:lpstr>
      <vt:lpstr>Luminance Assignment</vt:lpstr>
      <vt:lpstr>Graph Construction</vt:lpstr>
      <vt:lpstr>Energy Functions</vt:lpstr>
      <vt:lpstr>Optimization</vt:lpstr>
      <vt:lpstr>Three Difficulty Levels</vt:lpstr>
      <vt:lpstr>Progressive Difficulty Levels</vt:lpstr>
      <vt:lpstr>Two-Stage Texture Synthesis</vt:lpstr>
      <vt:lpstr>Synthesizing Segment Boundary</vt:lpstr>
      <vt:lpstr>Synthesizing Segment Interiors</vt:lpstr>
      <vt:lpstr>Adding Distracting Segments</vt:lpstr>
      <vt:lpstr>Background Warping</vt:lpstr>
      <vt:lpstr>Embedding Location Search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User Study I: Difficulty Control</vt:lpstr>
      <vt:lpstr>Statistics: Accuracy</vt:lpstr>
      <vt:lpstr>Statistics: Response time</vt:lpstr>
      <vt:lpstr>User Study II: Compare with Artists</vt:lpstr>
      <vt:lpstr>User Study II: Images</vt:lpstr>
      <vt:lpstr>User Study II: Images</vt:lpstr>
      <vt:lpstr>Slide 50</vt:lpstr>
      <vt:lpstr>Limitations: Low Texture Variation</vt:lpstr>
      <vt:lpstr>Limitations: Low Contrast</vt:lpstr>
      <vt:lpstr>Conclusion &amp; Future Work</vt:lpstr>
      <vt:lpstr>Acknowledgements</vt:lpstr>
      <vt:lpstr>Supplemental Materials</vt:lpstr>
      <vt:lpstr>Thank You</vt:lpstr>
      <vt:lpstr>Slide 57</vt:lpstr>
      <vt:lpstr>Slide 58</vt:lpstr>
      <vt:lpstr>The Essential Clue</vt:lpstr>
      <vt:lpstr>Grayscale conversion</vt:lpstr>
      <vt:lpstr>Quantization &amp; Segmentation</vt:lpstr>
    </vt:vector>
  </TitlesOfParts>
  <Company>Northeastern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2010</dc:title>
  <dc:creator>Terrence Masson</dc:creator>
  <cp:lastModifiedBy>James</cp:lastModifiedBy>
  <cp:revision>458</cp:revision>
  <dcterms:created xsi:type="dcterms:W3CDTF">2010-04-07T23:52:34Z</dcterms:created>
  <dcterms:modified xsi:type="dcterms:W3CDTF">2010-07-27T16:15:54Z</dcterms:modified>
</cp:coreProperties>
</file>